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6" r:id="rId2"/>
    <p:sldMasterId id="2147483708" r:id="rId3"/>
    <p:sldMasterId id="2147483720" r:id="rId4"/>
  </p:sldMasterIdLst>
  <p:notesMasterIdLst>
    <p:notesMasterId r:id="rId72"/>
  </p:notesMasterIdLst>
  <p:sldIdLst>
    <p:sldId id="329" r:id="rId5"/>
    <p:sldId id="444" r:id="rId6"/>
    <p:sldId id="408" r:id="rId7"/>
    <p:sldId id="467" r:id="rId8"/>
    <p:sldId id="442" r:id="rId9"/>
    <p:sldId id="400" r:id="rId10"/>
    <p:sldId id="409" r:id="rId11"/>
    <p:sldId id="412" r:id="rId12"/>
    <p:sldId id="456" r:id="rId13"/>
    <p:sldId id="457" r:id="rId14"/>
    <p:sldId id="458" r:id="rId15"/>
    <p:sldId id="471" r:id="rId16"/>
    <p:sldId id="472" r:id="rId17"/>
    <p:sldId id="468" r:id="rId18"/>
    <p:sldId id="446" r:id="rId19"/>
    <p:sldId id="447" r:id="rId20"/>
    <p:sldId id="448" r:id="rId21"/>
    <p:sldId id="450" r:id="rId22"/>
    <p:sldId id="451" r:id="rId23"/>
    <p:sldId id="452" r:id="rId24"/>
    <p:sldId id="470" r:id="rId25"/>
    <p:sldId id="453" r:id="rId26"/>
    <p:sldId id="454" r:id="rId27"/>
    <p:sldId id="459" r:id="rId28"/>
    <p:sldId id="441" r:id="rId29"/>
    <p:sldId id="460" r:id="rId30"/>
    <p:sldId id="461" r:id="rId31"/>
    <p:sldId id="462" r:id="rId32"/>
    <p:sldId id="463" r:id="rId33"/>
    <p:sldId id="464" r:id="rId34"/>
    <p:sldId id="465" r:id="rId35"/>
    <p:sldId id="466" r:id="rId36"/>
    <p:sldId id="331" r:id="rId37"/>
    <p:sldId id="445" r:id="rId38"/>
    <p:sldId id="395" r:id="rId39"/>
    <p:sldId id="339" r:id="rId40"/>
    <p:sldId id="340" r:id="rId41"/>
    <p:sldId id="416" r:id="rId42"/>
    <p:sldId id="418" r:id="rId43"/>
    <p:sldId id="419" r:id="rId44"/>
    <p:sldId id="420" r:id="rId45"/>
    <p:sldId id="421" r:id="rId46"/>
    <p:sldId id="422" r:id="rId47"/>
    <p:sldId id="423" r:id="rId48"/>
    <p:sldId id="424" r:id="rId49"/>
    <p:sldId id="436" r:id="rId50"/>
    <p:sldId id="349" r:id="rId51"/>
    <p:sldId id="368" r:id="rId52"/>
    <p:sldId id="373" r:id="rId53"/>
    <p:sldId id="439" r:id="rId54"/>
    <p:sldId id="360" r:id="rId55"/>
    <p:sldId id="363" r:id="rId56"/>
    <p:sldId id="364" r:id="rId57"/>
    <p:sldId id="365" r:id="rId58"/>
    <p:sldId id="386" r:id="rId59"/>
    <p:sldId id="396" r:id="rId60"/>
    <p:sldId id="398" r:id="rId61"/>
    <p:sldId id="434" r:id="rId62"/>
    <p:sldId id="399" r:id="rId63"/>
    <p:sldId id="440" r:id="rId64"/>
    <p:sldId id="389" r:id="rId65"/>
    <p:sldId id="390" r:id="rId66"/>
    <p:sldId id="391" r:id="rId67"/>
    <p:sldId id="414" r:id="rId68"/>
    <p:sldId id="404" r:id="rId69"/>
    <p:sldId id="406" r:id="rId70"/>
    <p:sldId id="407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4AA0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49" autoAdjust="0"/>
    <p:restoredTop sz="92060" autoAdjust="0"/>
  </p:normalViewPr>
  <p:slideViewPr>
    <p:cSldViewPr snapToGrid="0" snapToObjects="1">
      <p:cViewPr varScale="1">
        <p:scale>
          <a:sx n="134" d="100"/>
          <a:sy n="134" d="100"/>
        </p:scale>
        <p:origin x="-14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3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D329B-B49B-8C41-AA45-A76F2B35179A}" type="datetimeFigureOut">
              <a:rPr lang="en-US" smtClean="0"/>
              <a:t>3/13/2014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AADAE-32F8-5F47-9C7B-184EA2358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94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assume some knowledge of SDRs and CLA</a:t>
            </a:r>
          </a:p>
          <a:p>
            <a:r>
              <a:rPr lang="en-US" baseline="0" dirty="0" smtClean="0"/>
              <a:t>This talk is more speculative than most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209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209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209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209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8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09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09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09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09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09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09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09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8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09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AADAE-32F8-5F47-9C7B-184EA23586C2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358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96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209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82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82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8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82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8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8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82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8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960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098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82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82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82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BD542-523B-4919-A59C-20DB4D083D1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63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BD542-523B-4919-A59C-20DB4D083D1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937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BD542-523B-4919-A59C-20DB4D083D1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93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960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BD542-523B-4919-A59C-20DB4D083D1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93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BD542-523B-4919-A59C-20DB4D083D1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937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BD542-523B-4919-A59C-20DB4D083D1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937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BD542-523B-4919-A59C-20DB4D083D1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937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BD542-523B-4919-A59C-20DB4D083D1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937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82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82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AADAE-32F8-5F47-9C7B-184EA23586C2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3584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more detailed view</a:t>
            </a:r>
            <a:r>
              <a:rPr lang="en-US" baseline="0" dirty="0" smtClean="0"/>
              <a:t> of Ray and Murray’s idea</a:t>
            </a:r>
            <a:endParaRPr lang="en-US" dirty="0" smtClean="0"/>
          </a:p>
          <a:p>
            <a:r>
              <a:rPr lang="en-US" dirty="0" smtClean="0"/>
              <a:t>Walk</a:t>
            </a:r>
            <a:r>
              <a:rPr lang="en-US" baseline="0" dirty="0" smtClean="0"/>
              <a:t> through slowly, end on CPGs (central pattern generators) Ray Guillery and Murray Sherman’s “</a:t>
            </a:r>
            <a:r>
              <a:rPr lang="en-US" baseline="0" dirty="0" err="1" smtClean="0"/>
              <a:t>efference</a:t>
            </a:r>
            <a:r>
              <a:rPr lang="en-US" baseline="0" dirty="0" smtClean="0"/>
              <a:t> copy”. I don’t know if this is true everywhere. But I like it.  It is consistent with the idea that cortex is cortex. But it begs the question “How do you interpret this?” How do we understand these connections from a theoretical point of view.</a:t>
            </a:r>
          </a:p>
          <a:p>
            <a:r>
              <a:rPr lang="en-US" baseline="0" dirty="0" smtClean="0"/>
              <a:t>It is easier to imagine M1 driving muscles, but how can mid and high level connections drive motor behavior?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BD542-523B-4919-A59C-20DB4D083D1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63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8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82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AADAE-32F8-5F47-9C7B-184EA23586C2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3584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AADAE-32F8-5F47-9C7B-184EA23586C2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3584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AADAE-32F8-5F47-9C7B-184EA23586C2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358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8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8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8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FE050-80E1-4AD4-B4B7-5287488376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48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0971-F08C-4904-B6A1-4A00FA75D1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4A17-F0BA-4888-ABF3-BB79DE4CFA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707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0971-F08C-4904-B6A1-4A00FA75D1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4A17-F0BA-4888-ABF3-BB79DE4CFA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434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0971-F08C-4904-B6A1-4A00FA75D1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4A17-F0BA-4888-ABF3-BB79DE4CFA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725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0971-F08C-4904-B6A1-4A00FA75D1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4A17-F0BA-4888-ABF3-BB79DE4CFA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41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0971-F08C-4904-B6A1-4A00FA75D1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4A17-F0BA-4888-ABF3-BB79DE4CFA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745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0971-F08C-4904-B6A1-4A00FA75D1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4A17-F0BA-4888-ABF3-BB79DE4CFA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45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0971-F08C-4904-B6A1-4A00FA75D1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4A17-F0BA-4888-ABF3-BB79DE4CFA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669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0971-F08C-4904-B6A1-4A00FA75D1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4A17-F0BA-4888-ABF3-BB79DE4CFA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065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0971-F08C-4904-B6A1-4A00FA75D1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4A17-F0BA-4888-ABF3-BB79DE4CFA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6922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0971-F08C-4904-B6A1-4A00FA75D1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4A17-F0BA-4888-ABF3-BB79DE4CFA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9978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0971-F08C-4904-B6A1-4A00FA75D1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4A17-F0BA-4888-ABF3-BB79DE4CFA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48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0971-F08C-4904-B6A1-4A00FA75D1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4A17-F0BA-4888-ABF3-BB79DE4CFA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983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0971-F08C-4904-B6A1-4A00FA75D1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4A17-F0BA-4888-ABF3-BB79DE4CFA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8043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0971-F08C-4904-B6A1-4A00FA75D1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4A17-F0BA-4888-ABF3-BB79DE4CFA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453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0971-F08C-4904-B6A1-4A00FA75D1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4A17-F0BA-4888-ABF3-BB79DE4CFA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795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2BAB-9CE0-4847-980A-6AD2D1CABBA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145AC-FEDA-B84A-BA1F-8F401F70D5AB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218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2BAB-9CE0-4847-980A-6AD2D1CABBA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145AC-FEDA-B84A-BA1F-8F401F70D5AB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7803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2BAB-9CE0-4847-980A-6AD2D1CABBA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145AC-FEDA-B84A-BA1F-8F401F70D5AB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0187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2BAB-9CE0-4847-980A-6AD2D1CABBA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145AC-FEDA-B84A-BA1F-8F401F70D5AB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7873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2BAB-9CE0-4847-980A-6AD2D1CABBA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145AC-FEDA-B84A-BA1F-8F401F70D5AB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7893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2BAB-9CE0-4847-980A-6AD2D1CABBA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145AC-FEDA-B84A-BA1F-8F401F70D5AB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1744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2BAB-9CE0-4847-980A-6AD2D1CABBA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145AC-FEDA-B84A-BA1F-8F401F70D5AB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744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0971-F08C-4904-B6A1-4A00FA75D1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4A17-F0BA-4888-ABF3-BB79DE4CFA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2427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2BAB-9CE0-4847-980A-6AD2D1CABBA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145AC-FEDA-B84A-BA1F-8F401F70D5AB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5261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2BAB-9CE0-4847-980A-6AD2D1CABBA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145AC-FEDA-B84A-BA1F-8F401F70D5AB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5922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2BAB-9CE0-4847-980A-6AD2D1CABBA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145AC-FEDA-B84A-BA1F-8F401F70D5AB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7632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2BAB-9CE0-4847-980A-6AD2D1CABBA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145AC-FEDA-B84A-BA1F-8F401F70D5AB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4028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2BAB-9CE0-4847-980A-6AD2D1CABBA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145AC-FEDA-B84A-BA1F-8F401F70D5AB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2358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2BAB-9CE0-4847-980A-6AD2D1CABBA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145AC-FEDA-B84A-BA1F-8F401F70D5AB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4525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2BAB-9CE0-4847-980A-6AD2D1CABBA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145AC-FEDA-B84A-BA1F-8F401F70D5AB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09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2BAB-9CE0-4847-980A-6AD2D1CABBA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145AC-FEDA-B84A-BA1F-8F401F70D5AB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9681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2BAB-9CE0-4847-980A-6AD2D1CABBA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145AC-FEDA-B84A-BA1F-8F401F70D5AB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185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2BAB-9CE0-4847-980A-6AD2D1CABBA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145AC-FEDA-B84A-BA1F-8F401F70D5AB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57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0971-F08C-4904-B6A1-4A00FA75D1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4A17-F0BA-4888-ABF3-BB79DE4CFA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5328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2BAB-9CE0-4847-980A-6AD2D1CABBA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145AC-FEDA-B84A-BA1F-8F401F70D5AB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3398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2BAB-9CE0-4847-980A-6AD2D1CABBA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145AC-FEDA-B84A-BA1F-8F401F70D5AB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8513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2BAB-9CE0-4847-980A-6AD2D1CABBA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145AC-FEDA-B84A-BA1F-8F401F70D5AB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609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2BAB-9CE0-4847-980A-6AD2D1CABBA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145AC-FEDA-B84A-BA1F-8F401F70D5AB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5176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82BAB-9CE0-4847-980A-6AD2D1CABBA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145AC-FEDA-B84A-BA1F-8F401F70D5AB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301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0971-F08C-4904-B6A1-4A00FA75D1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4A17-F0BA-4888-ABF3-BB79DE4CFA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684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0971-F08C-4904-B6A1-4A00FA75D1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4A17-F0BA-4888-ABF3-BB79DE4CFA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176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0971-F08C-4904-B6A1-4A00FA75D1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4A17-F0BA-4888-ABF3-BB79DE4CFA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071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0971-F08C-4904-B6A1-4A00FA75D1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4A17-F0BA-4888-ABF3-BB79DE4CFA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36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0971-F08C-4904-B6A1-4A00FA75D1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04A17-F0BA-4888-ABF3-BB79DE4CFA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24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A1780971-F08C-4904-B6A1-4A00FA75D1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3/13/2014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6A04A17-F0BA-4888-ABF3-BB79DE4CFA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433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A1780971-F08C-4904-B6A1-4A00FA75D1E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3/13/2014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6A04A17-F0BA-4888-ABF3-BB79DE4CFA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14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82BAB-9CE0-4847-980A-6AD2D1CABBA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145AC-FEDA-B84A-BA1F-8F401F70D5AB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956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82BAB-9CE0-4847-980A-6AD2D1CABBA7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3/13/2014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145AC-FEDA-B84A-BA1F-8F401F70D5AB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76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6027400" y="4883168"/>
            <a:ext cx="2783447" cy="9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b="1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San Jose </a:t>
            </a:r>
            <a:r>
              <a:rPr lang="en-US" sz="1400" b="1" dirty="0" err="1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Meetup</a:t>
            </a:r>
            <a:r>
              <a:rPr lang="en-US" sz="1400" b="1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3/14/14</a:t>
            </a:r>
            <a:endParaRPr lang="en-US" sz="800" dirty="0" smtClean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Jeff Hawkins</a:t>
            </a:r>
          </a:p>
          <a:p>
            <a:pPr marL="0" indent="0">
              <a:buFont typeface="Arial" pitchFamily="34" charset="0"/>
              <a:buNone/>
            </a:pPr>
            <a:r>
              <a:rPr lang="en-US" sz="1200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jhawkins@Numenta.com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5364" y="1589689"/>
            <a:ext cx="8270422" cy="1089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b="1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Sensory-Motor Integration</a:t>
            </a:r>
            <a:br>
              <a:rPr lang="en-US" sz="2800" b="1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2800" b="1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 HTM Theory</a:t>
            </a:r>
            <a:endParaRPr lang="en-US" sz="2800" b="1" dirty="0" smtClean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57912" y="3371407"/>
            <a:ext cx="2440673" cy="67535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279075" y="5031834"/>
            <a:ext cx="1048433" cy="533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Research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05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Theory, Algorithms</a:t>
            </a:r>
            <a:endParaRPr lang="en-US" sz="14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78741" y="5031834"/>
            <a:ext cx="1016840" cy="77125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1526726" y="5029211"/>
            <a:ext cx="1231533" cy="533400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spcBef>
                <a:spcPts val="0"/>
              </a:spcBef>
              <a:buNone/>
            </a:pP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NuPIC</a:t>
            </a:r>
            <a:r>
              <a:rPr lang="en-US" sz="14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4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8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800" b="1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050" b="1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Open source community</a:t>
            </a:r>
            <a:endParaRPr lang="en-US" sz="14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22232" y="5031834"/>
            <a:ext cx="1031069" cy="77125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GRO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084" y="5101681"/>
            <a:ext cx="945682" cy="21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2758260" y="5367834"/>
            <a:ext cx="2406342" cy="44463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200">
              <a:spcBef>
                <a:spcPts val="0"/>
              </a:spcBef>
              <a:buNone/>
            </a:pPr>
            <a:r>
              <a:rPr lang="en-US" sz="1050" b="1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Products for streaming analytics</a:t>
            </a:r>
          </a:p>
          <a:p>
            <a:pPr marL="0" lvl="0" indent="0" defTabSz="457200">
              <a:spcBef>
                <a:spcPts val="0"/>
              </a:spcBef>
              <a:buNone/>
            </a:pPr>
            <a:r>
              <a:rPr lang="en-US" sz="1050" b="1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Based on cortical algorithms</a:t>
            </a:r>
            <a:endParaRPr lang="en-US" sz="14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58259" y="5031834"/>
            <a:ext cx="2351163" cy="77125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2179660" y="4590674"/>
            <a:ext cx="0" cy="2071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87161" y="4797799"/>
            <a:ext cx="13924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4100" y="4800499"/>
            <a:ext cx="0" cy="2071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037766" y="4797799"/>
            <a:ext cx="0" cy="2071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688425" y="4802739"/>
            <a:ext cx="0" cy="2071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179660" y="4797799"/>
            <a:ext cx="150876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327508" y="5482231"/>
            <a:ext cx="163785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576950" y="5482231"/>
            <a:ext cx="163785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146525" y="3875959"/>
            <a:ext cx="2536370" cy="714715"/>
            <a:chOff x="1014272" y="3875959"/>
            <a:chExt cx="2536370" cy="714715"/>
          </a:xfrm>
        </p:grpSpPr>
        <p:sp>
          <p:nvSpPr>
            <p:cNvPr id="31" name="Content Placeholder 2"/>
            <p:cNvSpPr txBox="1">
              <a:spLocks/>
            </p:cNvSpPr>
            <p:nvPr/>
          </p:nvSpPr>
          <p:spPr>
            <a:xfrm>
              <a:off x="1560317" y="3955306"/>
              <a:ext cx="1412319" cy="44867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1" dirty="0" smtClean="0">
                  <a:solidFill>
                    <a:schemeClr val="tx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Numenta</a:t>
              </a:r>
              <a:r>
                <a:rPr lang="en-US" sz="18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/>
              </a:r>
              <a:br>
                <a:rPr lang="en-US" sz="18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</a:br>
              <a:endPara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1014272" y="4323974"/>
              <a:ext cx="2536370" cy="26670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defTabSz="457200">
                <a:spcBef>
                  <a:spcPts val="0"/>
                </a:spcBef>
                <a:buNone/>
              </a:pPr>
              <a:r>
                <a:rPr lang="en-US" sz="900" b="1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Catalyst for machine </a:t>
              </a:r>
              <a:r>
                <a:rPr lang="en-US" sz="900" b="1" dirty="0" smtClean="0">
                  <a:solidFill>
                    <a:prstClr val="black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intelligence</a:t>
              </a:r>
              <a:endPara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pic>
          <p:nvPicPr>
            <p:cNvPr id="1026" name="Picture 2" descr="http://numenta.org/images/numenta-icon51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627" y="3875959"/>
              <a:ext cx="461689" cy="461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578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7" grpId="0"/>
      <p:bldP spid="38" grpId="0" animBg="1"/>
      <p:bldP spid="40" grpId="0"/>
      <p:bldP spid="4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Rectangle 1081"/>
          <p:cNvSpPr/>
          <p:nvPr/>
        </p:nvSpPr>
        <p:spPr bwMode="auto">
          <a:xfrm>
            <a:off x="1229586" y="1602534"/>
            <a:ext cx="5741543" cy="256036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83" name="Straight Connector 1082"/>
          <p:cNvCxnSpPr/>
          <p:nvPr/>
        </p:nvCxnSpPr>
        <p:spPr>
          <a:xfrm>
            <a:off x="1229585" y="2045164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/>
          <p:cNvCxnSpPr/>
          <p:nvPr/>
        </p:nvCxnSpPr>
        <p:spPr>
          <a:xfrm>
            <a:off x="1233135" y="2607280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/>
          <p:cNvCxnSpPr/>
          <p:nvPr/>
        </p:nvCxnSpPr>
        <p:spPr>
          <a:xfrm>
            <a:off x="1233135" y="3182438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/>
          <p:cNvCxnSpPr/>
          <p:nvPr/>
        </p:nvCxnSpPr>
        <p:spPr>
          <a:xfrm>
            <a:off x="1233135" y="3679166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526474" y="2071199"/>
            <a:ext cx="51367" cy="2063348"/>
            <a:chOff x="2767746" y="4347876"/>
            <a:chExt cx="51367" cy="2063348"/>
          </a:xfrm>
        </p:grpSpPr>
        <p:grpSp>
          <p:nvGrpSpPr>
            <p:cNvPr id="32" name="Group 31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916" name="Oval 91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17" name="Oval 91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18" name="Oval 91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19" name="Oval 91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20" name="Oval 91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21" name="Oval 92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094" name="Group 1093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095" name="Oval 1094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6" name="Oval 1095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7" name="Oval 1096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8" name="Oval 1097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9" name="Oval 1098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00" name="Oval 1099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03" name="Oval 1102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04" name="Oval 1103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05" name="Oval 1104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06" name="Oval 1105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07" name="Oval 1106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108" name="Group 1107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109" name="Oval 1108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0" name="Oval 1109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1" name="Oval 1110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2" name="Oval 1111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3" name="Oval 1112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4" name="Oval 1113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15" name="Group 1114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116" name="Oval 111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7" name="Oval 111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8" name="Oval 111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9" name="Oval 111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0" name="Oval 111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1" name="Oval 112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122" name="Group 1121"/>
          <p:cNvGrpSpPr/>
          <p:nvPr/>
        </p:nvGrpSpPr>
        <p:grpSpPr>
          <a:xfrm>
            <a:off x="2423429" y="2075196"/>
            <a:ext cx="51367" cy="2063348"/>
            <a:chOff x="2767746" y="4347876"/>
            <a:chExt cx="51367" cy="2063348"/>
          </a:xfrm>
        </p:grpSpPr>
        <p:grpSp>
          <p:nvGrpSpPr>
            <p:cNvPr id="1123" name="Group 1122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150" name="Oval 114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1" name="Oval 115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2" name="Oval 115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3" name="Oval 115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4" name="Oval 115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5" name="Oval 115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24" name="Group 1123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144" name="Oval 114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5" name="Oval 114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6" name="Oval 114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7" name="Oval 114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8" name="Oval 114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9" name="Oval 114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25" name="Oval 1124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26" name="Oval 1125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27" name="Oval 1126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28" name="Oval 1127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29" name="Oval 1128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130" name="Group 1129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138" name="Oval 113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9" name="Oval 113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0" name="Oval 113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1" name="Oval 114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2" name="Oval 114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3" name="Oval 114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31" name="Group 1130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132" name="Oval 113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3" name="Oval 113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4" name="Oval 113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5" name="Oval 113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6" name="Oval 113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7" name="Oval 113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156" name="Group 1155"/>
          <p:cNvGrpSpPr/>
          <p:nvPr/>
        </p:nvGrpSpPr>
        <p:grpSpPr>
          <a:xfrm>
            <a:off x="2616833" y="2082284"/>
            <a:ext cx="51367" cy="2063348"/>
            <a:chOff x="2767746" y="4347876"/>
            <a:chExt cx="51367" cy="2063348"/>
          </a:xfrm>
        </p:grpSpPr>
        <p:grpSp>
          <p:nvGrpSpPr>
            <p:cNvPr id="1157" name="Group 1156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184" name="Oval 118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5" name="Oval 118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6" name="Oval 118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7" name="Oval 118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8" name="Oval 118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9" name="Oval 118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58" name="Group 1157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178" name="Oval 117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9" name="Oval 117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0" name="Oval 117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1" name="Oval 118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2" name="Oval 118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3" name="Oval 118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59" name="Oval 1158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60" name="Oval 1159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61" name="Oval 1160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62" name="Oval 1161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63" name="Oval 1162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164" name="Group 1163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172" name="Oval 117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3" name="Oval 117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4" name="Oval 117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5" name="Oval 117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6" name="Oval 117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7" name="Oval 117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65" name="Group 1164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166" name="Oval 116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7" name="Oval 116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8" name="Oval 116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9" name="Oval 116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0" name="Oval 116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1" name="Oval 117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190" name="Group 1189"/>
          <p:cNvGrpSpPr/>
          <p:nvPr/>
        </p:nvGrpSpPr>
        <p:grpSpPr>
          <a:xfrm>
            <a:off x="2329576" y="2067011"/>
            <a:ext cx="51367" cy="2063348"/>
            <a:chOff x="2767746" y="4347876"/>
            <a:chExt cx="51367" cy="2063348"/>
          </a:xfrm>
        </p:grpSpPr>
        <p:grpSp>
          <p:nvGrpSpPr>
            <p:cNvPr id="1191" name="Group 1190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218" name="Oval 121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9" name="Oval 121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20" name="Oval 121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21" name="Oval 122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22" name="Oval 122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23" name="Oval 122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92" name="Group 1191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212" name="Oval 121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3" name="Oval 121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4" name="Oval 121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5" name="Oval 121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6" name="Oval 121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7" name="Oval 121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93" name="Oval 1192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94" name="Oval 1193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95" name="Oval 1194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96" name="Oval 1195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97" name="Oval 1196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198" name="Group 1197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206" name="Oval 120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7" name="Oval 120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8" name="Oval 120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9" name="Oval 120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0" name="Oval 120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1" name="Oval 121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99" name="Group 1198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200" name="Oval 119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1" name="Oval 120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2" name="Oval 120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3" name="Oval 120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4" name="Oval 120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5" name="Oval 120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24" name="Group 1223"/>
          <p:cNvGrpSpPr/>
          <p:nvPr/>
        </p:nvGrpSpPr>
        <p:grpSpPr>
          <a:xfrm>
            <a:off x="2226531" y="2078096"/>
            <a:ext cx="51367" cy="2063348"/>
            <a:chOff x="2767746" y="4347876"/>
            <a:chExt cx="51367" cy="2063348"/>
          </a:xfrm>
        </p:grpSpPr>
        <p:grpSp>
          <p:nvGrpSpPr>
            <p:cNvPr id="1225" name="Group 1224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252" name="Oval 125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3" name="Oval 125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4" name="Oval 125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5" name="Oval 125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6" name="Oval 125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7" name="Oval 125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26" name="Group 1225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246" name="Oval 124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7" name="Oval 124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8" name="Oval 124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9" name="Oval 124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0" name="Oval 124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1" name="Oval 125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227" name="Oval 1226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28" name="Oval 1227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29" name="Oval 1228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30" name="Oval 1229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31" name="Oval 1230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232" name="Group 1231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240" name="Oval 123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1" name="Oval 124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2" name="Oval 124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3" name="Oval 124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4" name="Oval 124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5" name="Oval 124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33" name="Group 1232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234" name="Oval 123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5" name="Oval 123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6" name="Oval 123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7" name="Oval 123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8" name="Oval 123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9" name="Oval 123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58" name="Group 1257"/>
          <p:cNvGrpSpPr/>
          <p:nvPr/>
        </p:nvGrpSpPr>
        <p:grpSpPr>
          <a:xfrm>
            <a:off x="2049362" y="2081378"/>
            <a:ext cx="51367" cy="2063348"/>
            <a:chOff x="2767746" y="4347876"/>
            <a:chExt cx="51367" cy="2063348"/>
          </a:xfrm>
        </p:grpSpPr>
        <p:grpSp>
          <p:nvGrpSpPr>
            <p:cNvPr id="1259" name="Group 1258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286" name="Oval 128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7" name="Oval 128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8" name="Oval 128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9" name="Oval 128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90" name="Oval 128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91" name="Oval 129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60" name="Group 1259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280" name="Oval 127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1" name="Oval 128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2" name="Oval 128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3" name="Oval 128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4" name="Oval 128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5" name="Oval 128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261" name="Oval 1260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62" name="Oval 1261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63" name="Oval 1262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64" name="Oval 1263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65" name="Oval 1264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266" name="Group 1265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274" name="Oval 127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5" name="Oval 127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6" name="Oval 127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7" name="Oval 127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8" name="Oval 127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9" name="Oval 127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67" name="Group 1266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268" name="Oval 126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69" name="Oval 126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0" name="Oval 126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1" name="Oval 127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2" name="Oval 127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3" name="Oval 127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92" name="Group 1291"/>
          <p:cNvGrpSpPr/>
          <p:nvPr/>
        </p:nvGrpSpPr>
        <p:grpSpPr>
          <a:xfrm>
            <a:off x="1946317" y="2064111"/>
            <a:ext cx="51367" cy="2063348"/>
            <a:chOff x="2767746" y="4347876"/>
            <a:chExt cx="51367" cy="2063348"/>
          </a:xfrm>
        </p:grpSpPr>
        <p:grpSp>
          <p:nvGrpSpPr>
            <p:cNvPr id="1293" name="Group 1292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320" name="Oval 131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1" name="Oval 132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2" name="Oval 132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3" name="Oval 132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4" name="Oval 132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5" name="Oval 132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94" name="Group 1293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314" name="Oval 131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5" name="Oval 131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6" name="Oval 131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7" name="Oval 131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8" name="Oval 131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9" name="Oval 131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295" name="Oval 1294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6" name="Oval 1295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7" name="Oval 1296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8" name="Oval 1297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9" name="Oval 1298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00" name="Group 1299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308" name="Oval 130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9" name="Oval 130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0" name="Oval 130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1" name="Oval 131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2" name="Oval 131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3" name="Oval 131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01" name="Group 1300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302" name="Oval 130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3" name="Oval 130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4" name="Oval 130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5" name="Oval 130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6" name="Oval 130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7" name="Oval 130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326" name="Group 1325"/>
          <p:cNvGrpSpPr/>
          <p:nvPr/>
        </p:nvGrpSpPr>
        <p:grpSpPr>
          <a:xfrm>
            <a:off x="2139721" y="2071199"/>
            <a:ext cx="51367" cy="2063348"/>
            <a:chOff x="2767746" y="4347876"/>
            <a:chExt cx="51367" cy="2063348"/>
          </a:xfrm>
        </p:grpSpPr>
        <p:grpSp>
          <p:nvGrpSpPr>
            <p:cNvPr id="1327" name="Group 1326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354" name="Oval 135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5" name="Oval 135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6" name="Oval 135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7" name="Oval 135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8" name="Oval 135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9" name="Oval 135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28" name="Group 1327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348" name="Oval 134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9" name="Oval 134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0" name="Oval 134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1" name="Oval 135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2" name="Oval 135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3" name="Oval 135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329" name="Oval 1328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0" name="Oval 1329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1" name="Oval 1330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2" name="Oval 1331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3" name="Oval 1332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34" name="Group 1333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342" name="Oval 134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3" name="Oval 134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4" name="Oval 134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5" name="Oval 134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6" name="Oval 134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7" name="Oval 134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35" name="Group 1334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336" name="Oval 133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7" name="Oval 133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8" name="Oval 133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9" name="Oval 133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0" name="Oval 133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1" name="Oval 134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360" name="Group 1359"/>
          <p:cNvGrpSpPr/>
          <p:nvPr/>
        </p:nvGrpSpPr>
        <p:grpSpPr>
          <a:xfrm>
            <a:off x="1852464" y="2077190"/>
            <a:ext cx="51367" cy="2063348"/>
            <a:chOff x="2767746" y="4347876"/>
            <a:chExt cx="51367" cy="2063348"/>
          </a:xfrm>
        </p:grpSpPr>
        <p:grpSp>
          <p:nvGrpSpPr>
            <p:cNvPr id="1361" name="Group 1360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388" name="Oval 138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9" name="Oval 138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0" name="Oval 138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1" name="Oval 139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2" name="Oval 139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3" name="Oval 139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62" name="Group 1361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382" name="Oval 138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3" name="Oval 138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4" name="Oval 138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5" name="Oval 138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6" name="Oval 138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7" name="Oval 138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363" name="Oval 1362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64" name="Oval 1363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65" name="Oval 1364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66" name="Oval 1365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67" name="Oval 1366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68" name="Group 1367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376" name="Oval 137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7" name="Oval 137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8" name="Oval 137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9" name="Oval 137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0" name="Oval 137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1" name="Oval 138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69" name="Group 1368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370" name="Oval 136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1" name="Oval 137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2" name="Oval 137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3" name="Oval 137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4" name="Oval 137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5" name="Oval 137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394" name="Group 1393"/>
          <p:cNvGrpSpPr/>
          <p:nvPr/>
        </p:nvGrpSpPr>
        <p:grpSpPr>
          <a:xfrm>
            <a:off x="1749419" y="2088275"/>
            <a:ext cx="51367" cy="2063348"/>
            <a:chOff x="2767746" y="4347876"/>
            <a:chExt cx="51367" cy="2063348"/>
          </a:xfrm>
        </p:grpSpPr>
        <p:grpSp>
          <p:nvGrpSpPr>
            <p:cNvPr id="1395" name="Group 1394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422" name="Oval 142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3" name="Oval 142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4" name="Oval 142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5" name="Oval 142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6" name="Oval 142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7" name="Oval 142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96" name="Group 1395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416" name="Oval 141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7" name="Oval 141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8" name="Oval 141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9" name="Oval 141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0" name="Oval 141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1" name="Oval 142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397" name="Oval 1396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98" name="Oval 1397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99" name="Oval 1398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00" name="Oval 1399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01" name="Oval 1400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402" name="Group 1401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410" name="Oval 140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1" name="Oval 141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2" name="Oval 141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3" name="Oval 141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4" name="Oval 141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5" name="Oval 141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03" name="Group 1402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404" name="Oval 140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5" name="Oval 140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6" name="Oval 140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7" name="Oval 140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8" name="Oval 140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9" name="Oval 140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428" name="Group 1427"/>
          <p:cNvGrpSpPr/>
          <p:nvPr/>
        </p:nvGrpSpPr>
        <p:grpSpPr>
          <a:xfrm>
            <a:off x="1572251" y="2067202"/>
            <a:ext cx="51367" cy="2063348"/>
            <a:chOff x="2767746" y="4347876"/>
            <a:chExt cx="51367" cy="2063348"/>
          </a:xfrm>
        </p:grpSpPr>
        <p:grpSp>
          <p:nvGrpSpPr>
            <p:cNvPr id="1429" name="Group 1428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456" name="Oval 145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7" name="Oval 145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8" name="Oval 145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9" name="Oval 145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60" name="Oval 145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61" name="Oval 146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30" name="Group 1429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450" name="Oval 144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1" name="Oval 145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2" name="Oval 145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3" name="Oval 145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4" name="Oval 145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5" name="Oval 145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31" name="Oval 1430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32" name="Oval 1431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33" name="Oval 1432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34" name="Oval 1433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35" name="Oval 1434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436" name="Group 1435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444" name="Oval 144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5" name="Oval 144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6" name="Oval 144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7" name="Oval 144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8" name="Oval 144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9" name="Oval 144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37" name="Group 1436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438" name="Oval 143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39" name="Oval 143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0" name="Oval 143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1" name="Oval 144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2" name="Oval 144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3" name="Oval 144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462" name="Group 1461"/>
          <p:cNvGrpSpPr/>
          <p:nvPr/>
        </p:nvGrpSpPr>
        <p:grpSpPr>
          <a:xfrm>
            <a:off x="1469206" y="2078287"/>
            <a:ext cx="51367" cy="2063348"/>
            <a:chOff x="2767746" y="4347876"/>
            <a:chExt cx="51367" cy="2063348"/>
          </a:xfrm>
        </p:grpSpPr>
        <p:grpSp>
          <p:nvGrpSpPr>
            <p:cNvPr id="1463" name="Group 1462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490" name="Oval 148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1" name="Oval 149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2" name="Oval 149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3" name="Oval 149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4" name="Oval 149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5" name="Oval 149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64" name="Group 1463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484" name="Oval 148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5" name="Oval 148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6" name="Oval 148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7" name="Oval 148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8" name="Oval 148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9" name="Oval 148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65" name="Oval 1464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66" name="Oval 1465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67" name="Oval 1466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68" name="Oval 1467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69" name="Oval 1468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470" name="Group 1469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478" name="Oval 147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9" name="Oval 147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0" name="Oval 147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1" name="Oval 148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2" name="Oval 148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3" name="Oval 148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71" name="Group 1470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472" name="Oval 147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3" name="Oval 147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4" name="Oval 147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5" name="Oval 147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6" name="Oval 147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7" name="Oval 147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496" name="Group 1495"/>
          <p:cNvGrpSpPr/>
          <p:nvPr/>
        </p:nvGrpSpPr>
        <p:grpSpPr>
          <a:xfrm>
            <a:off x="1662610" y="2078287"/>
            <a:ext cx="51367" cy="2063348"/>
            <a:chOff x="2767746" y="4347876"/>
            <a:chExt cx="51367" cy="2063348"/>
          </a:xfrm>
        </p:grpSpPr>
        <p:grpSp>
          <p:nvGrpSpPr>
            <p:cNvPr id="1497" name="Group 1496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524" name="Oval 152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5" name="Oval 152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6" name="Oval 152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7" name="Oval 152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8" name="Oval 152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9" name="Oval 152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98" name="Group 1497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518" name="Oval 151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9" name="Oval 151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0" name="Oval 151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1" name="Oval 152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2" name="Oval 152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3" name="Oval 152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99" name="Oval 1498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00" name="Oval 1499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01" name="Oval 1500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02" name="Oval 1501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03" name="Oval 1502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04" name="Group 1503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512" name="Oval 151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3" name="Oval 151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4" name="Oval 151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5" name="Oval 151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6" name="Oval 151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7" name="Oval 151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05" name="Group 1504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506" name="Oval 150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7" name="Oval 150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8" name="Oval 150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9" name="Oval 150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0" name="Oval 150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1" name="Oval 151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530" name="Group 1529"/>
          <p:cNvGrpSpPr/>
          <p:nvPr/>
        </p:nvGrpSpPr>
        <p:grpSpPr>
          <a:xfrm>
            <a:off x="1375353" y="2063014"/>
            <a:ext cx="51367" cy="2063348"/>
            <a:chOff x="2767746" y="4347876"/>
            <a:chExt cx="51367" cy="2063348"/>
          </a:xfrm>
        </p:grpSpPr>
        <p:grpSp>
          <p:nvGrpSpPr>
            <p:cNvPr id="1531" name="Group 1530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558" name="Oval 155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9" name="Oval 155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0" name="Oval 155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1" name="Oval 156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2" name="Oval 156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3" name="Oval 156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32" name="Group 1531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552" name="Oval 155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3" name="Oval 155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4" name="Oval 155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5" name="Oval 155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6" name="Oval 155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7" name="Oval 155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533" name="Oval 1532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34" name="Oval 1533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35" name="Oval 1534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36" name="Oval 1535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37" name="Oval 1536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38" name="Group 1537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546" name="Oval 154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7" name="Oval 154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8" name="Oval 154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9" name="Oval 154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0" name="Oval 154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1" name="Oval 155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39" name="Group 1538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540" name="Oval 153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1" name="Oval 154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2" name="Oval 154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3" name="Oval 154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4" name="Oval 154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5" name="Oval 154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564" name="Group 1563"/>
          <p:cNvGrpSpPr/>
          <p:nvPr/>
        </p:nvGrpSpPr>
        <p:grpSpPr>
          <a:xfrm>
            <a:off x="1272308" y="2074099"/>
            <a:ext cx="51367" cy="2063348"/>
            <a:chOff x="2767746" y="4347876"/>
            <a:chExt cx="51367" cy="2063348"/>
          </a:xfrm>
        </p:grpSpPr>
        <p:grpSp>
          <p:nvGrpSpPr>
            <p:cNvPr id="1565" name="Group 1564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592" name="Oval 159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3" name="Oval 159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4" name="Oval 159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5" name="Oval 159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6" name="Oval 159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7" name="Oval 159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66" name="Group 1565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586" name="Oval 158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7" name="Oval 158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8" name="Oval 158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9" name="Oval 158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0" name="Oval 158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1" name="Oval 159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567" name="Oval 1566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68" name="Oval 1567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69" name="Oval 1568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70" name="Oval 1569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71" name="Oval 1570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72" name="Group 1571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580" name="Oval 157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1" name="Oval 158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2" name="Oval 158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3" name="Oval 158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4" name="Oval 158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5" name="Oval 158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73" name="Group 1572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574" name="Oval 157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5" name="Oval 157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6" name="Oval 157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7" name="Oval 157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8" name="Oval 157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9" name="Oval 157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737" name="Group 1736"/>
          <p:cNvGrpSpPr/>
          <p:nvPr/>
        </p:nvGrpSpPr>
        <p:grpSpPr>
          <a:xfrm>
            <a:off x="2705440" y="2074597"/>
            <a:ext cx="51367" cy="2063348"/>
            <a:chOff x="2767746" y="4347876"/>
            <a:chExt cx="51367" cy="2063348"/>
          </a:xfrm>
        </p:grpSpPr>
        <p:grpSp>
          <p:nvGrpSpPr>
            <p:cNvPr id="1738" name="Group 1737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765" name="Oval 1764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6" name="Oval 1765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7" name="Oval 1766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8" name="Oval 1767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9" name="Oval 1768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70" name="Oval 1769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739" name="Group 1738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759" name="Oval 1758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0" name="Oval 1759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1" name="Oval 1760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2" name="Oval 1761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3" name="Oval 1762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4" name="Oval 1763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740" name="Oval 1739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41" name="Oval 1740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42" name="Oval 1741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43" name="Oval 1742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44" name="Oval 1743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745" name="Group 1744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753" name="Oval 1752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4" name="Oval 1753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5" name="Oval 1754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6" name="Oval 1755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7" name="Oval 1756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8" name="Oval 1757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746" name="Group 1745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747" name="Oval 1746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48" name="Oval 1747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49" name="Oval 1748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0" name="Oval 1749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1" name="Oval 1750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2" name="Oval 1751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1791" name="Content Placeholder 2"/>
          <p:cNvSpPr txBox="1">
            <a:spLocks/>
          </p:cNvSpPr>
          <p:nvPr/>
        </p:nvSpPr>
        <p:spPr>
          <a:xfrm>
            <a:off x="814299" y="2187560"/>
            <a:ext cx="367921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2/3</a:t>
            </a:r>
          </a:p>
        </p:txBody>
      </p:sp>
      <p:sp>
        <p:nvSpPr>
          <p:cNvPr id="1792" name="Content Placeholder 2"/>
          <p:cNvSpPr txBox="1">
            <a:spLocks/>
          </p:cNvSpPr>
          <p:nvPr/>
        </p:nvSpPr>
        <p:spPr>
          <a:xfrm>
            <a:off x="902361" y="2757708"/>
            <a:ext cx="277329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4</a:t>
            </a:r>
          </a:p>
        </p:txBody>
      </p:sp>
      <p:sp>
        <p:nvSpPr>
          <p:cNvPr id="1795" name="Content Placeholder 2"/>
          <p:cNvSpPr txBox="1">
            <a:spLocks/>
          </p:cNvSpPr>
          <p:nvPr/>
        </p:nvSpPr>
        <p:spPr>
          <a:xfrm>
            <a:off x="909792" y="3342503"/>
            <a:ext cx="277329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5</a:t>
            </a:r>
          </a:p>
        </p:txBody>
      </p:sp>
      <p:sp>
        <p:nvSpPr>
          <p:cNvPr id="1796" name="Content Placeholder 2"/>
          <p:cNvSpPr txBox="1">
            <a:spLocks/>
          </p:cNvSpPr>
          <p:nvPr/>
        </p:nvSpPr>
        <p:spPr>
          <a:xfrm>
            <a:off x="921783" y="3774440"/>
            <a:ext cx="277329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6</a:t>
            </a:r>
          </a:p>
        </p:txBody>
      </p:sp>
      <p:sp>
        <p:nvSpPr>
          <p:cNvPr id="712" name="Content Placeholder 2"/>
          <p:cNvSpPr txBox="1">
            <a:spLocks/>
          </p:cNvSpPr>
          <p:nvPr/>
        </p:nvSpPr>
        <p:spPr>
          <a:xfrm>
            <a:off x="344118" y="228600"/>
            <a:ext cx="6750365" cy="762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L4: CLA With Motor Command Input</a:t>
            </a:r>
            <a:b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  Learns Sensory-motor Transitions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30" name="Content Placeholder 2"/>
          <p:cNvSpPr txBox="1">
            <a:spLocks/>
          </p:cNvSpPr>
          <p:nvPr/>
        </p:nvSpPr>
        <p:spPr>
          <a:xfrm>
            <a:off x="3146123" y="2774546"/>
            <a:ext cx="2002975" cy="30815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Learns sensory-motor transitions</a:t>
            </a:r>
          </a:p>
        </p:txBody>
      </p:sp>
      <p:sp>
        <p:nvSpPr>
          <p:cNvPr id="736" name="Content Placeholder 2"/>
          <p:cNvSpPr txBox="1">
            <a:spLocks/>
          </p:cNvSpPr>
          <p:nvPr/>
        </p:nvSpPr>
        <p:spPr>
          <a:xfrm>
            <a:off x="3132556" y="2211081"/>
            <a:ext cx="1845698" cy="30815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Learns high-order sequences</a:t>
            </a:r>
          </a:p>
        </p:txBody>
      </p:sp>
      <p:sp>
        <p:nvSpPr>
          <p:cNvPr id="720" name="Content Placeholder 2"/>
          <p:cNvSpPr txBox="1">
            <a:spLocks/>
          </p:cNvSpPr>
          <p:nvPr/>
        </p:nvSpPr>
        <p:spPr>
          <a:xfrm>
            <a:off x="3147109" y="3309724"/>
            <a:ext cx="1431603" cy="30815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Recalls motor sequences</a:t>
            </a:r>
          </a:p>
        </p:txBody>
      </p:sp>
      <p:sp>
        <p:nvSpPr>
          <p:cNvPr id="725" name="Content Placeholder 2"/>
          <p:cNvSpPr txBox="1">
            <a:spLocks/>
          </p:cNvSpPr>
          <p:nvPr/>
        </p:nvSpPr>
        <p:spPr>
          <a:xfrm>
            <a:off x="3183222" y="3783578"/>
            <a:ext cx="747812" cy="30815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Attention</a:t>
            </a:r>
          </a:p>
        </p:txBody>
      </p:sp>
      <p:sp>
        <p:nvSpPr>
          <p:cNvPr id="704" name="Rectangle 703"/>
          <p:cNvSpPr/>
          <p:nvPr/>
        </p:nvSpPr>
        <p:spPr>
          <a:xfrm>
            <a:off x="1190300" y="2565701"/>
            <a:ext cx="5784380" cy="62551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7" name="Straight Arrow Connector 696"/>
          <p:cNvCxnSpPr/>
          <p:nvPr/>
        </p:nvCxnSpPr>
        <p:spPr>
          <a:xfrm flipV="1">
            <a:off x="3220502" y="3041744"/>
            <a:ext cx="0" cy="176474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/>
          <p:cNvCxnSpPr/>
          <p:nvPr/>
        </p:nvCxnSpPr>
        <p:spPr>
          <a:xfrm flipH="1">
            <a:off x="2921756" y="4476877"/>
            <a:ext cx="302233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/>
          <p:cNvCxnSpPr/>
          <p:nvPr/>
        </p:nvCxnSpPr>
        <p:spPr>
          <a:xfrm flipH="1">
            <a:off x="2925769" y="4806484"/>
            <a:ext cx="29818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0" name="Content Placeholder 2"/>
          <p:cNvSpPr txBox="1">
            <a:spLocks/>
          </p:cNvSpPr>
          <p:nvPr/>
        </p:nvSpPr>
        <p:spPr>
          <a:xfrm>
            <a:off x="1460336" y="4668102"/>
            <a:ext cx="1563566" cy="396949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Copy of motor commands</a:t>
            </a:r>
          </a:p>
        </p:txBody>
      </p:sp>
      <p:sp>
        <p:nvSpPr>
          <p:cNvPr id="701" name="Content Placeholder 2"/>
          <p:cNvSpPr txBox="1">
            <a:spLocks/>
          </p:cNvSpPr>
          <p:nvPr/>
        </p:nvSpPr>
        <p:spPr>
          <a:xfrm>
            <a:off x="1483196" y="4355984"/>
            <a:ext cx="1416912" cy="356352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Sensor/afferent data</a:t>
            </a:r>
          </a:p>
        </p:txBody>
      </p:sp>
    </p:spTree>
    <p:extLst>
      <p:ext uri="{BB962C8B-B14F-4D97-AF65-F5344CB8AC3E}">
        <p14:creationId xmlns:p14="http://schemas.microsoft.com/office/powerpoint/2010/main" val="272306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45588" y="912085"/>
            <a:ext cx="351079" cy="373486"/>
            <a:chOff x="745588" y="912085"/>
            <a:chExt cx="351079" cy="373486"/>
          </a:xfrm>
        </p:grpSpPr>
        <p:cxnSp>
          <p:nvCxnSpPr>
            <p:cNvPr id="72" name="Straight Connector 71"/>
            <p:cNvCxnSpPr/>
            <p:nvPr/>
          </p:nvCxnSpPr>
          <p:spPr>
            <a:xfrm rot="5400000">
              <a:off x="921128" y="736546"/>
              <a:ext cx="0" cy="351078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5400000" flipH="1">
              <a:off x="558845" y="1098828"/>
              <a:ext cx="37348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745589" y="1467377"/>
            <a:ext cx="373487" cy="351078"/>
            <a:chOff x="2266682" y="1584101"/>
            <a:chExt cx="643943" cy="605307"/>
          </a:xfrm>
        </p:grpSpPr>
        <p:cxnSp>
          <p:nvCxnSpPr>
            <p:cNvPr id="105" name="Straight Connector 104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 rot="16200000">
            <a:off x="1282739" y="1456172"/>
            <a:ext cx="373487" cy="351078"/>
            <a:chOff x="2266682" y="1584101"/>
            <a:chExt cx="643943" cy="605307"/>
          </a:xfrm>
        </p:grpSpPr>
        <p:cxnSp>
          <p:nvCxnSpPr>
            <p:cNvPr id="108" name="Straight Connector 107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 rot="10800000">
            <a:off x="1271062" y="912085"/>
            <a:ext cx="373487" cy="351078"/>
            <a:chOff x="2266682" y="1584101"/>
            <a:chExt cx="643943" cy="605307"/>
          </a:xfrm>
        </p:grpSpPr>
        <p:cxnSp>
          <p:nvCxnSpPr>
            <p:cNvPr id="111" name="Straight Connector 110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 rot="10800000">
            <a:off x="673092" y="3428058"/>
            <a:ext cx="373487" cy="351078"/>
            <a:chOff x="2266683" y="1584101"/>
            <a:chExt cx="643942" cy="605307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2266685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5400000">
            <a:off x="1236972" y="3426128"/>
            <a:ext cx="373488" cy="351079"/>
            <a:chOff x="2266682" y="1584101"/>
            <a:chExt cx="643946" cy="605307"/>
          </a:xfrm>
        </p:grpSpPr>
        <p:cxnSp>
          <p:nvCxnSpPr>
            <p:cNvPr id="90" name="Straight Connector 89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/>
        </p:nvGrpSpPr>
        <p:grpSpPr>
          <a:xfrm rot="16200000">
            <a:off x="678720" y="2854287"/>
            <a:ext cx="358166" cy="351078"/>
            <a:chOff x="2266682" y="1584101"/>
            <a:chExt cx="617528" cy="605307"/>
          </a:xfrm>
        </p:grpSpPr>
        <p:cxnSp>
          <p:nvCxnSpPr>
            <p:cNvPr id="114" name="Straight Connector 113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>
              <a:off x="2575447" y="1880643"/>
              <a:ext cx="0" cy="61752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/>
        </p:nvGrpSpPr>
        <p:grpSpPr>
          <a:xfrm>
            <a:off x="1241092" y="2850741"/>
            <a:ext cx="373487" cy="351078"/>
            <a:chOff x="2266682" y="1584101"/>
            <a:chExt cx="643943" cy="605307"/>
          </a:xfrm>
        </p:grpSpPr>
        <p:cxnSp>
          <p:nvCxnSpPr>
            <p:cNvPr id="123" name="Straight Connector 122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10800000">
            <a:off x="6934579" y="1228560"/>
            <a:ext cx="373487" cy="351078"/>
            <a:chOff x="2266682" y="1584101"/>
            <a:chExt cx="643943" cy="60530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 rot="10800000">
            <a:off x="3092638" y="1197764"/>
            <a:ext cx="373487" cy="351078"/>
            <a:chOff x="2266682" y="1584101"/>
            <a:chExt cx="643943" cy="605307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/>
          <p:cNvGrpSpPr/>
          <p:nvPr/>
        </p:nvGrpSpPr>
        <p:grpSpPr>
          <a:xfrm rot="16200000">
            <a:off x="4491867" y="1158721"/>
            <a:ext cx="373487" cy="351078"/>
            <a:chOff x="2266682" y="1584101"/>
            <a:chExt cx="643943" cy="605307"/>
          </a:xfrm>
        </p:grpSpPr>
        <p:cxnSp>
          <p:nvCxnSpPr>
            <p:cNvPr id="145" name="Straight Connector 144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 rot="5400000">
            <a:off x="3917510" y="1186560"/>
            <a:ext cx="373487" cy="351078"/>
            <a:chOff x="2266682" y="1584101"/>
            <a:chExt cx="643943" cy="605307"/>
          </a:xfrm>
        </p:grpSpPr>
        <p:cxnSp>
          <p:nvCxnSpPr>
            <p:cNvPr id="163" name="Straight Connector 162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 rot="10800000">
            <a:off x="5222692" y="1197764"/>
            <a:ext cx="373487" cy="351078"/>
            <a:chOff x="2266682" y="1584101"/>
            <a:chExt cx="643943" cy="605307"/>
          </a:xfrm>
        </p:grpSpPr>
        <p:cxnSp>
          <p:nvCxnSpPr>
            <p:cNvPr id="168" name="Straight Connector 167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6226848" y="1197764"/>
            <a:ext cx="373487" cy="351078"/>
            <a:chOff x="2266682" y="1584101"/>
            <a:chExt cx="643943" cy="605307"/>
          </a:xfrm>
        </p:grpSpPr>
        <p:cxnSp>
          <p:nvCxnSpPr>
            <p:cNvPr id="171" name="Straight Connector 170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Oval 147"/>
          <p:cNvSpPr/>
          <p:nvPr/>
        </p:nvSpPr>
        <p:spPr>
          <a:xfrm>
            <a:off x="529391" y="705276"/>
            <a:ext cx="656823" cy="656823"/>
          </a:xfrm>
          <a:prstGeom prst="ellipse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147440" y="730297"/>
            <a:ext cx="656823" cy="656823"/>
          </a:xfrm>
          <a:prstGeom prst="ellipse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1186214" y="1303298"/>
            <a:ext cx="656823" cy="656823"/>
          </a:xfrm>
          <a:prstGeom prst="ellipse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977186" y="1058708"/>
            <a:ext cx="409904" cy="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857802" y="1087624"/>
            <a:ext cx="611682" cy="492014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95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49" grpId="0" animBg="1"/>
      <p:bldP spid="1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45588" y="912085"/>
            <a:ext cx="351079" cy="373486"/>
            <a:chOff x="745588" y="912085"/>
            <a:chExt cx="351079" cy="373486"/>
          </a:xfrm>
        </p:grpSpPr>
        <p:cxnSp>
          <p:nvCxnSpPr>
            <p:cNvPr id="72" name="Straight Connector 71"/>
            <p:cNvCxnSpPr/>
            <p:nvPr/>
          </p:nvCxnSpPr>
          <p:spPr>
            <a:xfrm rot="5400000">
              <a:off x="921128" y="736546"/>
              <a:ext cx="0" cy="351078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5400000" flipH="1">
              <a:off x="558845" y="1098828"/>
              <a:ext cx="37348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745589" y="1467377"/>
            <a:ext cx="373487" cy="351078"/>
            <a:chOff x="2266682" y="1584101"/>
            <a:chExt cx="643943" cy="605307"/>
          </a:xfrm>
        </p:grpSpPr>
        <p:cxnSp>
          <p:nvCxnSpPr>
            <p:cNvPr id="105" name="Straight Connector 104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 rot="16200000">
            <a:off x="1282739" y="1456172"/>
            <a:ext cx="373487" cy="351078"/>
            <a:chOff x="2266682" y="1584101"/>
            <a:chExt cx="643943" cy="605307"/>
          </a:xfrm>
        </p:grpSpPr>
        <p:cxnSp>
          <p:nvCxnSpPr>
            <p:cNvPr id="108" name="Straight Connector 107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 rot="10800000">
            <a:off x="1271062" y="912085"/>
            <a:ext cx="373487" cy="351078"/>
            <a:chOff x="2266682" y="1584101"/>
            <a:chExt cx="643943" cy="605307"/>
          </a:xfrm>
        </p:grpSpPr>
        <p:cxnSp>
          <p:nvCxnSpPr>
            <p:cNvPr id="111" name="Straight Connector 110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 rot="10800000">
            <a:off x="673092" y="3428058"/>
            <a:ext cx="373487" cy="351078"/>
            <a:chOff x="2266683" y="1584101"/>
            <a:chExt cx="643942" cy="605307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2266685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5400000">
            <a:off x="1236972" y="3426128"/>
            <a:ext cx="373488" cy="351079"/>
            <a:chOff x="2266682" y="1584101"/>
            <a:chExt cx="643946" cy="605307"/>
          </a:xfrm>
        </p:grpSpPr>
        <p:cxnSp>
          <p:nvCxnSpPr>
            <p:cNvPr id="90" name="Straight Connector 89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/>
        </p:nvGrpSpPr>
        <p:grpSpPr>
          <a:xfrm rot="16200000">
            <a:off x="678720" y="2854287"/>
            <a:ext cx="358166" cy="351078"/>
            <a:chOff x="2266682" y="1584101"/>
            <a:chExt cx="617528" cy="605307"/>
          </a:xfrm>
        </p:grpSpPr>
        <p:cxnSp>
          <p:nvCxnSpPr>
            <p:cNvPr id="114" name="Straight Connector 113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>
              <a:off x="2575447" y="1880643"/>
              <a:ext cx="0" cy="61752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/>
        </p:nvGrpSpPr>
        <p:grpSpPr>
          <a:xfrm>
            <a:off x="1241092" y="2850741"/>
            <a:ext cx="373487" cy="351078"/>
            <a:chOff x="2266682" y="1584101"/>
            <a:chExt cx="643943" cy="605307"/>
          </a:xfrm>
        </p:grpSpPr>
        <p:cxnSp>
          <p:nvCxnSpPr>
            <p:cNvPr id="123" name="Straight Connector 122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10800000">
            <a:off x="6934579" y="1228560"/>
            <a:ext cx="373487" cy="351078"/>
            <a:chOff x="2266682" y="1584101"/>
            <a:chExt cx="643943" cy="60530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 rot="10800000">
            <a:off x="3092638" y="1197764"/>
            <a:ext cx="373487" cy="351078"/>
            <a:chOff x="2266682" y="1584101"/>
            <a:chExt cx="643943" cy="605307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/>
          <p:cNvGrpSpPr/>
          <p:nvPr/>
        </p:nvGrpSpPr>
        <p:grpSpPr>
          <a:xfrm rot="16200000">
            <a:off x="4491867" y="1158721"/>
            <a:ext cx="373487" cy="351078"/>
            <a:chOff x="2266682" y="1584101"/>
            <a:chExt cx="643943" cy="605307"/>
          </a:xfrm>
        </p:grpSpPr>
        <p:cxnSp>
          <p:nvCxnSpPr>
            <p:cNvPr id="145" name="Straight Connector 144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 rot="5400000">
            <a:off x="3917510" y="1186560"/>
            <a:ext cx="373487" cy="351078"/>
            <a:chOff x="2266682" y="1584101"/>
            <a:chExt cx="643943" cy="605307"/>
          </a:xfrm>
        </p:grpSpPr>
        <p:cxnSp>
          <p:nvCxnSpPr>
            <p:cNvPr id="163" name="Straight Connector 162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 rot="10800000">
            <a:off x="5222692" y="1197764"/>
            <a:ext cx="373487" cy="351078"/>
            <a:chOff x="2266682" y="1584101"/>
            <a:chExt cx="643943" cy="605307"/>
          </a:xfrm>
        </p:grpSpPr>
        <p:cxnSp>
          <p:nvCxnSpPr>
            <p:cNvPr id="168" name="Straight Connector 167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6226848" y="1197764"/>
            <a:ext cx="373487" cy="351078"/>
            <a:chOff x="2266682" y="1584101"/>
            <a:chExt cx="643943" cy="605307"/>
          </a:xfrm>
        </p:grpSpPr>
        <p:cxnSp>
          <p:nvCxnSpPr>
            <p:cNvPr id="171" name="Straight Connector 170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rot="10800000">
            <a:off x="6934579" y="3314126"/>
            <a:ext cx="373487" cy="351078"/>
            <a:chOff x="2266682" y="1584101"/>
            <a:chExt cx="643943" cy="605307"/>
          </a:xfrm>
        </p:grpSpPr>
        <p:cxnSp>
          <p:nvCxnSpPr>
            <p:cNvPr id="125" name="Straight Connector 124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 rot="10800000">
            <a:off x="3092638" y="3283330"/>
            <a:ext cx="373487" cy="351078"/>
            <a:chOff x="2266682" y="1584101"/>
            <a:chExt cx="643943" cy="605307"/>
          </a:xfrm>
        </p:grpSpPr>
        <p:cxnSp>
          <p:nvCxnSpPr>
            <p:cNvPr id="130" name="Straight Connector 129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/>
          <p:cNvGrpSpPr/>
          <p:nvPr/>
        </p:nvGrpSpPr>
        <p:grpSpPr>
          <a:xfrm rot="16200000">
            <a:off x="4491867" y="3244287"/>
            <a:ext cx="373487" cy="351078"/>
            <a:chOff x="2266682" y="1584101"/>
            <a:chExt cx="643943" cy="605307"/>
          </a:xfrm>
        </p:grpSpPr>
        <p:cxnSp>
          <p:nvCxnSpPr>
            <p:cNvPr id="134" name="Straight Connector 133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/>
          <p:cNvGrpSpPr/>
          <p:nvPr/>
        </p:nvGrpSpPr>
        <p:grpSpPr>
          <a:xfrm rot="5400000">
            <a:off x="3917510" y="3272126"/>
            <a:ext cx="373487" cy="351078"/>
            <a:chOff x="2266682" y="1584101"/>
            <a:chExt cx="643943" cy="605307"/>
          </a:xfrm>
        </p:grpSpPr>
        <p:cxnSp>
          <p:nvCxnSpPr>
            <p:cNvPr id="137" name="Straight Connector 136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/>
          <p:cNvGrpSpPr/>
          <p:nvPr/>
        </p:nvGrpSpPr>
        <p:grpSpPr>
          <a:xfrm rot="10800000">
            <a:off x="5222692" y="3283330"/>
            <a:ext cx="373487" cy="351078"/>
            <a:chOff x="2266682" y="1584101"/>
            <a:chExt cx="643943" cy="605307"/>
          </a:xfrm>
        </p:grpSpPr>
        <p:cxnSp>
          <p:nvCxnSpPr>
            <p:cNvPr id="140" name="Straight Connector 139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6226848" y="3283330"/>
            <a:ext cx="373487" cy="351078"/>
            <a:chOff x="2266682" y="1584101"/>
            <a:chExt cx="643943" cy="605307"/>
          </a:xfrm>
        </p:grpSpPr>
        <p:cxnSp>
          <p:nvCxnSpPr>
            <p:cNvPr id="144" name="Straight Connector 143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Oval 147"/>
          <p:cNvSpPr/>
          <p:nvPr/>
        </p:nvSpPr>
        <p:spPr>
          <a:xfrm>
            <a:off x="523294" y="2754734"/>
            <a:ext cx="656823" cy="656823"/>
          </a:xfrm>
          <a:prstGeom prst="ellipse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095304" y="3291895"/>
            <a:ext cx="656823" cy="656823"/>
          </a:xfrm>
          <a:prstGeom prst="ellipse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525315" y="3283331"/>
            <a:ext cx="656823" cy="656823"/>
          </a:xfrm>
          <a:prstGeom prst="ellipse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859835" y="3625789"/>
            <a:ext cx="562351" cy="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859835" y="3083145"/>
            <a:ext cx="535133" cy="481429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79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49" grpId="0" animBg="1"/>
      <p:bldP spid="1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45588" y="912085"/>
            <a:ext cx="351079" cy="373486"/>
            <a:chOff x="745588" y="912085"/>
            <a:chExt cx="351079" cy="373486"/>
          </a:xfrm>
        </p:grpSpPr>
        <p:cxnSp>
          <p:nvCxnSpPr>
            <p:cNvPr id="72" name="Straight Connector 71"/>
            <p:cNvCxnSpPr/>
            <p:nvPr/>
          </p:nvCxnSpPr>
          <p:spPr>
            <a:xfrm rot="5400000">
              <a:off x="921128" y="736546"/>
              <a:ext cx="0" cy="351078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5400000" flipH="1">
              <a:off x="558845" y="1098828"/>
              <a:ext cx="373486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745589" y="1467377"/>
            <a:ext cx="373487" cy="351078"/>
            <a:chOff x="2266682" y="1584101"/>
            <a:chExt cx="643943" cy="605307"/>
          </a:xfrm>
        </p:grpSpPr>
        <p:cxnSp>
          <p:nvCxnSpPr>
            <p:cNvPr id="105" name="Straight Connector 104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 rot="16200000">
            <a:off x="1282739" y="1456172"/>
            <a:ext cx="373487" cy="351078"/>
            <a:chOff x="2266682" y="1584101"/>
            <a:chExt cx="643943" cy="605307"/>
          </a:xfrm>
        </p:grpSpPr>
        <p:cxnSp>
          <p:nvCxnSpPr>
            <p:cNvPr id="108" name="Straight Connector 107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 rot="10800000">
            <a:off x="1271062" y="912085"/>
            <a:ext cx="373487" cy="351078"/>
            <a:chOff x="2266682" y="1584101"/>
            <a:chExt cx="643943" cy="605307"/>
          </a:xfrm>
        </p:grpSpPr>
        <p:cxnSp>
          <p:nvCxnSpPr>
            <p:cNvPr id="111" name="Straight Connector 110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 rot="10800000">
            <a:off x="673092" y="3428058"/>
            <a:ext cx="373487" cy="351078"/>
            <a:chOff x="2266683" y="1584101"/>
            <a:chExt cx="643942" cy="605307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2266685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5400000">
            <a:off x="1236972" y="3426128"/>
            <a:ext cx="373488" cy="351079"/>
            <a:chOff x="2266682" y="1584101"/>
            <a:chExt cx="643946" cy="605307"/>
          </a:xfrm>
        </p:grpSpPr>
        <p:cxnSp>
          <p:nvCxnSpPr>
            <p:cNvPr id="90" name="Straight Connector 89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/>
        </p:nvGrpSpPr>
        <p:grpSpPr>
          <a:xfrm rot="16200000">
            <a:off x="678720" y="2854287"/>
            <a:ext cx="358166" cy="351078"/>
            <a:chOff x="2266682" y="1584101"/>
            <a:chExt cx="617528" cy="605307"/>
          </a:xfrm>
        </p:grpSpPr>
        <p:cxnSp>
          <p:nvCxnSpPr>
            <p:cNvPr id="114" name="Straight Connector 113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>
              <a:off x="2575447" y="1880643"/>
              <a:ext cx="0" cy="61752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/>
        </p:nvGrpSpPr>
        <p:grpSpPr>
          <a:xfrm>
            <a:off x="1241092" y="2850741"/>
            <a:ext cx="373487" cy="351078"/>
            <a:chOff x="2266682" y="1584101"/>
            <a:chExt cx="643943" cy="605307"/>
          </a:xfrm>
        </p:grpSpPr>
        <p:cxnSp>
          <p:nvCxnSpPr>
            <p:cNvPr id="123" name="Straight Connector 122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10800000">
            <a:off x="7123771" y="1228560"/>
            <a:ext cx="373487" cy="351078"/>
            <a:chOff x="2266682" y="1584101"/>
            <a:chExt cx="643943" cy="60530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 rot="10800000">
            <a:off x="2769435" y="1197764"/>
            <a:ext cx="373487" cy="351078"/>
            <a:chOff x="2266682" y="1584101"/>
            <a:chExt cx="643943" cy="605307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/>
          <p:cNvGrpSpPr/>
          <p:nvPr/>
        </p:nvGrpSpPr>
        <p:grpSpPr>
          <a:xfrm rot="16200000">
            <a:off x="4491867" y="1158721"/>
            <a:ext cx="373487" cy="351078"/>
            <a:chOff x="2266682" y="1584101"/>
            <a:chExt cx="643943" cy="605307"/>
          </a:xfrm>
        </p:grpSpPr>
        <p:cxnSp>
          <p:nvCxnSpPr>
            <p:cNvPr id="145" name="Straight Connector 144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 rot="5400000">
            <a:off x="3830797" y="1186560"/>
            <a:ext cx="373487" cy="351078"/>
            <a:chOff x="2266682" y="1584101"/>
            <a:chExt cx="643943" cy="605307"/>
          </a:xfrm>
        </p:grpSpPr>
        <p:cxnSp>
          <p:nvCxnSpPr>
            <p:cNvPr id="163" name="Straight Connector 162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 rot="10800000">
            <a:off x="5333054" y="1197764"/>
            <a:ext cx="373487" cy="351078"/>
            <a:chOff x="2266682" y="1584101"/>
            <a:chExt cx="643943" cy="605307"/>
          </a:xfrm>
        </p:grpSpPr>
        <p:cxnSp>
          <p:nvCxnSpPr>
            <p:cNvPr id="168" name="Straight Connector 167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6384508" y="1197764"/>
            <a:ext cx="373487" cy="351078"/>
            <a:chOff x="2266682" y="1584101"/>
            <a:chExt cx="643943" cy="605307"/>
          </a:xfrm>
        </p:grpSpPr>
        <p:cxnSp>
          <p:nvCxnSpPr>
            <p:cNvPr id="171" name="Straight Connector 170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Content Placeholder 2"/>
          <p:cNvSpPr txBox="1">
            <a:spLocks/>
          </p:cNvSpPr>
          <p:nvPr/>
        </p:nvSpPr>
        <p:spPr>
          <a:xfrm>
            <a:off x="3095624" y="1228560"/>
            <a:ext cx="462590" cy="279078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b="1" dirty="0" smtClean="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+W</a:t>
            </a:r>
            <a:endParaRPr lang="en-US" sz="900" b="1" dirty="0" smtClean="0">
              <a:solidFill>
                <a:schemeClr val="accent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4056673" y="1228560"/>
            <a:ext cx="430473" cy="279078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b="1" dirty="0" smtClean="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+SE</a:t>
            </a:r>
            <a:endParaRPr lang="en-US" sz="900" b="1" dirty="0" smtClean="0">
              <a:solidFill>
                <a:schemeClr val="accent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9" name="Content Placeholder 2"/>
          <p:cNvSpPr txBox="1">
            <a:spLocks/>
          </p:cNvSpPr>
          <p:nvPr/>
        </p:nvSpPr>
        <p:spPr>
          <a:xfrm>
            <a:off x="4801199" y="1222560"/>
            <a:ext cx="367133" cy="279078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b="1" dirty="0" smtClean="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+N</a:t>
            </a:r>
            <a:endParaRPr lang="en-US" sz="900" b="1" dirty="0" smtClean="0">
              <a:solidFill>
                <a:schemeClr val="accent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5667126" y="1229463"/>
            <a:ext cx="483604" cy="279078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b="1" dirty="0" smtClean="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+S</a:t>
            </a:r>
            <a:r>
              <a:rPr lang="en-US" sz="900" b="1" dirty="0" smtClean="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</a:t>
            </a:r>
            <a:endParaRPr lang="en-US" sz="900" b="1" dirty="0" smtClean="0">
              <a:solidFill>
                <a:schemeClr val="accent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1" name="Content Placeholder 2"/>
          <p:cNvSpPr txBox="1">
            <a:spLocks/>
          </p:cNvSpPr>
          <p:nvPr/>
        </p:nvSpPr>
        <p:spPr>
          <a:xfrm>
            <a:off x="6495469" y="1222192"/>
            <a:ext cx="483604" cy="279078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b="1" dirty="0" smtClean="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+NE</a:t>
            </a:r>
            <a:endParaRPr lang="en-US" sz="900" b="1" dirty="0" smtClean="0">
              <a:solidFill>
                <a:schemeClr val="accent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3434592" y="1334260"/>
            <a:ext cx="164675" cy="1"/>
          </a:xfrm>
          <a:prstGeom prst="straightConnector1">
            <a:avLst/>
          </a:prstGeom>
          <a:ln w="12700"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4420734" y="1334261"/>
            <a:ext cx="164675" cy="1"/>
          </a:xfrm>
          <a:prstGeom prst="straightConnector1">
            <a:avLst/>
          </a:prstGeom>
          <a:ln w="12700"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5113151" y="1334262"/>
            <a:ext cx="164675" cy="1"/>
          </a:xfrm>
          <a:prstGeom prst="straightConnector1">
            <a:avLst/>
          </a:prstGeom>
          <a:ln w="12700"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6089329" y="1334259"/>
            <a:ext cx="164675" cy="1"/>
          </a:xfrm>
          <a:prstGeom prst="straightConnector1">
            <a:avLst/>
          </a:prstGeom>
          <a:ln w="12700"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6888852" y="1334258"/>
            <a:ext cx="164675" cy="1"/>
          </a:xfrm>
          <a:prstGeom prst="straightConnector1">
            <a:avLst/>
          </a:prstGeom>
          <a:ln w="12700"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 rot="10800000">
            <a:off x="7131981" y="3132315"/>
            <a:ext cx="373487" cy="351078"/>
            <a:chOff x="2266682" y="1584101"/>
            <a:chExt cx="643943" cy="605307"/>
          </a:xfrm>
        </p:grpSpPr>
        <p:cxnSp>
          <p:nvCxnSpPr>
            <p:cNvPr id="80" name="Straight Connector 79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 rot="10800000">
            <a:off x="2777645" y="3101519"/>
            <a:ext cx="373487" cy="351078"/>
            <a:chOff x="2266682" y="1584101"/>
            <a:chExt cx="643943" cy="605307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6200000">
            <a:off x="4500077" y="3062476"/>
            <a:ext cx="373487" cy="351078"/>
            <a:chOff x="2266682" y="1584101"/>
            <a:chExt cx="643943" cy="605307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 rot="5400000">
            <a:off x="3839007" y="3090315"/>
            <a:ext cx="373487" cy="351078"/>
            <a:chOff x="2266682" y="1584101"/>
            <a:chExt cx="643943" cy="605307"/>
          </a:xfrm>
        </p:grpSpPr>
        <p:cxnSp>
          <p:nvCxnSpPr>
            <p:cNvPr id="95" name="Straight Connector 94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 rot="10800000">
            <a:off x="5341264" y="3101519"/>
            <a:ext cx="373487" cy="351078"/>
            <a:chOff x="2266682" y="1584101"/>
            <a:chExt cx="643943" cy="605307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6392718" y="3101519"/>
            <a:ext cx="373487" cy="351078"/>
            <a:chOff x="2266682" y="1584101"/>
            <a:chExt cx="643943" cy="605307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Content Placeholder 2"/>
          <p:cNvSpPr txBox="1">
            <a:spLocks/>
          </p:cNvSpPr>
          <p:nvPr/>
        </p:nvSpPr>
        <p:spPr>
          <a:xfrm>
            <a:off x="3103834" y="3132315"/>
            <a:ext cx="462590" cy="279078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b="1" dirty="0" smtClean="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+E</a:t>
            </a:r>
            <a:endParaRPr lang="en-US" sz="900" b="1" dirty="0" smtClean="0">
              <a:solidFill>
                <a:schemeClr val="accent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17" name="Content Placeholder 2"/>
          <p:cNvSpPr txBox="1">
            <a:spLocks/>
          </p:cNvSpPr>
          <p:nvPr/>
        </p:nvSpPr>
        <p:spPr>
          <a:xfrm>
            <a:off x="4033351" y="3132315"/>
            <a:ext cx="520526" cy="279078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b="1" dirty="0" smtClean="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+NW</a:t>
            </a:r>
            <a:endParaRPr lang="en-US" sz="900" b="1" dirty="0" smtClean="0">
              <a:solidFill>
                <a:schemeClr val="accent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18" name="Content Placeholder 2"/>
          <p:cNvSpPr txBox="1">
            <a:spLocks/>
          </p:cNvSpPr>
          <p:nvPr/>
        </p:nvSpPr>
        <p:spPr>
          <a:xfrm>
            <a:off x="4809409" y="3126315"/>
            <a:ext cx="367133" cy="279078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b="1" dirty="0" smtClean="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+S</a:t>
            </a:r>
            <a:endParaRPr lang="en-US" sz="900" b="1" dirty="0" smtClean="0">
              <a:solidFill>
                <a:schemeClr val="accent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19" name="Content Placeholder 2"/>
          <p:cNvSpPr txBox="1">
            <a:spLocks/>
          </p:cNvSpPr>
          <p:nvPr/>
        </p:nvSpPr>
        <p:spPr>
          <a:xfrm>
            <a:off x="5675336" y="3133218"/>
            <a:ext cx="483604" cy="279078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b="1" dirty="0" smtClean="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+NE</a:t>
            </a:r>
            <a:endParaRPr lang="en-US" sz="900" b="1" dirty="0" smtClean="0">
              <a:solidFill>
                <a:schemeClr val="accent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0" name="Content Placeholder 2"/>
          <p:cNvSpPr txBox="1">
            <a:spLocks/>
          </p:cNvSpPr>
          <p:nvPr/>
        </p:nvSpPr>
        <p:spPr>
          <a:xfrm>
            <a:off x="6503679" y="3125947"/>
            <a:ext cx="483604" cy="279078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b="1" dirty="0" smtClean="0">
                <a:solidFill>
                  <a:schemeClr val="accent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+SW</a:t>
            </a:r>
            <a:endParaRPr lang="en-US" sz="900" b="1" dirty="0" smtClean="0">
              <a:solidFill>
                <a:schemeClr val="accent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21" name="Straight Arrow Connector 120"/>
          <p:cNvCxnSpPr/>
          <p:nvPr/>
        </p:nvCxnSpPr>
        <p:spPr>
          <a:xfrm flipV="1">
            <a:off x="3403387" y="3238015"/>
            <a:ext cx="164675" cy="1"/>
          </a:xfrm>
          <a:prstGeom prst="straightConnector1">
            <a:avLst/>
          </a:prstGeom>
          <a:ln w="12700"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4428944" y="3238016"/>
            <a:ext cx="164675" cy="1"/>
          </a:xfrm>
          <a:prstGeom prst="straightConnector1">
            <a:avLst/>
          </a:prstGeom>
          <a:ln w="12700"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5121361" y="3238017"/>
            <a:ext cx="164675" cy="1"/>
          </a:xfrm>
          <a:prstGeom prst="straightConnector1">
            <a:avLst/>
          </a:prstGeom>
          <a:ln w="12700"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V="1">
            <a:off x="6097539" y="3238014"/>
            <a:ext cx="164675" cy="1"/>
          </a:xfrm>
          <a:prstGeom prst="straightConnector1">
            <a:avLst/>
          </a:prstGeom>
          <a:ln w="12700"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6897062" y="3238013"/>
            <a:ext cx="164675" cy="1"/>
          </a:xfrm>
          <a:prstGeom prst="straightConnector1">
            <a:avLst/>
          </a:prstGeom>
          <a:ln w="12700"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Content Placeholder 2"/>
          <p:cNvSpPr txBox="1">
            <a:spLocks/>
          </p:cNvSpPr>
          <p:nvPr/>
        </p:nvSpPr>
        <p:spPr>
          <a:xfrm>
            <a:off x="2984963" y="1834218"/>
            <a:ext cx="4339154" cy="354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With motor context, CLA will form </a:t>
            </a:r>
            <a:r>
              <a:rPr lang="en-US" sz="1200" u="sng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unique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representations.</a:t>
            </a: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54" name="Content Placeholder 2"/>
          <p:cNvSpPr txBox="1">
            <a:spLocks/>
          </p:cNvSpPr>
          <p:nvPr/>
        </p:nvSpPr>
        <p:spPr>
          <a:xfrm>
            <a:off x="2979703" y="3649931"/>
            <a:ext cx="4339154" cy="354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With motor context, CLA will form </a:t>
            </a:r>
            <a:r>
              <a:rPr lang="en-US" sz="1200" u="sng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unique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representations.</a:t>
            </a: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Rectangle 1081"/>
          <p:cNvSpPr/>
          <p:nvPr/>
        </p:nvSpPr>
        <p:spPr bwMode="auto">
          <a:xfrm>
            <a:off x="1229586" y="1602534"/>
            <a:ext cx="5741543" cy="256036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83" name="Straight Connector 1082"/>
          <p:cNvCxnSpPr/>
          <p:nvPr/>
        </p:nvCxnSpPr>
        <p:spPr>
          <a:xfrm>
            <a:off x="1229585" y="2045164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/>
          <p:cNvCxnSpPr/>
          <p:nvPr/>
        </p:nvCxnSpPr>
        <p:spPr>
          <a:xfrm>
            <a:off x="1233135" y="2607280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/>
          <p:cNvCxnSpPr/>
          <p:nvPr/>
        </p:nvCxnSpPr>
        <p:spPr>
          <a:xfrm>
            <a:off x="1233135" y="3182438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/>
          <p:cNvCxnSpPr/>
          <p:nvPr/>
        </p:nvCxnSpPr>
        <p:spPr>
          <a:xfrm>
            <a:off x="1233135" y="3679166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526474" y="2071199"/>
            <a:ext cx="51367" cy="2063348"/>
            <a:chOff x="2767746" y="4347876"/>
            <a:chExt cx="51367" cy="2063348"/>
          </a:xfrm>
        </p:grpSpPr>
        <p:grpSp>
          <p:nvGrpSpPr>
            <p:cNvPr id="32" name="Group 31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916" name="Oval 91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17" name="Oval 91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18" name="Oval 91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19" name="Oval 91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20" name="Oval 91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21" name="Oval 92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094" name="Group 1093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095" name="Oval 1094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6" name="Oval 1095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7" name="Oval 1096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8" name="Oval 1097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9" name="Oval 1098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00" name="Oval 1099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03" name="Oval 1102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04" name="Oval 1103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05" name="Oval 1104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06" name="Oval 1105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07" name="Oval 1106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108" name="Group 1107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109" name="Oval 1108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0" name="Oval 1109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1" name="Oval 1110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2" name="Oval 1111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3" name="Oval 1112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4" name="Oval 1113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15" name="Group 1114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116" name="Oval 111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7" name="Oval 111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8" name="Oval 111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9" name="Oval 111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0" name="Oval 111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1" name="Oval 112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122" name="Group 1121"/>
          <p:cNvGrpSpPr/>
          <p:nvPr/>
        </p:nvGrpSpPr>
        <p:grpSpPr>
          <a:xfrm>
            <a:off x="2423429" y="2075196"/>
            <a:ext cx="51367" cy="2063348"/>
            <a:chOff x="2767746" y="4347876"/>
            <a:chExt cx="51367" cy="2063348"/>
          </a:xfrm>
        </p:grpSpPr>
        <p:grpSp>
          <p:nvGrpSpPr>
            <p:cNvPr id="1123" name="Group 1122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150" name="Oval 114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1" name="Oval 115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2" name="Oval 115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3" name="Oval 115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4" name="Oval 115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5" name="Oval 115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24" name="Group 1123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144" name="Oval 114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5" name="Oval 114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6" name="Oval 114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7" name="Oval 114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8" name="Oval 114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9" name="Oval 114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25" name="Oval 1124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26" name="Oval 1125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27" name="Oval 1126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28" name="Oval 1127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29" name="Oval 1128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130" name="Group 1129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138" name="Oval 113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9" name="Oval 113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0" name="Oval 113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1" name="Oval 114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2" name="Oval 114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3" name="Oval 114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31" name="Group 1130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132" name="Oval 113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3" name="Oval 113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4" name="Oval 113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5" name="Oval 113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6" name="Oval 113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7" name="Oval 113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156" name="Group 1155"/>
          <p:cNvGrpSpPr/>
          <p:nvPr/>
        </p:nvGrpSpPr>
        <p:grpSpPr>
          <a:xfrm>
            <a:off x="2616833" y="2082284"/>
            <a:ext cx="51367" cy="2063348"/>
            <a:chOff x="2767746" y="4347876"/>
            <a:chExt cx="51367" cy="2063348"/>
          </a:xfrm>
        </p:grpSpPr>
        <p:grpSp>
          <p:nvGrpSpPr>
            <p:cNvPr id="1157" name="Group 1156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184" name="Oval 118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5" name="Oval 118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6" name="Oval 118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7" name="Oval 118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8" name="Oval 118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9" name="Oval 118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58" name="Group 1157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178" name="Oval 117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9" name="Oval 117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0" name="Oval 117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1" name="Oval 118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2" name="Oval 118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3" name="Oval 118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59" name="Oval 1158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60" name="Oval 1159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61" name="Oval 1160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62" name="Oval 1161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63" name="Oval 1162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164" name="Group 1163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172" name="Oval 117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3" name="Oval 117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4" name="Oval 117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5" name="Oval 117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6" name="Oval 117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7" name="Oval 117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65" name="Group 1164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166" name="Oval 116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7" name="Oval 116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8" name="Oval 116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9" name="Oval 116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0" name="Oval 116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1" name="Oval 117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190" name="Group 1189"/>
          <p:cNvGrpSpPr/>
          <p:nvPr/>
        </p:nvGrpSpPr>
        <p:grpSpPr>
          <a:xfrm>
            <a:off x="2329576" y="2067011"/>
            <a:ext cx="51367" cy="2063348"/>
            <a:chOff x="2767746" y="4347876"/>
            <a:chExt cx="51367" cy="2063348"/>
          </a:xfrm>
        </p:grpSpPr>
        <p:grpSp>
          <p:nvGrpSpPr>
            <p:cNvPr id="1191" name="Group 1190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218" name="Oval 121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9" name="Oval 121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20" name="Oval 121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21" name="Oval 122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22" name="Oval 122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23" name="Oval 122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92" name="Group 1191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212" name="Oval 121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3" name="Oval 121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4" name="Oval 121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5" name="Oval 121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6" name="Oval 121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7" name="Oval 121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93" name="Oval 1192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94" name="Oval 1193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95" name="Oval 1194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96" name="Oval 1195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97" name="Oval 1196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198" name="Group 1197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206" name="Oval 120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7" name="Oval 120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8" name="Oval 120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9" name="Oval 120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0" name="Oval 120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1" name="Oval 121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99" name="Group 1198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200" name="Oval 119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1" name="Oval 120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2" name="Oval 120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3" name="Oval 120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4" name="Oval 120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5" name="Oval 120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24" name="Group 1223"/>
          <p:cNvGrpSpPr/>
          <p:nvPr/>
        </p:nvGrpSpPr>
        <p:grpSpPr>
          <a:xfrm>
            <a:off x="2226531" y="2078096"/>
            <a:ext cx="51367" cy="2063348"/>
            <a:chOff x="2767746" y="4347876"/>
            <a:chExt cx="51367" cy="2063348"/>
          </a:xfrm>
        </p:grpSpPr>
        <p:grpSp>
          <p:nvGrpSpPr>
            <p:cNvPr id="1225" name="Group 1224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252" name="Oval 125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3" name="Oval 125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4" name="Oval 125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5" name="Oval 125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6" name="Oval 125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7" name="Oval 125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26" name="Group 1225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246" name="Oval 124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7" name="Oval 124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8" name="Oval 124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9" name="Oval 124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0" name="Oval 124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1" name="Oval 125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227" name="Oval 1226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28" name="Oval 1227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29" name="Oval 1228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30" name="Oval 1229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31" name="Oval 1230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232" name="Group 1231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240" name="Oval 123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1" name="Oval 124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2" name="Oval 124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3" name="Oval 124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4" name="Oval 124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5" name="Oval 124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33" name="Group 1232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234" name="Oval 123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5" name="Oval 123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6" name="Oval 123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7" name="Oval 123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8" name="Oval 123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9" name="Oval 123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58" name="Group 1257"/>
          <p:cNvGrpSpPr/>
          <p:nvPr/>
        </p:nvGrpSpPr>
        <p:grpSpPr>
          <a:xfrm>
            <a:off x="2049362" y="2081378"/>
            <a:ext cx="51367" cy="2063348"/>
            <a:chOff x="2767746" y="4347876"/>
            <a:chExt cx="51367" cy="2063348"/>
          </a:xfrm>
        </p:grpSpPr>
        <p:grpSp>
          <p:nvGrpSpPr>
            <p:cNvPr id="1259" name="Group 1258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286" name="Oval 128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7" name="Oval 128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8" name="Oval 128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9" name="Oval 128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90" name="Oval 128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91" name="Oval 129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60" name="Group 1259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280" name="Oval 127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1" name="Oval 128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2" name="Oval 128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3" name="Oval 128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4" name="Oval 128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5" name="Oval 128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261" name="Oval 1260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62" name="Oval 1261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63" name="Oval 1262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64" name="Oval 1263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65" name="Oval 1264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266" name="Group 1265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274" name="Oval 127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5" name="Oval 127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6" name="Oval 127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7" name="Oval 127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8" name="Oval 127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9" name="Oval 127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67" name="Group 1266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268" name="Oval 126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69" name="Oval 126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0" name="Oval 126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1" name="Oval 127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2" name="Oval 127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3" name="Oval 127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92" name="Group 1291"/>
          <p:cNvGrpSpPr/>
          <p:nvPr/>
        </p:nvGrpSpPr>
        <p:grpSpPr>
          <a:xfrm>
            <a:off x="1946317" y="2064111"/>
            <a:ext cx="51367" cy="2063348"/>
            <a:chOff x="2767746" y="4347876"/>
            <a:chExt cx="51367" cy="2063348"/>
          </a:xfrm>
        </p:grpSpPr>
        <p:grpSp>
          <p:nvGrpSpPr>
            <p:cNvPr id="1293" name="Group 1292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320" name="Oval 131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1" name="Oval 132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2" name="Oval 132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3" name="Oval 132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4" name="Oval 132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5" name="Oval 132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94" name="Group 1293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314" name="Oval 131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5" name="Oval 131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6" name="Oval 131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7" name="Oval 131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8" name="Oval 131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9" name="Oval 131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295" name="Oval 1294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6" name="Oval 1295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7" name="Oval 1296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8" name="Oval 1297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9" name="Oval 1298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00" name="Group 1299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308" name="Oval 130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9" name="Oval 130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0" name="Oval 130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1" name="Oval 131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2" name="Oval 131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3" name="Oval 131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01" name="Group 1300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302" name="Oval 130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3" name="Oval 130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4" name="Oval 130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5" name="Oval 130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6" name="Oval 130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7" name="Oval 130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326" name="Group 1325"/>
          <p:cNvGrpSpPr/>
          <p:nvPr/>
        </p:nvGrpSpPr>
        <p:grpSpPr>
          <a:xfrm>
            <a:off x="2139721" y="2071199"/>
            <a:ext cx="51367" cy="2063348"/>
            <a:chOff x="2767746" y="4347876"/>
            <a:chExt cx="51367" cy="2063348"/>
          </a:xfrm>
        </p:grpSpPr>
        <p:grpSp>
          <p:nvGrpSpPr>
            <p:cNvPr id="1327" name="Group 1326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354" name="Oval 135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5" name="Oval 135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6" name="Oval 135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7" name="Oval 135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8" name="Oval 135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9" name="Oval 135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28" name="Group 1327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348" name="Oval 134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9" name="Oval 134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0" name="Oval 134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1" name="Oval 135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2" name="Oval 135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3" name="Oval 135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329" name="Oval 1328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0" name="Oval 1329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1" name="Oval 1330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2" name="Oval 1331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3" name="Oval 1332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34" name="Group 1333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342" name="Oval 134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3" name="Oval 134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4" name="Oval 134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5" name="Oval 134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6" name="Oval 134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7" name="Oval 134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35" name="Group 1334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336" name="Oval 133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7" name="Oval 133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8" name="Oval 133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9" name="Oval 133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0" name="Oval 133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1" name="Oval 134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360" name="Group 1359"/>
          <p:cNvGrpSpPr/>
          <p:nvPr/>
        </p:nvGrpSpPr>
        <p:grpSpPr>
          <a:xfrm>
            <a:off x="1852464" y="2077190"/>
            <a:ext cx="51367" cy="2063348"/>
            <a:chOff x="2767746" y="4347876"/>
            <a:chExt cx="51367" cy="2063348"/>
          </a:xfrm>
        </p:grpSpPr>
        <p:grpSp>
          <p:nvGrpSpPr>
            <p:cNvPr id="1361" name="Group 1360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388" name="Oval 138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9" name="Oval 138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0" name="Oval 138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1" name="Oval 139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2" name="Oval 139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3" name="Oval 139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62" name="Group 1361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382" name="Oval 138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3" name="Oval 138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4" name="Oval 138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5" name="Oval 138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6" name="Oval 138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7" name="Oval 138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363" name="Oval 1362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64" name="Oval 1363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65" name="Oval 1364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66" name="Oval 1365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67" name="Oval 1366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68" name="Group 1367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376" name="Oval 137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7" name="Oval 137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8" name="Oval 137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9" name="Oval 137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0" name="Oval 137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1" name="Oval 138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69" name="Group 1368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370" name="Oval 136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1" name="Oval 137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2" name="Oval 137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3" name="Oval 137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4" name="Oval 137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5" name="Oval 137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394" name="Group 1393"/>
          <p:cNvGrpSpPr/>
          <p:nvPr/>
        </p:nvGrpSpPr>
        <p:grpSpPr>
          <a:xfrm>
            <a:off x="1749419" y="2088275"/>
            <a:ext cx="51367" cy="2063348"/>
            <a:chOff x="2767746" y="4347876"/>
            <a:chExt cx="51367" cy="2063348"/>
          </a:xfrm>
        </p:grpSpPr>
        <p:grpSp>
          <p:nvGrpSpPr>
            <p:cNvPr id="1395" name="Group 1394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422" name="Oval 142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3" name="Oval 142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4" name="Oval 142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5" name="Oval 142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6" name="Oval 142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7" name="Oval 142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96" name="Group 1395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416" name="Oval 141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7" name="Oval 141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8" name="Oval 141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9" name="Oval 141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0" name="Oval 141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1" name="Oval 142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397" name="Oval 1396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98" name="Oval 1397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99" name="Oval 1398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00" name="Oval 1399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01" name="Oval 1400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402" name="Group 1401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410" name="Oval 140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1" name="Oval 141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2" name="Oval 141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3" name="Oval 141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4" name="Oval 141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5" name="Oval 141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03" name="Group 1402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404" name="Oval 140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5" name="Oval 140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6" name="Oval 140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7" name="Oval 140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8" name="Oval 140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9" name="Oval 140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428" name="Group 1427"/>
          <p:cNvGrpSpPr/>
          <p:nvPr/>
        </p:nvGrpSpPr>
        <p:grpSpPr>
          <a:xfrm>
            <a:off x="1572251" y="2067202"/>
            <a:ext cx="51367" cy="2063348"/>
            <a:chOff x="2767746" y="4347876"/>
            <a:chExt cx="51367" cy="2063348"/>
          </a:xfrm>
        </p:grpSpPr>
        <p:grpSp>
          <p:nvGrpSpPr>
            <p:cNvPr id="1429" name="Group 1428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456" name="Oval 145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7" name="Oval 145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8" name="Oval 145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9" name="Oval 145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60" name="Oval 145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61" name="Oval 146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30" name="Group 1429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450" name="Oval 144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1" name="Oval 145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2" name="Oval 145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3" name="Oval 145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4" name="Oval 145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5" name="Oval 145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31" name="Oval 1430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32" name="Oval 1431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33" name="Oval 1432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34" name="Oval 1433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35" name="Oval 1434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436" name="Group 1435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444" name="Oval 144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5" name="Oval 144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6" name="Oval 144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7" name="Oval 144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8" name="Oval 144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9" name="Oval 144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37" name="Group 1436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438" name="Oval 143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39" name="Oval 143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0" name="Oval 143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1" name="Oval 144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2" name="Oval 144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3" name="Oval 144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462" name="Group 1461"/>
          <p:cNvGrpSpPr/>
          <p:nvPr/>
        </p:nvGrpSpPr>
        <p:grpSpPr>
          <a:xfrm>
            <a:off x="1469206" y="2078287"/>
            <a:ext cx="51367" cy="2063348"/>
            <a:chOff x="2767746" y="4347876"/>
            <a:chExt cx="51367" cy="2063348"/>
          </a:xfrm>
        </p:grpSpPr>
        <p:grpSp>
          <p:nvGrpSpPr>
            <p:cNvPr id="1463" name="Group 1462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490" name="Oval 148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1" name="Oval 149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2" name="Oval 149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3" name="Oval 149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4" name="Oval 149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5" name="Oval 149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64" name="Group 1463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484" name="Oval 148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5" name="Oval 148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6" name="Oval 148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7" name="Oval 148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8" name="Oval 148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9" name="Oval 148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65" name="Oval 1464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66" name="Oval 1465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67" name="Oval 1466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68" name="Oval 1467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69" name="Oval 1468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470" name="Group 1469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478" name="Oval 147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9" name="Oval 147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0" name="Oval 147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1" name="Oval 148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2" name="Oval 148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3" name="Oval 148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71" name="Group 1470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472" name="Oval 147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3" name="Oval 147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4" name="Oval 147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5" name="Oval 147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6" name="Oval 147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7" name="Oval 147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496" name="Group 1495"/>
          <p:cNvGrpSpPr/>
          <p:nvPr/>
        </p:nvGrpSpPr>
        <p:grpSpPr>
          <a:xfrm>
            <a:off x="1662610" y="2078287"/>
            <a:ext cx="51367" cy="2063348"/>
            <a:chOff x="2767746" y="4347876"/>
            <a:chExt cx="51367" cy="2063348"/>
          </a:xfrm>
        </p:grpSpPr>
        <p:grpSp>
          <p:nvGrpSpPr>
            <p:cNvPr id="1497" name="Group 1496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524" name="Oval 152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5" name="Oval 152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6" name="Oval 152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7" name="Oval 152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8" name="Oval 152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9" name="Oval 152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98" name="Group 1497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518" name="Oval 151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9" name="Oval 151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0" name="Oval 151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1" name="Oval 152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2" name="Oval 152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3" name="Oval 152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99" name="Oval 1498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00" name="Oval 1499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01" name="Oval 1500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02" name="Oval 1501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03" name="Oval 1502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04" name="Group 1503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512" name="Oval 151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3" name="Oval 151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4" name="Oval 151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5" name="Oval 151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6" name="Oval 151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7" name="Oval 151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05" name="Group 1504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506" name="Oval 150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7" name="Oval 150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8" name="Oval 150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9" name="Oval 150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0" name="Oval 150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1" name="Oval 151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530" name="Group 1529"/>
          <p:cNvGrpSpPr/>
          <p:nvPr/>
        </p:nvGrpSpPr>
        <p:grpSpPr>
          <a:xfrm>
            <a:off x="1375353" y="2063014"/>
            <a:ext cx="51367" cy="2063348"/>
            <a:chOff x="2767746" y="4347876"/>
            <a:chExt cx="51367" cy="2063348"/>
          </a:xfrm>
        </p:grpSpPr>
        <p:grpSp>
          <p:nvGrpSpPr>
            <p:cNvPr id="1531" name="Group 1530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558" name="Oval 155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9" name="Oval 155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0" name="Oval 155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1" name="Oval 156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2" name="Oval 156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3" name="Oval 156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32" name="Group 1531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552" name="Oval 155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3" name="Oval 155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4" name="Oval 155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5" name="Oval 155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6" name="Oval 155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7" name="Oval 155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533" name="Oval 1532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34" name="Oval 1533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35" name="Oval 1534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36" name="Oval 1535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37" name="Oval 1536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38" name="Group 1537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546" name="Oval 154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7" name="Oval 154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8" name="Oval 154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9" name="Oval 154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0" name="Oval 154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1" name="Oval 155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39" name="Group 1538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540" name="Oval 153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1" name="Oval 154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2" name="Oval 154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3" name="Oval 154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4" name="Oval 154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5" name="Oval 154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564" name="Group 1563"/>
          <p:cNvGrpSpPr/>
          <p:nvPr/>
        </p:nvGrpSpPr>
        <p:grpSpPr>
          <a:xfrm>
            <a:off x="1272308" y="2074099"/>
            <a:ext cx="51367" cy="2063348"/>
            <a:chOff x="2767746" y="4347876"/>
            <a:chExt cx="51367" cy="2063348"/>
          </a:xfrm>
        </p:grpSpPr>
        <p:grpSp>
          <p:nvGrpSpPr>
            <p:cNvPr id="1565" name="Group 1564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592" name="Oval 159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3" name="Oval 159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4" name="Oval 159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5" name="Oval 159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6" name="Oval 159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7" name="Oval 159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66" name="Group 1565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586" name="Oval 158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7" name="Oval 158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8" name="Oval 158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9" name="Oval 158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0" name="Oval 158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1" name="Oval 159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567" name="Oval 1566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68" name="Oval 1567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69" name="Oval 1568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70" name="Oval 1569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71" name="Oval 1570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72" name="Group 1571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580" name="Oval 157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1" name="Oval 158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2" name="Oval 158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3" name="Oval 158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4" name="Oval 158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5" name="Oval 158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73" name="Group 1572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574" name="Oval 157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5" name="Oval 157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6" name="Oval 157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7" name="Oval 157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8" name="Oval 157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9" name="Oval 157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601" name="Group 1600"/>
          <p:cNvGrpSpPr/>
          <p:nvPr/>
        </p:nvGrpSpPr>
        <p:grpSpPr>
          <a:xfrm>
            <a:off x="3005383" y="2067700"/>
            <a:ext cx="51367" cy="2063348"/>
            <a:chOff x="2767746" y="4347876"/>
            <a:chExt cx="51367" cy="2063348"/>
          </a:xfrm>
        </p:grpSpPr>
        <p:grpSp>
          <p:nvGrpSpPr>
            <p:cNvPr id="1602" name="Group 1601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629" name="Oval 1628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30" name="Oval 1629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31" name="Oval 1630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32" name="Oval 1631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33" name="Oval 1632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34" name="Oval 1633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603" name="Group 1602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623" name="Oval 1622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24" name="Oval 1623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25" name="Oval 1624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26" name="Oval 1625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27" name="Oval 1626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28" name="Oval 1627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604" name="Oval 1603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05" name="Oval 1604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06" name="Oval 1605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07" name="Oval 1606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08" name="Oval 1607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609" name="Group 1608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617" name="Oval 1616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18" name="Oval 1617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19" name="Oval 1618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20" name="Oval 1619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21" name="Oval 1620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22" name="Oval 1621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610" name="Group 1609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611" name="Oval 1610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12" name="Oval 1611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13" name="Oval 1612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14" name="Oval 1613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15" name="Oval 1614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16" name="Oval 1615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635" name="Group 1634"/>
          <p:cNvGrpSpPr/>
          <p:nvPr/>
        </p:nvGrpSpPr>
        <p:grpSpPr>
          <a:xfrm>
            <a:off x="2902338" y="2071697"/>
            <a:ext cx="51367" cy="2063348"/>
            <a:chOff x="2767746" y="4347876"/>
            <a:chExt cx="51367" cy="2063348"/>
          </a:xfrm>
        </p:grpSpPr>
        <p:grpSp>
          <p:nvGrpSpPr>
            <p:cNvPr id="1636" name="Group 1635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663" name="Oval 1662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64" name="Oval 1663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65" name="Oval 1664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66" name="Oval 1665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67" name="Oval 1666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68" name="Oval 1667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637" name="Group 1636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657" name="Oval 1656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58" name="Oval 1657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59" name="Oval 1658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60" name="Oval 1659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61" name="Oval 1660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62" name="Oval 1661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638" name="Oval 1637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39" name="Oval 1638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40" name="Oval 1639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41" name="Oval 1640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42" name="Oval 1641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643" name="Group 1642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651" name="Oval 1650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52" name="Oval 1651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53" name="Oval 1652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54" name="Oval 1653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55" name="Oval 1654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56" name="Oval 1655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644" name="Group 1643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645" name="Oval 1644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46" name="Oval 1645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47" name="Oval 1646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48" name="Oval 1647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49" name="Oval 1648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50" name="Oval 1649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669" name="Group 1668"/>
          <p:cNvGrpSpPr/>
          <p:nvPr/>
        </p:nvGrpSpPr>
        <p:grpSpPr>
          <a:xfrm>
            <a:off x="3095742" y="2085873"/>
            <a:ext cx="51367" cy="2063348"/>
            <a:chOff x="2767746" y="4347876"/>
            <a:chExt cx="51367" cy="2063348"/>
          </a:xfrm>
        </p:grpSpPr>
        <p:grpSp>
          <p:nvGrpSpPr>
            <p:cNvPr id="1670" name="Group 1669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697" name="Oval 1696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98" name="Oval 1697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99" name="Oval 1698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00" name="Oval 1699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01" name="Oval 1700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02" name="Oval 1701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671" name="Group 1670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691" name="Oval 1690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92" name="Oval 1691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93" name="Oval 1692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94" name="Oval 1693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95" name="Oval 1694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96" name="Oval 1695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672" name="Oval 1671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73" name="Oval 1672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74" name="Oval 1673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75" name="Oval 1674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76" name="Oval 1675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677" name="Group 1676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685" name="Oval 1684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86" name="Oval 1685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87" name="Oval 1686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88" name="Oval 1687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89" name="Oval 1688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90" name="Oval 1689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678" name="Group 1677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679" name="Oval 1678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80" name="Oval 1679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81" name="Oval 1680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82" name="Oval 1681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83" name="Oval 1682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84" name="Oval 1683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703" name="Group 1702"/>
          <p:cNvGrpSpPr/>
          <p:nvPr/>
        </p:nvGrpSpPr>
        <p:grpSpPr>
          <a:xfrm>
            <a:off x="2808485" y="2063512"/>
            <a:ext cx="51367" cy="2063348"/>
            <a:chOff x="2767746" y="4347876"/>
            <a:chExt cx="51367" cy="2063348"/>
          </a:xfrm>
        </p:grpSpPr>
        <p:grpSp>
          <p:nvGrpSpPr>
            <p:cNvPr id="1704" name="Group 1703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731" name="Oval 1730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32" name="Oval 1731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33" name="Oval 1732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34" name="Oval 1733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35" name="Oval 1734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36" name="Oval 1735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705" name="Group 1704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725" name="Oval 1724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26" name="Oval 1725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27" name="Oval 1726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28" name="Oval 1727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29" name="Oval 1728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30" name="Oval 1729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706" name="Oval 1705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07" name="Oval 1706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08" name="Oval 1707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09" name="Oval 1708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10" name="Oval 1709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711" name="Group 1710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719" name="Oval 1718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20" name="Oval 1719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21" name="Oval 1720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22" name="Oval 1721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23" name="Oval 1722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24" name="Oval 1723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712" name="Group 1711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713" name="Oval 1712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14" name="Oval 1713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15" name="Oval 1714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16" name="Oval 1715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17" name="Oval 1716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18" name="Oval 1717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737" name="Group 1736"/>
          <p:cNvGrpSpPr/>
          <p:nvPr/>
        </p:nvGrpSpPr>
        <p:grpSpPr>
          <a:xfrm>
            <a:off x="2705440" y="2074597"/>
            <a:ext cx="51367" cy="2063348"/>
            <a:chOff x="2767746" y="4347876"/>
            <a:chExt cx="51367" cy="2063348"/>
          </a:xfrm>
        </p:grpSpPr>
        <p:grpSp>
          <p:nvGrpSpPr>
            <p:cNvPr id="1738" name="Group 1737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765" name="Oval 1764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6" name="Oval 1765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7" name="Oval 1766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8" name="Oval 1767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9" name="Oval 1768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70" name="Oval 1769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739" name="Group 1738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759" name="Oval 1758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0" name="Oval 1759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1" name="Oval 1760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2" name="Oval 1761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3" name="Oval 1762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4" name="Oval 1763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740" name="Oval 1739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41" name="Oval 1740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42" name="Oval 1741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43" name="Oval 1742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44" name="Oval 1743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745" name="Group 1744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753" name="Oval 1752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4" name="Oval 1753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5" name="Oval 1754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6" name="Oval 1755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7" name="Oval 1756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8" name="Oval 1757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746" name="Group 1745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747" name="Oval 1746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48" name="Oval 1747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49" name="Oval 1748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0" name="Oval 1749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1" name="Oval 1750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2" name="Oval 1751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1791" name="Content Placeholder 2"/>
          <p:cNvSpPr txBox="1">
            <a:spLocks/>
          </p:cNvSpPr>
          <p:nvPr/>
        </p:nvSpPr>
        <p:spPr>
          <a:xfrm>
            <a:off x="814299" y="2187560"/>
            <a:ext cx="367921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2/3</a:t>
            </a:r>
          </a:p>
        </p:txBody>
      </p:sp>
      <p:sp>
        <p:nvSpPr>
          <p:cNvPr id="1792" name="Content Placeholder 2"/>
          <p:cNvSpPr txBox="1">
            <a:spLocks/>
          </p:cNvSpPr>
          <p:nvPr/>
        </p:nvSpPr>
        <p:spPr>
          <a:xfrm>
            <a:off x="902361" y="2757708"/>
            <a:ext cx="277329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4</a:t>
            </a:r>
          </a:p>
        </p:txBody>
      </p:sp>
      <p:sp>
        <p:nvSpPr>
          <p:cNvPr id="1795" name="Content Placeholder 2"/>
          <p:cNvSpPr txBox="1">
            <a:spLocks/>
          </p:cNvSpPr>
          <p:nvPr/>
        </p:nvSpPr>
        <p:spPr>
          <a:xfrm>
            <a:off x="909792" y="3342503"/>
            <a:ext cx="277329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5</a:t>
            </a:r>
          </a:p>
        </p:txBody>
      </p:sp>
      <p:sp>
        <p:nvSpPr>
          <p:cNvPr id="1796" name="Content Placeholder 2"/>
          <p:cNvSpPr txBox="1">
            <a:spLocks/>
          </p:cNvSpPr>
          <p:nvPr/>
        </p:nvSpPr>
        <p:spPr>
          <a:xfrm>
            <a:off x="921783" y="3774440"/>
            <a:ext cx="277329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6</a:t>
            </a:r>
          </a:p>
        </p:txBody>
      </p:sp>
      <p:sp>
        <p:nvSpPr>
          <p:cNvPr id="712" name="Content Placeholder 2"/>
          <p:cNvSpPr txBox="1">
            <a:spLocks/>
          </p:cNvSpPr>
          <p:nvPr/>
        </p:nvSpPr>
        <p:spPr>
          <a:xfrm>
            <a:off x="344118" y="228600"/>
            <a:ext cx="6750365" cy="762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How Does L5 Generate Motor Commands?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30" name="Content Placeholder 2"/>
          <p:cNvSpPr txBox="1">
            <a:spLocks/>
          </p:cNvSpPr>
          <p:nvPr/>
        </p:nvSpPr>
        <p:spPr>
          <a:xfrm>
            <a:off x="3146123" y="2774546"/>
            <a:ext cx="2002975" cy="30815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Learns sensory-motor transitions</a:t>
            </a:r>
          </a:p>
        </p:txBody>
      </p:sp>
      <p:sp>
        <p:nvSpPr>
          <p:cNvPr id="736" name="Content Placeholder 2"/>
          <p:cNvSpPr txBox="1">
            <a:spLocks/>
          </p:cNvSpPr>
          <p:nvPr/>
        </p:nvSpPr>
        <p:spPr>
          <a:xfrm>
            <a:off x="3132556" y="2211081"/>
            <a:ext cx="1845698" cy="30815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Learns high-order sequences</a:t>
            </a:r>
          </a:p>
        </p:txBody>
      </p:sp>
      <p:sp>
        <p:nvSpPr>
          <p:cNvPr id="720" name="Content Placeholder 2"/>
          <p:cNvSpPr txBox="1">
            <a:spLocks/>
          </p:cNvSpPr>
          <p:nvPr/>
        </p:nvSpPr>
        <p:spPr>
          <a:xfrm>
            <a:off x="3147109" y="3309724"/>
            <a:ext cx="1431603" cy="30815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Recalls motor sequences</a:t>
            </a:r>
          </a:p>
        </p:txBody>
      </p:sp>
      <p:sp>
        <p:nvSpPr>
          <p:cNvPr id="725" name="Content Placeholder 2"/>
          <p:cNvSpPr txBox="1">
            <a:spLocks/>
          </p:cNvSpPr>
          <p:nvPr/>
        </p:nvSpPr>
        <p:spPr>
          <a:xfrm>
            <a:off x="3183222" y="3783578"/>
            <a:ext cx="747812" cy="30815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Attention</a:t>
            </a:r>
          </a:p>
        </p:txBody>
      </p:sp>
      <p:sp>
        <p:nvSpPr>
          <p:cNvPr id="704" name="Rectangle 703"/>
          <p:cNvSpPr/>
          <p:nvPr/>
        </p:nvSpPr>
        <p:spPr>
          <a:xfrm>
            <a:off x="1190300" y="3125653"/>
            <a:ext cx="5784380" cy="62551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2" name="Straight Arrow Connector 701"/>
          <p:cNvCxnSpPr/>
          <p:nvPr/>
        </p:nvCxnSpPr>
        <p:spPr>
          <a:xfrm>
            <a:off x="4537230" y="3425382"/>
            <a:ext cx="0" cy="1173694"/>
          </a:xfrm>
          <a:prstGeom prst="straightConnector1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3" name="Content Placeholder 2"/>
          <p:cNvSpPr txBox="1">
            <a:spLocks/>
          </p:cNvSpPr>
          <p:nvPr/>
        </p:nvSpPr>
        <p:spPr>
          <a:xfrm>
            <a:off x="4224328" y="4615387"/>
            <a:ext cx="739211" cy="26141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Old brain</a:t>
            </a:r>
            <a:endParaRPr lang="en-US" sz="900" dirty="0" smtClean="0">
              <a:solidFill>
                <a:schemeClr val="bg1">
                  <a:lumMod val="6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15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70641" y="3733800"/>
            <a:ext cx="914400" cy="304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4253299" y="3815952"/>
            <a:ext cx="759913" cy="152915"/>
          </a:xfrm>
          <a:custGeom>
            <a:avLst/>
            <a:gdLst>
              <a:gd name="connsiteX0" fmla="*/ 0 w 759913"/>
              <a:gd name="connsiteY0" fmla="*/ 137407 h 152915"/>
              <a:gd name="connsiteX1" fmla="*/ 92989 w 759913"/>
              <a:gd name="connsiteY1" fmla="*/ 5672 h 152915"/>
              <a:gd name="connsiteX2" fmla="*/ 255722 w 759913"/>
              <a:gd name="connsiteY2" fmla="*/ 121909 h 152915"/>
              <a:gd name="connsiteX3" fmla="*/ 387457 w 759913"/>
              <a:gd name="connsiteY3" fmla="*/ 21170 h 152915"/>
              <a:gd name="connsiteX4" fmla="*/ 557939 w 759913"/>
              <a:gd name="connsiteY4" fmla="*/ 152906 h 152915"/>
              <a:gd name="connsiteX5" fmla="*/ 728420 w 759913"/>
              <a:gd name="connsiteY5" fmla="*/ 13421 h 152915"/>
              <a:gd name="connsiteX6" fmla="*/ 759417 w 759913"/>
              <a:gd name="connsiteY6" fmla="*/ 13421 h 15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9913" h="152915">
                <a:moveTo>
                  <a:pt x="0" y="137407"/>
                </a:moveTo>
                <a:cubicBezTo>
                  <a:pt x="25184" y="72831"/>
                  <a:pt x="50369" y="8255"/>
                  <a:pt x="92989" y="5672"/>
                </a:cubicBezTo>
                <a:cubicBezTo>
                  <a:pt x="135609" y="3089"/>
                  <a:pt x="206644" y="119326"/>
                  <a:pt x="255722" y="121909"/>
                </a:cubicBezTo>
                <a:cubicBezTo>
                  <a:pt x="304800" y="124492"/>
                  <a:pt x="337088" y="16004"/>
                  <a:pt x="387457" y="21170"/>
                </a:cubicBezTo>
                <a:cubicBezTo>
                  <a:pt x="437826" y="26336"/>
                  <a:pt x="501112" y="154197"/>
                  <a:pt x="557939" y="152906"/>
                </a:cubicBezTo>
                <a:cubicBezTo>
                  <a:pt x="614766" y="151615"/>
                  <a:pt x="694840" y="36668"/>
                  <a:pt x="728420" y="13421"/>
                </a:cubicBezTo>
                <a:cubicBezTo>
                  <a:pt x="762000" y="-9826"/>
                  <a:pt x="760708" y="1797"/>
                  <a:pt x="759417" y="13421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470994" y="1828154"/>
            <a:ext cx="1371600" cy="30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sensory encoder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360006" y="1675431"/>
            <a:ext cx="1891022" cy="534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CLA, high-order</a:t>
            </a:r>
            <a:br>
              <a:rPr lang="en-US" sz="11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1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sequence memory</a:t>
            </a:r>
            <a:endParaRPr lang="en-US" sz="11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004394" y="2056754"/>
            <a:ext cx="0" cy="305446"/>
          </a:xfrm>
          <a:prstGeom prst="straightConnector1">
            <a:avLst/>
          </a:prstGeom>
          <a:ln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588606" y="2056754"/>
            <a:ext cx="0" cy="305446"/>
          </a:xfrm>
          <a:prstGeom prst="straightConnector1">
            <a:avLst/>
          </a:prstGeom>
          <a:ln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/>
          <p:cNvSpPr txBox="1">
            <a:spLocks/>
          </p:cNvSpPr>
          <p:nvPr/>
        </p:nvSpPr>
        <p:spPr>
          <a:xfrm>
            <a:off x="304800" y="304800"/>
            <a:ext cx="86106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One extreme: </a:t>
            </a:r>
            <a:r>
              <a:rPr lang="en-US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D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ynamic 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world no behavior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958300" y="3779004"/>
            <a:ext cx="244588" cy="228600"/>
            <a:chOff x="4632212" y="4038600"/>
            <a:chExt cx="244588" cy="228600"/>
          </a:xfrm>
        </p:grpSpPr>
        <p:sp>
          <p:nvSpPr>
            <p:cNvPr id="6" name="Oval 5"/>
            <p:cNvSpPr/>
            <p:nvPr/>
          </p:nvSpPr>
          <p:spPr>
            <a:xfrm>
              <a:off x="4648200" y="4038600"/>
              <a:ext cx="228600" cy="2286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32212" y="4038600"/>
              <a:ext cx="130288" cy="228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8" idx="0"/>
              <a:endCxn id="8" idx="2"/>
            </p:cNvCxnSpPr>
            <p:nvPr/>
          </p:nvCxnSpPr>
          <p:spPr>
            <a:xfrm>
              <a:off x="4697356" y="40386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6" idx="6"/>
          </p:cNvCxnSpPr>
          <p:nvPr/>
        </p:nvCxnSpPr>
        <p:spPr>
          <a:xfrm>
            <a:off x="3202888" y="3893304"/>
            <a:ext cx="9445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013794" y="2737248"/>
            <a:ext cx="0" cy="3048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013794" y="2553852"/>
            <a:ext cx="76200" cy="183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1785194" y="2714323"/>
            <a:ext cx="228600" cy="22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013794" y="2737248"/>
            <a:ext cx="76200" cy="158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204294" y="3886200"/>
            <a:ext cx="647700" cy="0"/>
          </a:xfrm>
          <a:prstGeom prst="straightConnector1">
            <a:avLst/>
          </a:prstGeom>
          <a:ln>
            <a:prstDash val="dash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http://www.server-racks.com/wp-content/uploads/2011/07/50U-55U-server-rack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897" y="3671774"/>
            <a:ext cx="433994" cy="54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4143597" y="2646842"/>
            <a:ext cx="914400" cy="304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4226255" y="2728994"/>
            <a:ext cx="759913" cy="152915"/>
          </a:xfrm>
          <a:custGeom>
            <a:avLst/>
            <a:gdLst>
              <a:gd name="connsiteX0" fmla="*/ 0 w 759913"/>
              <a:gd name="connsiteY0" fmla="*/ 137407 h 152915"/>
              <a:gd name="connsiteX1" fmla="*/ 92989 w 759913"/>
              <a:gd name="connsiteY1" fmla="*/ 5672 h 152915"/>
              <a:gd name="connsiteX2" fmla="*/ 255722 w 759913"/>
              <a:gd name="connsiteY2" fmla="*/ 121909 h 152915"/>
              <a:gd name="connsiteX3" fmla="*/ 387457 w 759913"/>
              <a:gd name="connsiteY3" fmla="*/ 21170 h 152915"/>
              <a:gd name="connsiteX4" fmla="*/ 557939 w 759913"/>
              <a:gd name="connsiteY4" fmla="*/ 152906 h 152915"/>
              <a:gd name="connsiteX5" fmla="*/ 728420 w 759913"/>
              <a:gd name="connsiteY5" fmla="*/ 13421 h 152915"/>
              <a:gd name="connsiteX6" fmla="*/ 759417 w 759913"/>
              <a:gd name="connsiteY6" fmla="*/ 13421 h 15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9913" h="152915">
                <a:moveTo>
                  <a:pt x="0" y="137407"/>
                </a:moveTo>
                <a:cubicBezTo>
                  <a:pt x="25184" y="72831"/>
                  <a:pt x="50369" y="8255"/>
                  <a:pt x="92989" y="5672"/>
                </a:cubicBezTo>
                <a:cubicBezTo>
                  <a:pt x="135609" y="3089"/>
                  <a:pt x="206644" y="119326"/>
                  <a:pt x="255722" y="121909"/>
                </a:cubicBezTo>
                <a:cubicBezTo>
                  <a:pt x="304800" y="124492"/>
                  <a:pt x="337088" y="16004"/>
                  <a:pt x="387457" y="21170"/>
                </a:cubicBezTo>
                <a:cubicBezTo>
                  <a:pt x="437826" y="26336"/>
                  <a:pt x="501112" y="154197"/>
                  <a:pt x="557939" y="152906"/>
                </a:cubicBezTo>
                <a:cubicBezTo>
                  <a:pt x="614766" y="151615"/>
                  <a:pt x="694840" y="36668"/>
                  <a:pt x="728420" y="13421"/>
                </a:cubicBezTo>
                <a:cubicBezTo>
                  <a:pt x="762000" y="-9826"/>
                  <a:pt x="760708" y="1797"/>
                  <a:pt x="759417" y="13421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2931256" y="2692046"/>
            <a:ext cx="244588" cy="228600"/>
            <a:chOff x="4632212" y="4038600"/>
            <a:chExt cx="244588" cy="228600"/>
          </a:xfrm>
        </p:grpSpPr>
        <p:sp>
          <p:nvSpPr>
            <p:cNvPr id="24" name="Oval 23"/>
            <p:cNvSpPr/>
            <p:nvPr/>
          </p:nvSpPr>
          <p:spPr>
            <a:xfrm>
              <a:off x="4648200" y="4038600"/>
              <a:ext cx="228600" cy="2286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632212" y="4038600"/>
              <a:ext cx="130288" cy="228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stCxn id="26" idx="0"/>
              <a:endCxn id="26" idx="2"/>
            </p:cNvCxnSpPr>
            <p:nvPr/>
          </p:nvCxnSpPr>
          <p:spPr>
            <a:xfrm>
              <a:off x="4697356" y="40386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>
            <a:stCxn id="24" idx="6"/>
          </p:cNvCxnSpPr>
          <p:nvPr/>
        </p:nvCxnSpPr>
        <p:spPr>
          <a:xfrm>
            <a:off x="3175844" y="2806346"/>
            <a:ext cx="9445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177250" y="2799242"/>
            <a:ext cx="647700" cy="0"/>
          </a:xfrm>
          <a:prstGeom prst="straightConnector1">
            <a:avLst/>
          </a:prstGeom>
          <a:ln>
            <a:prstDash val="dash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/>
          <p:cNvSpPr txBox="1">
            <a:spLocks/>
          </p:cNvSpPr>
          <p:nvPr/>
        </p:nvSpPr>
        <p:spPr>
          <a:xfrm>
            <a:off x="5256028" y="3779003"/>
            <a:ext cx="3207488" cy="80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Grok: Detects Anomalies In Servers</a:t>
            </a:r>
            <a:endParaRPr lang="en-US" sz="10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09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24000" y="1240462"/>
            <a:ext cx="2514600" cy="2602025"/>
            <a:chOff x="1485900" y="1284174"/>
            <a:chExt cx="2514600" cy="2602025"/>
          </a:xfrm>
        </p:grpSpPr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900" y="1284174"/>
              <a:ext cx="2514600" cy="2525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562100" y="1284174"/>
              <a:ext cx="190500" cy="163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600200" y="3341574"/>
              <a:ext cx="190500" cy="163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00400" y="3276600"/>
              <a:ext cx="1905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438400" y="3645412"/>
              <a:ext cx="857250" cy="2407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/>
          <p:cNvSpPr/>
          <p:nvPr/>
        </p:nvSpPr>
        <p:spPr>
          <a:xfrm>
            <a:off x="4823847" y="2677245"/>
            <a:ext cx="914400" cy="304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3611506" y="2722449"/>
            <a:ext cx="244588" cy="228600"/>
            <a:chOff x="4632212" y="4038600"/>
            <a:chExt cx="244588" cy="228600"/>
          </a:xfrm>
        </p:grpSpPr>
        <p:sp>
          <p:nvSpPr>
            <p:cNvPr id="64" name="Oval 63"/>
            <p:cNvSpPr/>
            <p:nvPr/>
          </p:nvSpPr>
          <p:spPr>
            <a:xfrm>
              <a:off x="4648200" y="4038600"/>
              <a:ext cx="228600" cy="2286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632212" y="4038600"/>
              <a:ext cx="130288" cy="228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/>
            <p:cNvCxnSpPr>
              <a:stCxn id="65" idx="0"/>
              <a:endCxn id="65" idx="2"/>
            </p:cNvCxnSpPr>
            <p:nvPr/>
          </p:nvCxnSpPr>
          <p:spPr>
            <a:xfrm>
              <a:off x="4697356" y="40386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/>
          <p:cNvCxnSpPr>
            <a:stCxn id="64" idx="6"/>
          </p:cNvCxnSpPr>
          <p:nvPr/>
        </p:nvCxnSpPr>
        <p:spPr>
          <a:xfrm>
            <a:off x="3856094" y="2836749"/>
            <a:ext cx="9445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ontent Placeholder 2"/>
          <p:cNvSpPr txBox="1">
            <a:spLocks/>
          </p:cNvSpPr>
          <p:nvPr/>
        </p:nvSpPr>
        <p:spPr>
          <a:xfrm>
            <a:off x="152400" y="304800"/>
            <a:ext cx="86106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O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ther extreme: Static world</a:t>
            </a:r>
            <a:endParaRPr lang="en-US" sz="20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4906505" y="2829645"/>
            <a:ext cx="7599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/>
          <p:cNvSpPr txBox="1">
            <a:spLocks/>
          </p:cNvSpPr>
          <p:nvPr/>
        </p:nvSpPr>
        <p:spPr>
          <a:xfrm>
            <a:off x="1375597" y="4114800"/>
            <a:ext cx="5905500" cy="198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Behavior is needed for any change in sensory stream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2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AutoNum type="arabicParenR"/>
            </a:pP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Move sensor:	   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saccade, turn head, walk</a:t>
            </a:r>
            <a:endParaRPr lang="en-US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AutoNum type="arabicParenR"/>
            </a:pP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Interact with world:  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push, lift, open, 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talk</a:t>
            </a: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06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ontent Placeholder 2"/>
          <p:cNvSpPr txBox="1">
            <a:spLocks/>
          </p:cNvSpPr>
          <p:nvPr/>
        </p:nvSpPr>
        <p:spPr>
          <a:xfrm>
            <a:off x="152400" y="304800"/>
            <a:ext cx="86106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Review: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M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ammals 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have pre-wired, sub-cortical behaviors</a:t>
            </a:r>
            <a:endParaRPr lang="en-US" sz="20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2658596" y="3055059"/>
            <a:ext cx="1359167" cy="1970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w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alking</a:t>
            </a:r>
            <a:b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running</a:t>
            </a:r>
            <a:b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eye movements</a:t>
            </a:r>
            <a:b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head turning</a:t>
            </a:r>
            <a:b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grasping</a:t>
            </a:r>
            <a:b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reaching</a:t>
            </a:r>
            <a:b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breathing</a:t>
            </a:r>
            <a:b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blinking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, etc.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329037" y="1625303"/>
            <a:ext cx="1294119" cy="1339112"/>
            <a:chOff x="1485900" y="1284174"/>
            <a:chExt cx="2514600" cy="2602025"/>
          </a:xfrm>
        </p:grpSpPr>
        <p:pic>
          <p:nvPicPr>
            <p:cNvPr id="24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900" y="1284174"/>
              <a:ext cx="2514600" cy="2525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1562100" y="1284174"/>
              <a:ext cx="190500" cy="163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600200" y="3341574"/>
              <a:ext cx="190500" cy="163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00400" y="3276600"/>
              <a:ext cx="1905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438400" y="3645412"/>
              <a:ext cx="857250" cy="2407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895600" y="1874004"/>
            <a:ext cx="244588" cy="228600"/>
            <a:chOff x="4632212" y="4038600"/>
            <a:chExt cx="244588" cy="228600"/>
          </a:xfrm>
        </p:grpSpPr>
        <p:sp>
          <p:nvSpPr>
            <p:cNvPr id="42" name="Oval 41"/>
            <p:cNvSpPr/>
            <p:nvPr/>
          </p:nvSpPr>
          <p:spPr>
            <a:xfrm>
              <a:off x="4648200" y="4038600"/>
              <a:ext cx="228600" cy="2286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32212" y="4038600"/>
              <a:ext cx="130288" cy="228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3" idx="0"/>
              <a:endCxn id="43" idx="2"/>
            </p:cNvCxnSpPr>
            <p:nvPr/>
          </p:nvCxnSpPr>
          <p:spPr>
            <a:xfrm>
              <a:off x="4697356" y="40386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/>
          <p:cNvCxnSpPr>
            <a:stCxn id="42" idx="6"/>
          </p:cNvCxnSpPr>
          <p:nvPr/>
        </p:nvCxnSpPr>
        <p:spPr>
          <a:xfrm>
            <a:off x="3140188" y="1988304"/>
            <a:ext cx="119793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48" idx="0"/>
          </p:cNvCxnSpPr>
          <p:nvPr/>
        </p:nvCxnSpPr>
        <p:spPr>
          <a:xfrm>
            <a:off x="3259980" y="1988304"/>
            <a:ext cx="1" cy="2976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/>
          <p:cNvSpPr txBox="1">
            <a:spLocks/>
          </p:cNvSpPr>
          <p:nvPr/>
        </p:nvSpPr>
        <p:spPr>
          <a:xfrm>
            <a:off x="2895600" y="2286000"/>
            <a:ext cx="728761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Pre-wired</a:t>
            </a:r>
            <a:b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behavior</a:t>
            </a:r>
            <a:b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generators</a:t>
            </a: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49" name="Straight Arrow Connector 48"/>
          <p:cNvCxnSpPr>
            <a:endCxn id="42" idx="4"/>
          </p:cNvCxnSpPr>
          <p:nvPr/>
        </p:nvCxnSpPr>
        <p:spPr>
          <a:xfrm flipV="1">
            <a:off x="3025888" y="2102604"/>
            <a:ext cx="0" cy="183396"/>
          </a:xfrm>
          <a:prstGeom prst="straightConnector1">
            <a:avLst/>
          </a:prstGeom>
          <a:ln w="1270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556712" y="1988304"/>
            <a:ext cx="323850" cy="0"/>
          </a:xfrm>
          <a:prstGeom prst="straightConnector1">
            <a:avLst/>
          </a:prstGeom>
          <a:ln w="15875">
            <a:prstDash val="dash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747212" y="1625303"/>
            <a:ext cx="910388" cy="12151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2937712" y="2294859"/>
            <a:ext cx="586553" cy="47347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2776439" y="1441820"/>
            <a:ext cx="1033561" cy="256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Body + old brain</a:t>
            </a: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2556712" y="2514586"/>
            <a:ext cx="38100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05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329037" y="1625303"/>
            <a:ext cx="1294119" cy="1339112"/>
            <a:chOff x="1485900" y="1284174"/>
            <a:chExt cx="2514600" cy="2602025"/>
          </a:xfrm>
        </p:grpSpPr>
        <p:pic>
          <p:nvPicPr>
            <p:cNvPr id="27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900" y="1284174"/>
              <a:ext cx="2514600" cy="2525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1562100" y="1284174"/>
              <a:ext cx="190500" cy="163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600200" y="3341574"/>
              <a:ext cx="190500" cy="163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200400" y="3276600"/>
              <a:ext cx="1905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438400" y="3645412"/>
              <a:ext cx="857250" cy="2407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/>
          <p:cNvSpPr/>
          <p:nvPr/>
        </p:nvSpPr>
        <p:spPr>
          <a:xfrm>
            <a:off x="4107941" y="1905000"/>
            <a:ext cx="914400" cy="304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2895600" y="1874004"/>
            <a:ext cx="244588" cy="228600"/>
            <a:chOff x="4632212" y="4038600"/>
            <a:chExt cx="244588" cy="228600"/>
          </a:xfrm>
        </p:grpSpPr>
        <p:sp>
          <p:nvSpPr>
            <p:cNvPr id="64" name="Oval 63"/>
            <p:cNvSpPr/>
            <p:nvPr/>
          </p:nvSpPr>
          <p:spPr>
            <a:xfrm>
              <a:off x="4648200" y="4038600"/>
              <a:ext cx="228600" cy="2286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632212" y="4038600"/>
              <a:ext cx="130288" cy="228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/>
            <p:cNvCxnSpPr>
              <a:stCxn id="65" idx="0"/>
              <a:endCxn id="65" idx="2"/>
            </p:cNvCxnSpPr>
            <p:nvPr/>
          </p:nvCxnSpPr>
          <p:spPr>
            <a:xfrm>
              <a:off x="4697356" y="40386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/>
          <p:cNvCxnSpPr>
            <a:stCxn id="64" idx="6"/>
          </p:cNvCxnSpPr>
          <p:nvPr/>
        </p:nvCxnSpPr>
        <p:spPr>
          <a:xfrm>
            <a:off x="3140188" y="1988304"/>
            <a:ext cx="9445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ontent Placeholder 2"/>
          <p:cNvSpPr txBox="1">
            <a:spLocks/>
          </p:cNvSpPr>
          <p:nvPr/>
        </p:nvSpPr>
        <p:spPr>
          <a:xfrm>
            <a:off x="152400" y="304800"/>
            <a:ext cx="86106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Review: 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Cortex models behavior </a:t>
            </a:r>
            <a:r>
              <a:rPr lang="en-US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of 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body </a:t>
            </a:r>
            <a:r>
              <a:rPr lang="en-US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and 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old brain</a:t>
            </a:r>
            <a:endParaRPr lang="en-US" sz="11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193087" y="1981200"/>
            <a:ext cx="759913" cy="152915"/>
          </a:xfrm>
          <a:custGeom>
            <a:avLst/>
            <a:gdLst>
              <a:gd name="connsiteX0" fmla="*/ 0 w 759913"/>
              <a:gd name="connsiteY0" fmla="*/ 137407 h 152915"/>
              <a:gd name="connsiteX1" fmla="*/ 92989 w 759913"/>
              <a:gd name="connsiteY1" fmla="*/ 5672 h 152915"/>
              <a:gd name="connsiteX2" fmla="*/ 255722 w 759913"/>
              <a:gd name="connsiteY2" fmla="*/ 121909 h 152915"/>
              <a:gd name="connsiteX3" fmla="*/ 387457 w 759913"/>
              <a:gd name="connsiteY3" fmla="*/ 21170 h 152915"/>
              <a:gd name="connsiteX4" fmla="*/ 557939 w 759913"/>
              <a:gd name="connsiteY4" fmla="*/ 152906 h 152915"/>
              <a:gd name="connsiteX5" fmla="*/ 728420 w 759913"/>
              <a:gd name="connsiteY5" fmla="*/ 13421 h 152915"/>
              <a:gd name="connsiteX6" fmla="*/ 759417 w 759913"/>
              <a:gd name="connsiteY6" fmla="*/ 13421 h 15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9913" h="152915">
                <a:moveTo>
                  <a:pt x="0" y="137407"/>
                </a:moveTo>
                <a:cubicBezTo>
                  <a:pt x="25184" y="72831"/>
                  <a:pt x="50369" y="8255"/>
                  <a:pt x="92989" y="5672"/>
                </a:cubicBezTo>
                <a:cubicBezTo>
                  <a:pt x="135609" y="3089"/>
                  <a:pt x="206644" y="119326"/>
                  <a:pt x="255722" y="121909"/>
                </a:cubicBezTo>
                <a:cubicBezTo>
                  <a:pt x="304800" y="124492"/>
                  <a:pt x="337088" y="16004"/>
                  <a:pt x="387457" y="21170"/>
                </a:cubicBezTo>
                <a:cubicBezTo>
                  <a:pt x="437826" y="26336"/>
                  <a:pt x="501112" y="154197"/>
                  <a:pt x="557939" y="152906"/>
                </a:cubicBezTo>
                <a:cubicBezTo>
                  <a:pt x="614766" y="151615"/>
                  <a:pt x="694840" y="36668"/>
                  <a:pt x="728420" y="13421"/>
                </a:cubicBezTo>
                <a:cubicBezTo>
                  <a:pt x="762000" y="-9826"/>
                  <a:pt x="760708" y="1797"/>
                  <a:pt x="759417" y="13421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endCxn id="17" idx="0"/>
          </p:cNvCxnSpPr>
          <p:nvPr/>
        </p:nvCxnSpPr>
        <p:spPr>
          <a:xfrm>
            <a:off x="3259980" y="1988304"/>
            <a:ext cx="1" cy="2976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2895600" y="2286000"/>
            <a:ext cx="728761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Pre-wired</a:t>
            </a:r>
            <a:b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behavior</a:t>
            </a:r>
            <a:b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generators</a:t>
            </a: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22" name="Straight Arrow Connector 21"/>
          <p:cNvCxnSpPr>
            <a:endCxn id="64" idx="4"/>
          </p:cNvCxnSpPr>
          <p:nvPr/>
        </p:nvCxnSpPr>
        <p:spPr>
          <a:xfrm flipV="1">
            <a:off x="3025888" y="2102604"/>
            <a:ext cx="0" cy="183396"/>
          </a:xfrm>
          <a:prstGeom prst="straightConnector1">
            <a:avLst/>
          </a:prstGeom>
          <a:ln w="1270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556712" y="1988304"/>
            <a:ext cx="323850" cy="0"/>
          </a:xfrm>
          <a:prstGeom prst="straightConnector1">
            <a:avLst/>
          </a:prstGeom>
          <a:ln w="15875">
            <a:prstDash val="dash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747212" y="1625303"/>
            <a:ext cx="910388" cy="12151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2937712" y="2294859"/>
            <a:ext cx="586553" cy="47347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2776439" y="1441820"/>
            <a:ext cx="1033561" cy="256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Body + old brain</a:t>
            </a: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4162215" y="1695977"/>
            <a:ext cx="804961" cy="256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Cortex (CLA)</a:t>
            </a: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556712" y="2514586"/>
            <a:ext cx="38100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 txBox="1">
            <a:spLocks/>
          </p:cNvSpPr>
          <p:nvPr/>
        </p:nvSpPr>
        <p:spPr>
          <a:xfrm>
            <a:off x="4099509" y="2476500"/>
            <a:ext cx="4052119" cy="1259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Cortex learns sensory patterns.</a:t>
            </a:r>
          </a:p>
          <a:p>
            <a:pPr marL="0" indent="0">
              <a:buNone/>
            </a:pP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Cortex also learns sensory-motor patterns.</a:t>
            </a:r>
          </a:p>
          <a:p>
            <a:pPr marL="0" indent="0">
              <a:buNone/>
            </a:pP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Makes much better predictions knowing behavior.</a:t>
            </a: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429000" y="2134115"/>
            <a:ext cx="6556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429000" y="2134115"/>
            <a:ext cx="0" cy="151885"/>
          </a:xfrm>
          <a:prstGeom prst="straightConnector1">
            <a:avLst/>
          </a:prstGeom>
          <a:ln w="19050">
            <a:solidFill>
              <a:schemeClr val="tx1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82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329037" y="1625303"/>
            <a:ext cx="1294119" cy="1339112"/>
            <a:chOff x="1485900" y="1284174"/>
            <a:chExt cx="2514600" cy="2602025"/>
          </a:xfrm>
        </p:grpSpPr>
        <p:pic>
          <p:nvPicPr>
            <p:cNvPr id="27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900" y="1284174"/>
              <a:ext cx="2514600" cy="2525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1562100" y="1284174"/>
              <a:ext cx="190500" cy="163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600200" y="3341574"/>
              <a:ext cx="190500" cy="163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200400" y="3276600"/>
              <a:ext cx="1905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438400" y="3645412"/>
              <a:ext cx="857250" cy="2407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/>
          <p:cNvSpPr/>
          <p:nvPr/>
        </p:nvSpPr>
        <p:spPr>
          <a:xfrm>
            <a:off x="4107941" y="1885423"/>
            <a:ext cx="914400" cy="304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2895600" y="1874004"/>
            <a:ext cx="244588" cy="228600"/>
            <a:chOff x="4632212" y="4038600"/>
            <a:chExt cx="244588" cy="228600"/>
          </a:xfrm>
        </p:grpSpPr>
        <p:sp>
          <p:nvSpPr>
            <p:cNvPr id="64" name="Oval 63"/>
            <p:cNvSpPr/>
            <p:nvPr/>
          </p:nvSpPr>
          <p:spPr>
            <a:xfrm>
              <a:off x="4648200" y="4038600"/>
              <a:ext cx="228600" cy="2286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632212" y="4038600"/>
              <a:ext cx="130288" cy="228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/>
            <p:cNvCxnSpPr>
              <a:stCxn id="65" idx="0"/>
              <a:endCxn id="65" idx="2"/>
            </p:cNvCxnSpPr>
            <p:nvPr/>
          </p:nvCxnSpPr>
          <p:spPr>
            <a:xfrm>
              <a:off x="4697356" y="40386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/>
          <p:cNvCxnSpPr>
            <a:stCxn id="64" idx="6"/>
          </p:cNvCxnSpPr>
          <p:nvPr/>
        </p:nvCxnSpPr>
        <p:spPr>
          <a:xfrm>
            <a:off x="3140188" y="1988304"/>
            <a:ext cx="9445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ontent Placeholder 2"/>
          <p:cNvSpPr txBox="1">
            <a:spLocks/>
          </p:cNvSpPr>
          <p:nvPr/>
        </p:nvSpPr>
        <p:spPr>
          <a:xfrm>
            <a:off x="152400" y="304800"/>
            <a:ext cx="86106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How does </a:t>
            </a:r>
            <a:r>
              <a:rPr lang="en-US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ortex </a:t>
            </a:r>
            <a:r>
              <a:rPr lang="en-US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ontrol </a:t>
            </a:r>
            <a:r>
              <a:rPr lang="en-US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b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ehavior?</a:t>
            </a:r>
            <a:endParaRPr lang="en-US" sz="20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568669" y="3272302"/>
            <a:ext cx="7346731" cy="30692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L4/L3 is a sensory-motor model of the world</a:t>
            </a:r>
          </a:p>
          <a:p>
            <a:pPr marL="0" indent="0">
              <a:buNone/>
            </a:pP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L3 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projects to 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L5 and they share column activations</a:t>
            </a:r>
          </a:p>
          <a:p>
            <a:pPr marL="0" indent="0">
              <a:buNone/>
            </a:pP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Think of L5 as a 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copy of 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L3</a:t>
            </a: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L5 associatively links to sub-cortical 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behavior</a:t>
            </a:r>
            <a:endParaRPr lang="en-US" sz="14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Cortex can now invoke 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behaviors</a:t>
            </a:r>
            <a:endParaRPr lang="en-US" sz="14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Q. Why 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L5 in addition to L3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?</a:t>
            </a:r>
          </a:p>
          <a:p>
            <a:pPr marL="0" indent="0">
              <a:buNone/>
            </a:pP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A. To separate inference from behavior.</a:t>
            </a:r>
            <a:endParaRPr lang="en-US" sz="14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- Inference:</a:t>
            </a: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L4/L3	(L3-&gt;L5-&gt;old brain learns associative link)</a:t>
            </a:r>
          </a:p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- Behavior:	  L5	(L5 generates behavior </a:t>
            </a:r>
            <a:r>
              <a:rPr lang="en-US" sz="1200" b="1" u="sng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before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feedforward inference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  <a:endParaRPr lang="en-US" sz="12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193087" y="1961623"/>
            <a:ext cx="759913" cy="152915"/>
          </a:xfrm>
          <a:custGeom>
            <a:avLst/>
            <a:gdLst>
              <a:gd name="connsiteX0" fmla="*/ 0 w 759913"/>
              <a:gd name="connsiteY0" fmla="*/ 137407 h 152915"/>
              <a:gd name="connsiteX1" fmla="*/ 92989 w 759913"/>
              <a:gd name="connsiteY1" fmla="*/ 5672 h 152915"/>
              <a:gd name="connsiteX2" fmla="*/ 255722 w 759913"/>
              <a:gd name="connsiteY2" fmla="*/ 121909 h 152915"/>
              <a:gd name="connsiteX3" fmla="*/ 387457 w 759913"/>
              <a:gd name="connsiteY3" fmla="*/ 21170 h 152915"/>
              <a:gd name="connsiteX4" fmla="*/ 557939 w 759913"/>
              <a:gd name="connsiteY4" fmla="*/ 152906 h 152915"/>
              <a:gd name="connsiteX5" fmla="*/ 728420 w 759913"/>
              <a:gd name="connsiteY5" fmla="*/ 13421 h 152915"/>
              <a:gd name="connsiteX6" fmla="*/ 759417 w 759913"/>
              <a:gd name="connsiteY6" fmla="*/ 13421 h 15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9913" h="152915">
                <a:moveTo>
                  <a:pt x="0" y="137407"/>
                </a:moveTo>
                <a:cubicBezTo>
                  <a:pt x="25184" y="72831"/>
                  <a:pt x="50369" y="8255"/>
                  <a:pt x="92989" y="5672"/>
                </a:cubicBezTo>
                <a:cubicBezTo>
                  <a:pt x="135609" y="3089"/>
                  <a:pt x="206644" y="119326"/>
                  <a:pt x="255722" y="121909"/>
                </a:cubicBezTo>
                <a:cubicBezTo>
                  <a:pt x="304800" y="124492"/>
                  <a:pt x="337088" y="16004"/>
                  <a:pt x="387457" y="21170"/>
                </a:cubicBezTo>
                <a:cubicBezTo>
                  <a:pt x="437826" y="26336"/>
                  <a:pt x="501112" y="154197"/>
                  <a:pt x="557939" y="152906"/>
                </a:cubicBezTo>
                <a:cubicBezTo>
                  <a:pt x="614766" y="151615"/>
                  <a:pt x="694840" y="36668"/>
                  <a:pt x="728420" y="13421"/>
                </a:cubicBezTo>
                <a:cubicBezTo>
                  <a:pt x="762000" y="-9826"/>
                  <a:pt x="760708" y="1797"/>
                  <a:pt x="759417" y="13421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endCxn id="17" idx="0"/>
          </p:cNvCxnSpPr>
          <p:nvPr/>
        </p:nvCxnSpPr>
        <p:spPr>
          <a:xfrm>
            <a:off x="3259980" y="1988304"/>
            <a:ext cx="1" cy="2976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2895600" y="2286000"/>
            <a:ext cx="728761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Pre-wired</a:t>
            </a:r>
            <a:b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behavior</a:t>
            </a:r>
            <a:b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generators</a:t>
            </a: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22" name="Straight Arrow Connector 21"/>
          <p:cNvCxnSpPr>
            <a:endCxn id="64" idx="4"/>
          </p:cNvCxnSpPr>
          <p:nvPr/>
        </p:nvCxnSpPr>
        <p:spPr>
          <a:xfrm flipV="1">
            <a:off x="3025888" y="2102604"/>
            <a:ext cx="0" cy="183396"/>
          </a:xfrm>
          <a:prstGeom prst="straightConnector1">
            <a:avLst/>
          </a:prstGeom>
          <a:ln w="1270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556712" y="2511970"/>
            <a:ext cx="38100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429000" y="2134115"/>
            <a:ext cx="6556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429000" y="2134115"/>
            <a:ext cx="0" cy="151885"/>
          </a:xfrm>
          <a:prstGeom prst="straightConnector1">
            <a:avLst/>
          </a:prstGeom>
          <a:ln w="19050">
            <a:solidFill>
              <a:schemeClr val="tx1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556712" y="1988304"/>
            <a:ext cx="323850" cy="0"/>
          </a:xfrm>
          <a:prstGeom prst="straightConnector1">
            <a:avLst/>
          </a:prstGeom>
          <a:ln w="15875">
            <a:prstDash val="dash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747212" y="1625303"/>
            <a:ext cx="910388" cy="12151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2937712" y="2294859"/>
            <a:ext cx="586553" cy="47347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2776439" y="1441820"/>
            <a:ext cx="1033561" cy="256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Body + old brain</a:t>
            </a: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107712" y="2190223"/>
            <a:ext cx="914400" cy="304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4192858" y="2265908"/>
            <a:ext cx="759913" cy="152915"/>
          </a:xfrm>
          <a:custGeom>
            <a:avLst/>
            <a:gdLst>
              <a:gd name="connsiteX0" fmla="*/ 0 w 759913"/>
              <a:gd name="connsiteY0" fmla="*/ 137407 h 152915"/>
              <a:gd name="connsiteX1" fmla="*/ 92989 w 759913"/>
              <a:gd name="connsiteY1" fmla="*/ 5672 h 152915"/>
              <a:gd name="connsiteX2" fmla="*/ 255722 w 759913"/>
              <a:gd name="connsiteY2" fmla="*/ 121909 h 152915"/>
              <a:gd name="connsiteX3" fmla="*/ 387457 w 759913"/>
              <a:gd name="connsiteY3" fmla="*/ 21170 h 152915"/>
              <a:gd name="connsiteX4" fmla="*/ 557939 w 759913"/>
              <a:gd name="connsiteY4" fmla="*/ 152906 h 152915"/>
              <a:gd name="connsiteX5" fmla="*/ 728420 w 759913"/>
              <a:gd name="connsiteY5" fmla="*/ 13421 h 152915"/>
              <a:gd name="connsiteX6" fmla="*/ 759417 w 759913"/>
              <a:gd name="connsiteY6" fmla="*/ 13421 h 15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9913" h="152915">
                <a:moveTo>
                  <a:pt x="0" y="137407"/>
                </a:moveTo>
                <a:cubicBezTo>
                  <a:pt x="25184" y="72831"/>
                  <a:pt x="50369" y="8255"/>
                  <a:pt x="92989" y="5672"/>
                </a:cubicBezTo>
                <a:cubicBezTo>
                  <a:pt x="135609" y="3089"/>
                  <a:pt x="206644" y="119326"/>
                  <a:pt x="255722" y="121909"/>
                </a:cubicBezTo>
                <a:cubicBezTo>
                  <a:pt x="304800" y="124492"/>
                  <a:pt x="337088" y="16004"/>
                  <a:pt x="387457" y="21170"/>
                </a:cubicBezTo>
                <a:cubicBezTo>
                  <a:pt x="437826" y="26336"/>
                  <a:pt x="501112" y="154197"/>
                  <a:pt x="557939" y="152906"/>
                </a:cubicBezTo>
                <a:cubicBezTo>
                  <a:pt x="614766" y="151615"/>
                  <a:pt x="694840" y="36668"/>
                  <a:pt x="728420" y="13421"/>
                </a:cubicBezTo>
                <a:cubicBezTo>
                  <a:pt x="762000" y="-9826"/>
                  <a:pt x="760708" y="1797"/>
                  <a:pt x="759417" y="13421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5029199" y="1937921"/>
            <a:ext cx="796159" cy="256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L4/L3</a:t>
            </a: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5029200" y="2238152"/>
            <a:ext cx="293938" cy="256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L5</a:t>
            </a: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3505200" y="2590800"/>
            <a:ext cx="952500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4457700" y="2495023"/>
            <a:ext cx="0" cy="95777"/>
          </a:xfrm>
          <a:prstGeom prst="straightConnector1">
            <a:avLst/>
          </a:prstGeom>
          <a:ln w="19050">
            <a:solidFill>
              <a:schemeClr val="accent1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19599" y="2064504"/>
            <a:ext cx="1" cy="2976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800599" y="2057400"/>
            <a:ext cx="1" cy="2976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44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0" grpId="0" animBg="1"/>
      <p:bldP spid="41" grpId="0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524000" y="4450597"/>
            <a:ext cx="2133600" cy="167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1000" y="381001"/>
            <a:ext cx="7924800" cy="2255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What is the 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Problem?</a:t>
            </a:r>
            <a:b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20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Sensory-motor 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integration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Sensorimotor 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contingencies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Embodied A.I.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Symbol grounding </a:t>
            </a:r>
            <a:r>
              <a:rPr lang="en-US" sz="2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2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20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64027" y="2960176"/>
            <a:ext cx="8038205" cy="23286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Most changes </a:t>
            </a: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in sensor data are </a:t>
            </a: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due to our own actions</a:t>
            </a: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Tx/>
              <a:buChar char="-"/>
            </a:pP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Our model of the world is a “</a:t>
            </a: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sensory-motor </a:t>
            </a: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model”</a:t>
            </a:r>
          </a:p>
          <a:p>
            <a:pPr>
              <a:buFontTx/>
              <a:buChar char="-"/>
            </a:pP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1)  How </a:t>
            </a: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does the cortex learn this </a:t>
            </a: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sensory-motor </a:t>
            </a: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model?</a:t>
            </a:r>
          </a:p>
          <a:p>
            <a:pPr>
              <a:buFontTx/>
              <a:buChar char="-"/>
            </a:pPr>
            <a:endParaRPr lang="en-US" sz="18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2)  How does the cortex generate behavior?</a:t>
            </a: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0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990600" y="1943171"/>
            <a:ext cx="1294119" cy="1339112"/>
            <a:chOff x="1485900" y="1284174"/>
            <a:chExt cx="2514600" cy="2602025"/>
          </a:xfrm>
        </p:grpSpPr>
        <p:pic>
          <p:nvPicPr>
            <p:cNvPr id="27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900" y="1284174"/>
              <a:ext cx="2514600" cy="2525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1562100" y="1284174"/>
              <a:ext cx="190500" cy="163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600200" y="3341574"/>
              <a:ext cx="190500" cy="163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200400" y="3276600"/>
              <a:ext cx="1905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438400" y="3645412"/>
              <a:ext cx="857250" cy="2407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2557163" y="2191872"/>
            <a:ext cx="244588" cy="228600"/>
            <a:chOff x="4632212" y="4038600"/>
            <a:chExt cx="244588" cy="228600"/>
          </a:xfrm>
        </p:grpSpPr>
        <p:sp>
          <p:nvSpPr>
            <p:cNvPr id="64" name="Oval 63"/>
            <p:cNvSpPr/>
            <p:nvPr/>
          </p:nvSpPr>
          <p:spPr>
            <a:xfrm>
              <a:off x="4648200" y="4038600"/>
              <a:ext cx="228600" cy="2286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632212" y="4038600"/>
              <a:ext cx="130288" cy="228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/>
            <p:cNvCxnSpPr>
              <a:stCxn id="65" idx="0"/>
              <a:endCxn id="65" idx="2"/>
            </p:cNvCxnSpPr>
            <p:nvPr/>
          </p:nvCxnSpPr>
          <p:spPr>
            <a:xfrm>
              <a:off x="4697356" y="40386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/>
          <p:cNvCxnSpPr>
            <a:stCxn id="64" idx="6"/>
          </p:cNvCxnSpPr>
          <p:nvPr/>
        </p:nvCxnSpPr>
        <p:spPr>
          <a:xfrm>
            <a:off x="2801751" y="2306172"/>
            <a:ext cx="9445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ontent Placeholder 2"/>
          <p:cNvSpPr txBox="1">
            <a:spLocks/>
          </p:cNvSpPr>
          <p:nvPr/>
        </p:nvSpPr>
        <p:spPr>
          <a:xfrm>
            <a:off x="152400" y="304800"/>
            <a:ext cx="86106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Cortical Hierarchy</a:t>
            </a:r>
            <a:endParaRPr lang="en-US" sz="20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2219888" y="4913587"/>
            <a:ext cx="4513953" cy="8565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Each cortical region 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treats the region below 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it in the hierarchy as 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 first region treats the pre-wired 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areas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  <a:endParaRPr lang="en-US" sz="1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4" name="Straight Arrow Connector 13"/>
          <p:cNvCxnSpPr>
            <a:endCxn id="17" idx="0"/>
          </p:cNvCxnSpPr>
          <p:nvPr/>
        </p:nvCxnSpPr>
        <p:spPr>
          <a:xfrm>
            <a:off x="2921543" y="2306172"/>
            <a:ext cx="1" cy="2976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2557163" y="2603868"/>
            <a:ext cx="728761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Sub-cortical</a:t>
            </a:r>
            <a:b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behavior</a:t>
            </a:r>
            <a:b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generator</a:t>
            </a: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22" name="Straight Arrow Connector 21"/>
          <p:cNvCxnSpPr>
            <a:endCxn id="64" idx="4"/>
          </p:cNvCxnSpPr>
          <p:nvPr/>
        </p:nvCxnSpPr>
        <p:spPr>
          <a:xfrm flipV="1">
            <a:off x="2687451" y="2420472"/>
            <a:ext cx="0" cy="183396"/>
          </a:xfrm>
          <a:prstGeom prst="straightConnector1">
            <a:avLst/>
          </a:prstGeom>
          <a:ln w="1270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218275" y="2908668"/>
            <a:ext cx="38100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090563" y="2451983"/>
            <a:ext cx="6556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090563" y="2451983"/>
            <a:ext cx="0" cy="151885"/>
          </a:xfrm>
          <a:prstGeom prst="straightConnector1">
            <a:avLst/>
          </a:prstGeom>
          <a:ln w="19050">
            <a:solidFill>
              <a:schemeClr val="tx1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218275" y="2306172"/>
            <a:ext cx="323850" cy="0"/>
          </a:xfrm>
          <a:prstGeom prst="straightConnector1">
            <a:avLst/>
          </a:prstGeom>
          <a:ln w="15875">
            <a:prstDash val="dash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408775" y="1943171"/>
            <a:ext cx="910388" cy="12151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2599275" y="2612727"/>
            <a:ext cx="586553" cy="47347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2438002" y="1759688"/>
            <a:ext cx="1033561" cy="256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Body + old brain</a:t>
            </a: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3166765" y="2908668"/>
            <a:ext cx="1290935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4470592" y="2652767"/>
            <a:ext cx="0" cy="252002"/>
          </a:xfrm>
          <a:prstGeom prst="straightConnector1">
            <a:avLst/>
          </a:prstGeom>
          <a:ln w="19050">
            <a:solidFill>
              <a:schemeClr val="accent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483380" y="1540047"/>
            <a:ext cx="829356" cy="1254321"/>
            <a:chOff x="4483380" y="1540047"/>
            <a:chExt cx="829356" cy="1254321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5029200" y="1544469"/>
              <a:ext cx="2835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4483380" y="2783830"/>
              <a:ext cx="5523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5029200" y="1540047"/>
              <a:ext cx="0" cy="125432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4196346" y="1807617"/>
            <a:ext cx="2274909" cy="408163"/>
            <a:chOff x="4196346" y="1807617"/>
            <a:chExt cx="2274909" cy="408163"/>
          </a:xfrm>
        </p:grpSpPr>
        <p:cxnSp>
          <p:nvCxnSpPr>
            <p:cNvPr id="97" name="Straight Connector 96"/>
            <p:cNvCxnSpPr/>
            <p:nvPr/>
          </p:nvCxnSpPr>
          <p:spPr>
            <a:xfrm flipH="1">
              <a:off x="4196346" y="1912088"/>
              <a:ext cx="112640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angle 133"/>
            <p:cNvSpPr/>
            <p:nvPr/>
          </p:nvSpPr>
          <p:spPr>
            <a:xfrm>
              <a:off x="5319824" y="1828800"/>
              <a:ext cx="914400" cy="152400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Content Placeholder 2"/>
            <p:cNvSpPr txBox="1">
              <a:spLocks/>
            </p:cNvSpPr>
            <p:nvPr/>
          </p:nvSpPr>
          <p:spPr>
            <a:xfrm>
              <a:off x="6177317" y="1807617"/>
              <a:ext cx="293938" cy="25687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L6</a:t>
              </a:r>
              <a:endPara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>
              <a:off x="4196346" y="1912088"/>
              <a:ext cx="0" cy="303692"/>
            </a:xfrm>
            <a:prstGeom prst="straightConnector1">
              <a:avLst/>
            </a:prstGeom>
            <a:ln w="1905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Rectangle 147"/>
          <p:cNvSpPr/>
          <p:nvPr/>
        </p:nvSpPr>
        <p:spPr>
          <a:xfrm>
            <a:off x="3737768" y="2245240"/>
            <a:ext cx="914400" cy="22911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 148"/>
          <p:cNvSpPr/>
          <p:nvPr/>
        </p:nvSpPr>
        <p:spPr>
          <a:xfrm>
            <a:off x="3822914" y="2280680"/>
            <a:ext cx="759913" cy="152915"/>
          </a:xfrm>
          <a:custGeom>
            <a:avLst/>
            <a:gdLst>
              <a:gd name="connsiteX0" fmla="*/ 0 w 759913"/>
              <a:gd name="connsiteY0" fmla="*/ 137407 h 152915"/>
              <a:gd name="connsiteX1" fmla="*/ 92989 w 759913"/>
              <a:gd name="connsiteY1" fmla="*/ 5672 h 152915"/>
              <a:gd name="connsiteX2" fmla="*/ 255722 w 759913"/>
              <a:gd name="connsiteY2" fmla="*/ 121909 h 152915"/>
              <a:gd name="connsiteX3" fmla="*/ 387457 w 759913"/>
              <a:gd name="connsiteY3" fmla="*/ 21170 h 152915"/>
              <a:gd name="connsiteX4" fmla="*/ 557939 w 759913"/>
              <a:gd name="connsiteY4" fmla="*/ 152906 h 152915"/>
              <a:gd name="connsiteX5" fmla="*/ 728420 w 759913"/>
              <a:gd name="connsiteY5" fmla="*/ 13421 h 152915"/>
              <a:gd name="connsiteX6" fmla="*/ 759417 w 759913"/>
              <a:gd name="connsiteY6" fmla="*/ 13421 h 15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9913" h="152915">
                <a:moveTo>
                  <a:pt x="0" y="137407"/>
                </a:moveTo>
                <a:cubicBezTo>
                  <a:pt x="25184" y="72831"/>
                  <a:pt x="50369" y="8255"/>
                  <a:pt x="92989" y="5672"/>
                </a:cubicBezTo>
                <a:cubicBezTo>
                  <a:pt x="135609" y="3089"/>
                  <a:pt x="206644" y="119326"/>
                  <a:pt x="255722" y="121909"/>
                </a:cubicBezTo>
                <a:cubicBezTo>
                  <a:pt x="304800" y="124492"/>
                  <a:pt x="337088" y="16004"/>
                  <a:pt x="387457" y="21170"/>
                </a:cubicBezTo>
                <a:cubicBezTo>
                  <a:pt x="437826" y="26336"/>
                  <a:pt x="501112" y="154197"/>
                  <a:pt x="557939" y="152906"/>
                </a:cubicBezTo>
                <a:cubicBezTo>
                  <a:pt x="614766" y="151615"/>
                  <a:pt x="694840" y="36668"/>
                  <a:pt x="728420" y="13421"/>
                </a:cubicBezTo>
                <a:cubicBezTo>
                  <a:pt x="762000" y="-9826"/>
                  <a:pt x="760708" y="1797"/>
                  <a:pt x="759417" y="13421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3733800" y="2473840"/>
            <a:ext cx="914400" cy="22834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 150"/>
          <p:cNvSpPr/>
          <p:nvPr/>
        </p:nvSpPr>
        <p:spPr>
          <a:xfrm>
            <a:off x="3822685" y="2502192"/>
            <a:ext cx="759913" cy="152915"/>
          </a:xfrm>
          <a:custGeom>
            <a:avLst/>
            <a:gdLst>
              <a:gd name="connsiteX0" fmla="*/ 0 w 759913"/>
              <a:gd name="connsiteY0" fmla="*/ 137407 h 152915"/>
              <a:gd name="connsiteX1" fmla="*/ 92989 w 759913"/>
              <a:gd name="connsiteY1" fmla="*/ 5672 h 152915"/>
              <a:gd name="connsiteX2" fmla="*/ 255722 w 759913"/>
              <a:gd name="connsiteY2" fmla="*/ 121909 h 152915"/>
              <a:gd name="connsiteX3" fmla="*/ 387457 w 759913"/>
              <a:gd name="connsiteY3" fmla="*/ 21170 h 152915"/>
              <a:gd name="connsiteX4" fmla="*/ 557939 w 759913"/>
              <a:gd name="connsiteY4" fmla="*/ 152906 h 152915"/>
              <a:gd name="connsiteX5" fmla="*/ 728420 w 759913"/>
              <a:gd name="connsiteY5" fmla="*/ 13421 h 152915"/>
              <a:gd name="connsiteX6" fmla="*/ 759417 w 759913"/>
              <a:gd name="connsiteY6" fmla="*/ 13421 h 15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9913" h="152915">
                <a:moveTo>
                  <a:pt x="0" y="137407"/>
                </a:moveTo>
                <a:cubicBezTo>
                  <a:pt x="25184" y="72831"/>
                  <a:pt x="50369" y="8255"/>
                  <a:pt x="92989" y="5672"/>
                </a:cubicBezTo>
                <a:cubicBezTo>
                  <a:pt x="135609" y="3089"/>
                  <a:pt x="206644" y="119326"/>
                  <a:pt x="255722" y="121909"/>
                </a:cubicBezTo>
                <a:cubicBezTo>
                  <a:pt x="304800" y="124492"/>
                  <a:pt x="337088" y="16004"/>
                  <a:pt x="387457" y="21170"/>
                </a:cubicBezTo>
                <a:cubicBezTo>
                  <a:pt x="437826" y="26336"/>
                  <a:pt x="501112" y="154197"/>
                  <a:pt x="557939" y="152906"/>
                </a:cubicBezTo>
                <a:cubicBezTo>
                  <a:pt x="614766" y="151615"/>
                  <a:pt x="694840" y="36668"/>
                  <a:pt x="728420" y="13421"/>
                </a:cubicBezTo>
                <a:cubicBezTo>
                  <a:pt x="762000" y="-9826"/>
                  <a:pt x="760708" y="1797"/>
                  <a:pt x="759417" y="13421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ontent Placeholder 2"/>
          <p:cNvSpPr txBox="1">
            <a:spLocks/>
          </p:cNvSpPr>
          <p:nvPr/>
        </p:nvSpPr>
        <p:spPr>
          <a:xfrm>
            <a:off x="4579088" y="2257729"/>
            <a:ext cx="591880" cy="256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L3/L4</a:t>
            </a: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54" name="Content Placeholder 2"/>
          <p:cNvSpPr txBox="1">
            <a:spLocks/>
          </p:cNvSpPr>
          <p:nvPr/>
        </p:nvSpPr>
        <p:spPr>
          <a:xfrm>
            <a:off x="4586176" y="2540098"/>
            <a:ext cx="293938" cy="256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L5</a:t>
            </a: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653631" y="1378688"/>
            <a:ext cx="1979145" cy="920396"/>
            <a:chOff x="4653631" y="1378688"/>
            <a:chExt cx="1979145" cy="920396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4816468" y="1435311"/>
              <a:ext cx="49608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4816468" y="1428224"/>
              <a:ext cx="0" cy="8708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129"/>
            <p:cNvSpPr/>
            <p:nvPr/>
          </p:nvSpPr>
          <p:spPr>
            <a:xfrm>
              <a:off x="5323792" y="1378688"/>
              <a:ext cx="914400" cy="229115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5408938" y="1414128"/>
              <a:ext cx="759913" cy="152915"/>
            </a:xfrm>
            <a:custGeom>
              <a:avLst/>
              <a:gdLst>
                <a:gd name="connsiteX0" fmla="*/ 0 w 759913"/>
                <a:gd name="connsiteY0" fmla="*/ 137407 h 152915"/>
                <a:gd name="connsiteX1" fmla="*/ 92989 w 759913"/>
                <a:gd name="connsiteY1" fmla="*/ 5672 h 152915"/>
                <a:gd name="connsiteX2" fmla="*/ 255722 w 759913"/>
                <a:gd name="connsiteY2" fmla="*/ 121909 h 152915"/>
                <a:gd name="connsiteX3" fmla="*/ 387457 w 759913"/>
                <a:gd name="connsiteY3" fmla="*/ 21170 h 152915"/>
                <a:gd name="connsiteX4" fmla="*/ 557939 w 759913"/>
                <a:gd name="connsiteY4" fmla="*/ 152906 h 152915"/>
                <a:gd name="connsiteX5" fmla="*/ 728420 w 759913"/>
                <a:gd name="connsiteY5" fmla="*/ 13421 h 152915"/>
                <a:gd name="connsiteX6" fmla="*/ 759417 w 759913"/>
                <a:gd name="connsiteY6" fmla="*/ 13421 h 15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913" h="152915">
                  <a:moveTo>
                    <a:pt x="0" y="137407"/>
                  </a:moveTo>
                  <a:cubicBezTo>
                    <a:pt x="25184" y="72831"/>
                    <a:pt x="50369" y="8255"/>
                    <a:pt x="92989" y="5672"/>
                  </a:cubicBezTo>
                  <a:cubicBezTo>
                    <a:pt x="135609" y="3089"/>
                    <a:pt x="206644" y="119326"/>
                    <a:pt x="255722" y="121909"/>
                  </a:cubicBezTo>
                  <a:cubicBezTo>
                    <a:pt x="304800" y="124492"/>
                    <a:pt x="337088" y="16004"/>
                    <a:pt x="387457" y="21170"/>
                  </a:cubicBezTo>
                  <a:cubicBezTo>
                    <a:pt x="437826" y="26336"/>
                    <a:pt x="501112" y="154197"/>
                    <a:pt x="557939" y="152906"/>
                  </a:cubicBezTo>
                  <a:cubicBezTo>
                    <a:pt x="614766" y="151615"/>
                    <a:pt x="694840" y="36668"/>
                    <a:pt x="728420" y="13421"/>
                  </a:cubicBezTo>
                  <a:cubicBezTo>
                    <a:pt x="762000" y="-9826"/>
                    <a:pt x="760708" y="1797"/>
                    <a:pt x="759417" y="13421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ontent Placeholder 2"/>
            <p:cNvSpPr txBox="1">
              <a:spLocks/>
            </p:cNvSpPr>
            <p:nvPr/>
          </p:nvSpPr>
          <p:spPr>
            <a:xfrm>
              <a:off x="6165111" y="1391177"/>
              <a:ext cx="467665" cy="25687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L4/L3</a:t>
              </a:r>
              <a:endPara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162" name="Straight Arrow Connector 161"/>
            <p:cNvCxnSpPr/>
            <p:nvPr/>
          </p:nvCxnSpPr>
          <p:spPr>
            <a:xfrm>
              <a:off x="4653631" y="2293088"/>
              <a:ext cx="14696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323563" y="1607288"/>
            <a:ext cx="1142575" cy="299480"/>
            <a:chOff x="5323563" y="1607288"/>
            <a:chExt cx="1142575" cy="299480"/>
          </a:xfrm>
        </p:grpSpPr>
        <p:sp>
          <p:nvSpPr>
            <p:cNvPr id="132" name="Rectangle 131"/>
            <p:cNvSpPr/>
            <p:nvPr/>
          </p:nvSpPr>
          <p:spPr>
            <a:xfrm>
              <a:off x="5323563" y="1607288"/>
              <a:ext cx="914400" cy="22834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5408709" y="1635640"/>
              <a:ext cx="759913" cy="152915"/>
            </a:xfrm>
            <a:custGeom>
              <a:avLst/>
              <a:gdLst>
                <a:gd name="connsiteX0" fmla="*/ 0 w 759913"/>
                <a:gd name="connsiteY0" fmla="*/ 137407 h 152915"/>
                <a:gd name="connsiteX1" fmla="*/ 92989 w 759913"/>
                <a:gd name="connsiteY1" fmla="*/ 5672 h 152915"/>
                <a:gd name="connsiteX2" fmla="*/ 255722 w 759913"/>
                <a:gd name="connsiteY2" fmla="*/ 121909 h 152915"/>
                <a:gd name="connsiteX3" fmla="*/ 387457 w 759913"/>
                <a:gd name="connsiteY3" fmla="*/ 21170 h 152915"/>
                <a:gd name="connsiteX4" fmla="*/ 557939 w 759913"/>
                <a:gd name="connsiteY4" fmla="*/ 152906 h 152915"/>
                <a:gd name="connsiteX5" fmla="*/ 728420 w 759913"/>
                <a:gd name="connsiteY5" fmla="*/ 13421 h 152915"/>
                <a:gd name="connsiteX6" fmla="*/ 759417 w 759913"/>
                <a:gd name="connsiteY6" fmla="*/ 13421 h 15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913" h="152915">
                  <a:moveTo>
                    <a:pt x="0" y="137407"/>
                  </a:moveTo>
                  <a:cubicBezTo>
                    <a:pt x="25184" y="72831"/>
                    <a:pt x="50369" y="8255"/>
                    <a:pt x="92989" y="5672"/>
                  </a:cubicBezTo>
                  <a:cubicBezTo>
                    <a:pt x="135609" y="3089"/>
                    <a:pt x="206644" y="119326"/>
                    <a:pt x="255722" y="121909"/>
                  </a:cubicBezTo>
                  <a:cubicBezTo>
                    <a:pt x="304800" y="124492"/>
                    <a:pt x="337088" y="16004"/>
                    <a:pt x="387457" y="21170"/>
                  </a:cubicBezTo>
                  <a:cubicBezTo>
                    <a:pt x="437826" y="26336"/>
                    <a:pt x="501112" y="154197"/>
                    <a:pt x="557939" y="152906"/>
                  </a:cubicBezTo>
                  <a:cubicBezTo>
                    <a:pt x="614766" y="151615"/>
                    <a:pt x="694840" y="36668"/>
                    <a:pt x="728420" y="13421"/>
                  </a:cubicBezTo>
                  <a:cubicBezTo>
                    <a:pt x="762000" y="-9826"/>
                    <a:pt x="760708" y="1797"/>
                    <a:pt x="759417" y="13421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Content Placeholder 2"/>
            <p:cNvSpPr txBox="1">
              <a:spLocks/>
            </p:cNvSpPr>
            <p:nvPr/>
          </p:nvSpPr>
          <p:spPr>
            <a:xfrm>
              <a:off x="6172200" y="1649897"/>
              <a:ext cx="293938" cy="25687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L5</a:t>
              </a:r>
              <a:endPara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162301" y="1779930"/>
            <a:ext cx="2865928" cy="1213137"/>
            <a:chOff x="3162301" y="1779930"/>
            <a:chExt cx="2865928" cy="1213137"/>
          </a:xfrm>
        </p:grpSpPr>
        <p:cxnSp>
          <p:nvCxnSpPr>
            <p:cNvPr id="70" name="Straight Arrow Connector 69"/>
            <p:cNvCxnSpPr/>
            <p:nvPr/>
          </p:nvCxnSpPr>
          <p:spPr>
            <a:xfrm flipH="1">
              <a:off x="3162301" y="2993064"/>
              <a:ext cx="2363091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5511216" y="2215780"/>
              <a:ext cx="509109" cy="777287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6028229" y="1779930"/>
              <a:ext cx="0" cy="43585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158528" y="533400"/>
            <a:ext cx="5071071" cy="2562448"/>
            <a:chOff x="3158528" y="533400"/>
            <a:chExt cx="5071071" cy="2562448"/>
          </a:xfrm>
        </p:grpSpPr>
        <p:sp>
          <p:nvSpPr>
            <p:cNvPr id="74" name="Rectangle 73"/>
            <p:cNvSpPr/>
            <p:nvPr/>
          </p:nvSpPr>
          <p:spPr>
            <a:xfrm>
              <a:off x="6895640" y="540488"/>
              <a:ext cx="914400" cy="229115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6980786" y="575928"/>
              <a:ext cx="759913" cy="152915"/>
            </a:xfrm>
            <a:custGeom>
              <a:avLst/>
              <a:gdLst>
                <a:gd name="connsiteX0" fmla="*/ 0 w 759913"/>
                <a:gd name="connsiteY0" fmla="*/ 137407 h 152915"/>
                <a:gd name="connsiteX1" fmla="*/ 92989 w 759913"/>
                <a:gd name="connsiteY1" fmla="*/ 5672 h 152915"/>
                <a:gd name="connsiteX2" fmla="*/ 255722 w 759913"/>
                <a:gd name="connsiteY2" fmla="*/ 121909 h 152915"/>
                <a:gd name="connsiteX3" fmla="*/ 387457 w 759913"/>
                <a:gd name="connsiteY3" fmla="*/ 21170 h 152915"/>
                <a:gd name="connsiteX4" fmla="*/ 557939 w 759913"/>
                <a:gd name="connsiteY4" fmla="*/ 152906 h 152915"/>
                <a:gd name="connsiteX5" fmla="*/ 728420 w 759913"/>
                <a:gd name="connsiteY5" fmla="*/ 13421 h 152915"/>
                <a:gd name="connsiteX6" fmla="*/ 759417 w 759913"/>
                <a:gd name="connsiteY6" fmla="*/ 13421 h 15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913" h="152915">
                  <a:moveTo>
                    <a:pt x="0" y="137407"/>
                  </a:moveTo>
                  <a:cubicBezTo>
                    <a:pt x="25184" y="72831"/>
                    <a:pt x="50369" y="8255"/>
                    <a:pt x="92989" y="5672"/>
                  </a:cubicBezTo>
                  <a:cubicBezTo>
                    <a:pt x="135609" y="3089"/>
                    <a:pt x="206644" y="119326"/>
                    <a:pt x="255722" y="121909"/>
                  </a:cubicBezTo>
                  <a:cubicBezTo>
                    <a:pt x="304800" y="124492"/>
                    <a:pt x="337088" y="16004"/>
                    <a:pt x="387457" y="21170"/>
                  </a:cubicBezTo>
                  <a:cubicBezTo>
                    <a:pt x="437826" y="26336"/>
                    <a:pt x="501112" y="154197"/>
                    <a:pt x="557939" y="152906"/>
                  </a:cubicBezTo>
                  <a:cubicBezTo>
                    <a:pt x="614766" y="151615"/>
                    <a:pt x="694840" y="36668"/>
                    <a:pt x="728420" y="13421"/>
                  </a:cubicBezTo>
                  <a:cubicBezTo>
                    <a:pt x="762000" y="-9826"/>
                    <a:pt x="760708" y="1797"/>
                    <a:pt x="759417" y="13421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895411" y="769088"/>
              <a:ext cx="914400" cy="22834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6980557" y="797440"/>
              <a:ext cx="759913" cy="152915"/>
            </a:xfrm>
            <a:custGeom>
              <a:avLst/>
              <a:gdLst>
                <a:gd name="connsiteX0" fmla="*/ 0 w 759913"/>
                <a:gd name="connsiteY0" fmla="*/ 137407 h 152915"/>
                <a:gd name="connsiteX1" fmla="*/ 92989 w 759913"/>
                <a:gd name="connsiteY1" fmla="*/ 5672 h 152915"/>
                <a:gd name="connsiteX2" fmla="*/ 255722 w 759913"/>
                <a:gd name="connsiteY2" fmla="*/ 121909 h 152915"/>
                <a:gd name="connsiteX3" fmla="*/ 387457 w 759913"/>
                <a:gd name="connsiteY3" fmla="*/ 21170 h 152915"/>
                <a:gd name="connsiteX4" fmla="*/ 557939 w 759913"/>
                <a:gd name="connsiteY4" fmla="*/ 152906 h 152915"/>
                <a:gd name="connsiteX5" fmla="*/ 728420 w 759913"/>
                <a:gd name="connsiteY5" fmla="*/ 13421 h 152915"/>
                <a:gd name="connsiteX6" fmla="*/ 759417 w 759913"/>
                <a:gd name="connsiteY6" fmla="*/ 13421 h 15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913" h="152915">
                  <a:moveTo>
                    <a:pt x="0" y="137407"/>
                  </a:moveTo>
                  <a:cubicBezTo>
                    <a:pt x="25184" y="72831"/>
                    <a:pt x="50369" y="8255"/>
                    <a:pt x="92989" y="5672"/>
                  </a:cubicBezTo>
                  <a:cubicBezTo>
                    <a:pt x="135609" y="3089"/>
                    <a:pt x="206644" y="119326"/>
                    <a:pt x="255722" y="121909"/>
                  </a:cubicBezTo>
                  <a:cubicBezTo>
                    <a:pt x="304800" y="124492"/>
                    <a:pt x="337088" y="16004"/>
                    <a:pt x="387457" y="21170"/>
                  </a:cubicBezTo>
                  <a:cubicBezTo>
                    <a:pt x="437826" y="26336"/>
                    <a:pt x="501112" y="154197"/>
                    <a:pt x="557939" y="152906"/>
                  </a:cubicBezTo>
                  <a:cubicBezTo>
                    <a:pt x="614766" y="151615"/>
                    <a:pt x="694840" y="36668"/>
                    <a:pt x="728420" y="13421"/>
                  </a:cubicBezTo>
                  <a:cubicBezTo>
                    <a:pt x="762000" y="-9826"/>
                    <a:pt x="760708" y="1797"/>
                    <a:pt x="759417" y="13421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Content Placeholder 2"/>
            <p:cNvSpPr txBox="1">
              <a:spLocks/>
            </p:cNvSpPr>
            <p:nvPr/>
          </p:nvSpPr>
          <p:spPr>
            <a:xfrm>
              <a:off x="7760195" y="533400"/>
              <a:ext cx="469404" cy="25687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L4/L3</a:t>
              </a:r>
              <a:endPara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0" name="Content Placeholder 2"/>
            <p:cNvSpPr txBox="1">
              <a:spLocks/>
            </p:cNvSpPr>
            <p:nvPr/>
          </p:nvSpPr>
          <p:spPr>
            <a:xfrm>
              <a:off x="7760195" y="769088"/>
              <a:ext cx="293938" cy="25687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L5</a:t>
              </a:r>
              <a:endPara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>
              <a:off x="6395369" y="616688"/>
              <a:ext cx="47481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6248400" y="1437166"/>
              <a:ext cx="14696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6395369" y="616688"/>
              <a:ext cx="0" cy="8204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6586837" y="725846"/>
              <a:ext cx="2835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V="1">
              <a:off x="6586837" y="721422"/>
              <a:ext cx="0" cy="13644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H="1">
              <a:off x="3158528" y="3095848"/>
              <a:ext cx="2636675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7681992" y="925876"/>
              <a:ext cx="0" cy="35711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>
              <a:off x="5790043" y="1073888"/>
              <a:ext cx="110339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5782370" y="1078275"/>
              <a:ext cx="0" cy="2709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tangle 115"/>
            <p:cNvSpPr/>
            <p:nvPr/>
          </p:nvSpPr>
          <p:spPr>
            <a:xfrm>
              <a:off x="6898760" y="997688"/>
              <a:ext cx="914400" cy="152400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Content Placeholder 2"/>
            <p:cNvSpPr txBox="1">
              <a:spLocks/>
            </p:cNvSpPr>
            <p:nvPr/>
          </p:nvSpPr>
          <p:spPr>
            <a:xfrm>
              <a:off x="7772400" y="949840"/>
              <a:ext cx="293938" cy="25687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L6</a:t>
              </a:r>
              <a:endPara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 flipH="1">
              <a:off x="5791200" y="1282995"/>
              <a:ext cx="1890792" cy="1812853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6034501" y="2085829"/>
              <a:ext cx="55233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Straight Arrow Connector 99"/>
          <p:cNvCxnSpPr/>
          <p:nvPr/>
        </p:nvCxnSpPr>
        <p:spPr>
          <a:xfrm flipH="1">
            <a:off x="3733800" y="2207638"/>
            <a:ext cx="900786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5312736" y="1349228"/>
            <a:ext cx="900786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ontent Placeholder 2"/>
          <p:cNvSpPr txBox="1">
            <a:spLocks/>
          </p:cNvSpPr>
          <p:nvPr/>
        </p:nvSpPr>
        <p:spPr>
          <a:xfrm rot="5400000">
            <a:off x="4534664" y="2232749"/>
            <a:ext cx="1072516" cy="256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Copy of motor command</a:t>
            </a:r>
            <a:endParaRPr lang="en-US" sz="11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622307" y="661835"/>
            <a:ext cx="3160063" cy="973806"/>
            <a:chOff x="2622307" y="661835"/>
            <a:chExt cx="3160063" cy="973806"/>
          </a:xfrm>
        </p:grpSpPr>
        <p:cxnSp>
          <p:nvCxnSpPr>
            <p:cNvPr id="110" name="Straight Arrow Connector 109"/>
            <p:cNvCxnSpPr/>
            <p:nvPr/>
          </p:nvCxnSpPr>
          <p:spPr>
            <a:xfrm flipV="1">
              <a:off x="2622307" y="661835"/>
              <a:ext cx="3160063" cy="97380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Content Placeholder 2"/>
            <p:cNvSpPr txBox="1">
              <a:spLocks/>
            </p:cNvSpPr>
            <p:nvPr/>
          </p:nvSpPr>
          <p:spPr>
            <a:xfrm rot="20584092">
              <a:off x="3719537" y="945127"/>
              <a:ext cx="1074838" cy="25687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7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Increasing invariance</a:t>
              </a:r>
              <a:endPara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18" name="Content Placeholder 2"/>
          <p:cNvSpPr txBox="1">
            <a:spLocks/>
          </p:cNvSpPr>
          <p:nvPr/>
        </p:nvSpPr>
        <p:spPr>
          <a:xfrm rot="20584092">
            <a:off x="4987207" y="742574"/>
            <a:ext cx="852124" cy="256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00" dirty="0">
                <a:latin typeface="Tahoma" pitchFamily="34" charset="0"/>
                <a:ea typeface="Tahoma" pitchFamily="34" charset="0"/>
                <a:cs typeface="Tahoma" pitchFamily="34" charset="0"/>
              </a:rPr>
              <a:t>s</a:t>
            </a:r>
            <a:r>
              <a:rPr lang="en-US" sz="7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lower changing</a:t>
            </a: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19" name="Content Placeholder 2"/>
          <p:cNvSpPr txBox="1">
            <a:spLocks/>
          </p:cNvSpPr>
          <p:nvPr/>
        </p:nvSpPr>
        <p:spPr>
          <a:xfrm rot="20584092">
            <a:off x="2730035" y="1421881"/>
            <a:ext cx="852124" cy="256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00" dirty="0">
                <a:latin typeface="Tahoma" pitchFamily="34" charset="0"/>
                <a:ea typeface="Tahoma" pitchFamily="34" charset="0"/>
                <a:cs typeface="Tahoma" pitchFamily="34" charset="0"/>
              </a:rPr>
              <a:t>f</a:t>
            </a:r>
            <a:r>
              <a:rPr lang="en-US" sz="7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aster changing</a:t>
            </a: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0" name="Content Placeholder 2"/>
          <p:cNvSpPr txBox="1">
            <a:spLocks/>
          </p:cNvSpPr>
          <p:nvPr/>
        </p:nvSpPr>
        <p:spPr>
          <a:xfrm>
            <a:off x="4122998" y="1665036"/>
            <a:ext cx="536258" cy="256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Stable</a:t>
            </a:r>
            <a:br>
              <a:rPr lang="en-US" sz="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feedback</a:t>
            </a:r>
            <a:endParaRPr lang="en-US" sz="11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2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18" grpId="0"/>
      <p:bldP spid="119" grpId="0"/>
      <p:bldP spid="1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9" name="Group 738"/>
          <p:cNvGrpSpPr/>
          <p:nvPr/>
        </p:nvGrpSpPr>
        <p:grpSpPr>
          <a:xfrm>
            <a:off x="5117239" y="1561423"/>
            <a:ext cx="435196" cy="2105696"/>
            <a:chOff x="1859422" y="937421"/>
            <a:chExt cx="1358958" cy="2390620"/>
          </a:xfrm>
        </p:grpSpPr>
        <p:grpSp>
          <p:nvGrpSpPr>
            <p:cNvPr id="741" name="Group 6"/>
            <p:cNvGrpSpPr>
              <a:grpSpLocks/>
            </p:cNvGrpSpPr>
            <p:nvPr/>
          </p:nvGrpSpPr>
          <p:grpSpPr bwMode="auto">
            <a:xfrm>
              <a:off x="1859422" y="937421"/>
              <a:ext cx="1280749" cy="2390620"/>
              <a:chOff x="1004" y="905"/>
              <a:chExt cx="1176" cy="2298"/>
            </a:xfrm>
          </p:grpSpPr>
          <p:pic>
            <p:nvPicPr>
              <p:cNvPr id="744" name="Picture 4" descr="pyramidal ce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4" y="905"/>
                <a:ext cx="1176" cy="2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5" name="Rectangle 5"/>
              <p:cNvSpPr>
                <a:spLocks noChangeArrowheads="1"/>
              </p:cNvSpPr>
              <p:nvPr/>
            </p:nvSpPr>
            <p:spPr bwMode="auto">
              <a:xfrm>
                <a:off x="1870" y="1380"/>
                <a:ext cx="306" cy="10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2" name="Rectangle 741"/>
            <p:cNvSpPr/>
            <p:nvPr/>
          </p:nvSpPr>
          <p:spPr>
            <a:xfrm>
              <a:off x="3057837" y="1600200"/>
              <a:ext cx="160543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2" name="Rectangle 1081"/>
          <p:cNvSpPr/>
          <p:nvPr/>
        </p:nvSpPr>
        <p:spPr bwMode="auto">
          <a:xfrm>
            <a:off x="1548546" y="1504557"/>
            <a:ext cx="5741543" cy="256036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224" name="Group 1223"/>
          <p:cNvGrpSpPr/>
          <p:nvPr/>
        </p:nvGrpSpPr>
        <p:grpSpPr>
          <a:xfrm>
            <a:off x="2545491" y="1980119"/>
            <a:ext cx="51367" cy="2063348"/>
            <a:chOff x="2767746" y="4347876"/>
            <a:chExt cx="51367" cy="2063348"/>
          </a:xfrm>
        </p:grpSpPr>
        <p:grpSp>
          <p:nvGrpSpPr>
            <p:cNvPr id="1225" name="Group 1224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252" name="Oval 125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3" name="Oval 125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4" name="Oval 125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5" name="Oval 125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6" name="Oval 125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7" name="Oval 125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26" name="Group 1225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246" name="Oval 124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7" name="Oval 124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8" name="Oval 124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9" name="Oval 124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0" name="Oval 124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1" name="Oval 125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227" name="Oval 1226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28" name="Oval 1227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29" name="Oval 1228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30" name="Oval 1229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31" name="Oval 1230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232" name="Group 1231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240" name="Oval 123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1" name="Oval 124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2" name="Oval 124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3" name="Oval 124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4" name="Oval 124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5" name="Oval 124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33" name="Group 1232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234" name="Oval 123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5" name="Oval 123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6" name="Oval 123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7" name="Oval 123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8" name="Oval 123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9" name="Oval 123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58" name="Group 1257"/>
          <p:cNvGrpSpPr/>
          <p:nvPr/>
        </p:nvGrpSpPr>
        <p:grpSpPr>
          <a:xfrm>
            <a:off x="2368322" y="1983401"/>
            <a:ext cx="51367" cy="2063348"/>
            <a:chOff x="2767746" y="4347876"/>
            <a:chExt cx="51367" cy="2063348"/>
          </a:xfrm>
        </p:grpSpPr>
        <p:grpSp>
          <p:nvGrpSpPr>
            <p:cNvPr id="1259" name="Group 1258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286" name="Oval 128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7" name="Oval 128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8" name="Oval 128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9" name="Oval 128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90" name="Oval 128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91" name="Oval 129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60" name="Group 1259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280" name="Oval 127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1" name="Oval 128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2" name="Oval 128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3" name="Oval 128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4" name="Oval 128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5" name="Oval 128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261" name="Oval 1260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62" name="Oval 1261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63" name="Oval 1262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64" name="Oval 1263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65" name="Oval 1264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266" name="Group 1265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274" name="Oval 127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5" name="Oval 127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6" name="Oval 127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7" name="Oval 127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8" name="Oval 127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9" name="Oval 127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67" name="Group 1266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268" name="Oval 126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69" name="Oval 126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0" name="Oval 126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1" name="Oval 127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2" name="Oval 127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3" name="Oval 127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92" name="Group 1291"/>
          <p:cNvGrpSpPr/>
          <p:nvPr/>
        </p:nvGrpSpPr>
        <p:grpSpPr>
          <a:xfrm>
            <a:off x="2265277" y="1966134"/>
            <a:ext cx="51367" cy="2063348"/>
            <a:chOff x="2767746" y="4347876"/>
            <a:chExt cx="51367" cy="2063348"/>
          </a:xfrm>
        </p:grpSpPr>
        <p:grpSp>
          <p:nvGrpSpPr>
            <p:cNvPr id="1293" name="Group 1292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320" name="Oval 131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1" name="Oval 132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2" name="Oval 132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3" name="Oval 132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4" name="Oval 132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5" name="Oval 132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94" name="Group 1293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314" name="Oval 131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5" name="Oval 131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6" name="Oval 131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7" name="Oval 131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8" name="Oval 131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9" name="Oval 131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295" name="Oval 1294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6" name="Oval 1295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7" name="Oval 1296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8" name="Oval 1297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9" name="Oval 1298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00" name="Group 1299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308" name="Oval 130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9" name="Oval 130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0" name="Oval 130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1" name="Oval 131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2" name="Oval 131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3" name="Oval 131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01" name="Group 1300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302" name="Oval 130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3" name="Oval 130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4" name="Oval 130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5" name="Oval 130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6" name="Oval 130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7" name="Oval 130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326" name="Group 1325"/>
          <p:cNvGrpSpPr/>
          <p:nvPr/>
        </p:nvGrpSpPr>
        <p:grpSpPr>
          <a:xfrm>
            <a:off x="2458681" y="1973222"/>
            <a:ext cx="51367" cy="2063348"/>
            <a:chOff x="2767746" y="4347876"/>
            <a:chExt cx="51367" cy="2063348"/>
          </a:xfrm>
        </p:grpSpPr>
        <p:grpSp>
          <p:nvGrpSpPr>
            <p:cNvPr id="1327" name="Group 1326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354" name="Oval 135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5" name="Oval 135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6" name="Oval 135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7" name="Oval 135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8" name="Oval 135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9" name="Oval 135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28" name="Group 1327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348" name="Oval 134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9" name="Oval 134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0" name="Oval 134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1" name="Oval 135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2" name="Oval 135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3" name="Oval 135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329" name="Oval 1328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0" name="Oval 1329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1" name="Oval 1330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2" name="Oval 1331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3" name="Oval 1332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34" name="Group 1333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342" name="Oval 134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3" name="Oval 134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4" name="Oval 134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5" name="Oval 134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6" name="Oval 134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7" name="Oval 134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35" name="Group 1334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336" name="Oval 133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7" name="Oval 133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8" name="Oval 133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9" name="Oval 133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0" name="Oval 133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1" name="Oval 134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360" name="Group 1359"/>
          <p:cNvGrpSpPr/>
          <p:nvPr/>
        </p:nvGrpSpPr>
        <p:grpSpPr>
          <a:xfrm>
            <a:off x="2171424" y="1979213"/>
            <a:ext cx="51367" cy="2063348"/>
            <a:chOff x="2767746" y="4347876"/>
            <a:chExt cx="51367" cy="2063348"/>
          </a:xfrm>
        </p:grpSpPr>
        <p:grpSp>
          <p:nvGrpSpPr>
            <p:cNvPr id="1361" name="Group 1360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388" name="Oval 138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9" name="Oval 138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0" name="Oval 138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1" name="Oval 139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2" name="Oval 139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3" name="Oval 139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62" name="Group 1361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382" name="Oval 138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3" name="Oval 138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4" name="Oval 138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5" name="Oval 138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6" name="Oval 138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7" name="Oval 138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363" name="Oval 1362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64" name="Oval 1363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65" name="Oval 1364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66" name="Oval 1365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67" name="Oval 1366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68" name="Group 1367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376" name="Oval 137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7" name="Oval 137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8" name="Oval 137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9" name="Oval 137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0" name="Oval 137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1" name="Oval 138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69" name="Group 1368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370" name="Oval 136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1" name="Oval 137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2" name="Oval 137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3" name="Oval 137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4" name="Oval 137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5" name="Oval 137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394" name="Group 1393"/>
          <p:cNvGrpSpPr/>
          <p:nvPr/>
        </p:nvGrpSpPr>
        <p:grpSpPr>
          <a:xfrm>
            <a:off x="2068379" y="1990298"/>
            <a:ext cx="51367" cy="2063348"/>
            <a:chOff x="2767746" y="4347876"/>
            <a:chExt cx="51367" cy="2063348"/>
          </a:xfrm>
        </p:grpSpPr>
        <p:grpSp>
          <p:nvGrpSpPr>
            <p:cNvPr id="1395" name="Group 1394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422" name="Oval 142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3" name="Oval 142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4" name="Oval 142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5" name="Oval 142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6" name="Oval 142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7" name="Oval 142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96" name="Group 1395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416" name="Oval 141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7" name="Oval 141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8" name="Oval 141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9" name="Oval 141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0" name="Oval 141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1" name="Oval 142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397" name="Oval 1396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98" name="Oval 1397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99" name="Oval 1398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00" name="Oval 1399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01" name="Oval 1400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402" name="Group 1401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410" name="Oval 140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1" name="Oval 141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2" name="Oval 141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3" name="Oval 141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4" name="Oval 141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5" name="Oval 141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03" name="Group 1402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404" name="Oval 140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5" name="Oval 140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6" name="Oval 140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7" name="Oval 140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8" name="Oval 140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9" name="Oval 140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428" name="Group 1427"/>
          <p:cNvGrpSpPr/>
          <p:nvPr/>
        </p:nvGrpSpPr>
        <p:grpSpPr>
          <a:xfrm>
            <a:off x="1891211" y="1969225"/>
            <a:ext cx="51367" cy="2063348"/>
            <a:chOff x="2767746" y="4347876"/>
            <a:chExt cx="51367" cy="2063348"/>
          </a:xfrm>
        </p:grpSpPr>
        <p:grpSp>
          <p:nvGrpSpPr>
            <p:cNvPr id="1429" name="Group 1428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456" name="Oval 145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7" name="Oval 145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8" name="Oval 145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9" name="Oval 145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60" name="Oval 145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61" name="Oval 146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30" name="Group 1429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450" name="Oval 144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1" name="Oval 145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2" name="Oval 145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3" name="Oval 145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4" name="Oval 145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5" name="Oval 145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31" name="Oval 1430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32" name="Oval 1431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33" name="Oval 1432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34" name="Oval 1433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35" name="Oval 1434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436" name="Group 1435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444" name="Oval 144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5" name="Oval 144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6" name="Oval 144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7" name="Oval 144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8" name="Oval 144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9" name="Oval 144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37" name="Group 1436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438" name="Oval 143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39" name="Oval 143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0" name="Oval 143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1" name="Oval 144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2" name="Oval 144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3" name="Oval 144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462" name="Group 1461"/>
          <p:cNvGrpSpPr/>
          <p:nvPr/>
        </p:nvGrpSpPr>
        <p:grpSpPr>
          <a:xfrm>
            <a:off x="1788166" y="1980310"/>
            <a:ext cx="51367" cy="2063348"/>
            <a:chOff x="2767746" y="4347876"/>
            <a:chExt cx="51367" cy="2063348"/>
          </a:xfrm>
        </p:grpSpPr>
        <p:grpSp>
          <p:nvGrpSpPr>
            <p:cNvPr id="1463" name="Group 1462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490" name="Oval 148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1" name="Oval 149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2" name="Oval 149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3" name="Oval 149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4" name="Oval 149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5" name="Oval 149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64" name="Group 1463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484" name="Oval 148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5" name="Oval 148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6" name="Oval 148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7" name="Oval 148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8" name="Oval 148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9" name="Oval 148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65" name="Oval 1464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66" name="Oval 1465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67" name="Oval 1466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68" name="Oval 1467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69" name="Oval 1468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470" name="Group 1469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478" name="Oval 147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9" name="Oval 147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0" name="Oval 147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1" name="Oval 148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2" name="Oval 148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3" name="Oval 148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71" name="Group 1470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472" name="Oval 147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3" name="Oval 147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4" name="Oval 147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5" name="Oval 147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6" name="Oval 147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7" name="Oval 147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496" name="Group 1495"/>
          <p:cNvGrpSpPr/>
          <p:nvPr/>
        </p:nvGrpSpPr>
        <p:grpSpPr>
          <a:xfrm>
            <a:off x="1981570" y="1980310"/>
            <a:ext cx="51367" cy="2063348"/>
            <a:chOff x="2767746" y="4347876"/>
            <a:chExt cx="51367" cy="2063348"/>
          </a:xfrm>
        </p:grpSpPr>
        <p:grpSp>
          <p:nvGrpSpPr>
            <p:cNvPr id="1497" name="Group 1496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524" name="Oval 152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5" name="Oval 152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6" name="Oval 152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7" name="Oval 152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8" name="Oval 152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9" name="Oval 152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98" name="Group 1497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518" name="Oval 151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9" name="Oval 151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0" name="Oval 151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1" name="Oval 152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2" name="Oval 152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3" name="Oval 152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99" name="Oval 1498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00" name="Oval 1499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01" name="Oval 1500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02" name="Oval 1501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03" name="Oval 1502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04" name="Group 1503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512" name="Oval 151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3" name="Oval 151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4" name="Oval 151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5" name="Oval 151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6" name="Oval 151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7" name="Oval 151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05" name="Group 1504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506" name="Oval 150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7" name="Oval 150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8" name="Oval 150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9" name="Oval 150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0" name="Oval 150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1" name="Oval 151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530" name="Group 1529"/>
          <p:cNvGrpSpPr/>
          <p:nvPr/>
        </p:nvGrpSpPr>
        <p:grpSpPr>
          <a:xfrm>
            <a:off x="1694313" y="1965037"/>
            <a:ext cx="51367" cy="2063348"/>
            <a:chOff x="2767746" y="4347876"/>
            <a:chExt cx="51367" cy="2063348"/>
          </a:xfrm>
        </p:grpSpPr>
        <p:grpSp>
          <p:nvGrpSpPr>
            <p:cNvPr id="1531" name="Group 1530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558" name="Oval 155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9" name="Oval 155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0" name="Oval 155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1" name="Oval 156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2" name="Oval 156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3" name="Oval 156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32" name="Group 1531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552" name="Oval 155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3" name="Oval 155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4" name="Oval 155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5" name="Oval 155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6" name="Oval 155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7" name="Oval 155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533" name="Oval 1532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34" name="Oval 1533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35" name="Oval 1534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36" name="Oval 1535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37" name="Oval 1536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38" name="Group 1537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546" name="Oval 154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7" name="Oval 154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8" name="Oval 154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9" name="Oval 154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0" name="Oval 154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1" name="Oval 155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39" name="Group 1538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540" name="Oval 153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1" name="Oval 154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2" name="Oval 154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3" name="Oval 154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4" name="Oval 154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5" name="Oval 154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564" name="Group 1563"/>
          <p:cNvGrpSpPr/>
          <p:nvPr/>
        </p:nvGrpSpPr>
        <p:grpSpPr>
          <a:xfrm>
            <a:off x="1591268" y="1976122"/>
            <a:ext cx="51367" cy="2063348"/>
            <a:chOff x="2767746" y="4347876"/>
            <a:chExt cx="51367" cy="2063348"/>
          </a:xfrm>
        </p:grpSpPr>
        <p:grpSp>
          <p:nvGrpSpPr>
            <p:cNvPr id="1565" name="Group 1564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592" name="Oval 159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3" name="Oval 159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4" name="Oval 159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5" name="Oval 159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6" name="Oval 159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7" name="Oval 159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66" name="Group 1565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586" name="Oval 158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7" name="Oval 158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8" name="Oval 158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9" name="Oval 158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0" name="Oval 158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1" name="Oval 159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567" name="Oval 1566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68" name="Oval 1567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69" name="Oval 1568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70" name="Oval 1569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71" name="Oval 1570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72" name="Group 1571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580" name="Oval 157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1" name="Oval 158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2" name="Oval 158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3" name="Oval 158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4" name="Oval 158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5" name="Oval 158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73" name="Group 1572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574" name="Oval 157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5" name="Oval 157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6" name="Oval 157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7" name="Oval 157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8" name="Oval 157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9" name="Oval 157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1791" name="Content Placeholder 2"/>
          <p:cNvSpPr txBox="1">
            <a:spLocks/>
          </p:cNvSpPr>
          <p:nvPr/>
        </p:nvSpPr>
        <p:spPr>
          <a:xfrm>
            <a:off x="1133259" y="2089583"/>
            <a:ext cx="367921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2/3</a:t>
            </a:r>
          </a:p>
        </p:txBody>
      </p:sp>
      <p:sp>
        <p:nvSpPr>
          <p:cNvPr id="1792" name="Content Placeholder 2"/>
          <p:cNvSpPr txBox="1">
            <a:spLocks/>
          </p:cNvSpPr>
          <p:nvPr/>
        </p:nvSpPr>
        <p:spPr>
          <a:xfrm>
            <a:off x="1221321" y="2659731"/>
            <a:ext cx="277329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4</a:t>
            </a:r>
          </a:p>
        </p:txBody>
      </p:sp>
      <p:sp>
        <p:nvSpPr>
          <p:cNvPr id="1795" name="Content Placeholder 2"/>
          <p:cNvSpPr txBox="1">
            <a:spLocks/>
          </p:cNvSpPr>
          <p:nvPr/>
        </p:nvSpPr>
        <p:spPr>
          <a:xfrm>
            <a:off x="1228752" y="3244526"/>
            <a:ext cx="277329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5</a:t>
            </a:r>
          </a:p>
        </p:txBody>
      </p:sp>
      <p:sp>
        <p:nvSpPr>
          <p:cNvPr id="1796" name="Content Placeholder 2"/>
          <p:cNvSpPr txBox="1">
            <a:spLocks/>
          </p:cNvSpPr>
          <p:nvPr/>
        </p:nvSpPr>
        <p:spPr>
          <a:xfrm>
            <a:off x="1240743" y="3676463"/>
            <a:ext cx="277329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6</a:t>
            </a:r>
          </a:p>
        </p:txBody>
      </p:sp>
      <p:sp>
        <p:nvSpPr>
          <p:cNvPr id="712" name="Content Placeholder 2"/>
          <p:cNvSpPr txBox="1">
            <a:spLocks/>
          </p:cNvSpPr>
          <p:nvPr/>
        </p:nvSpPr>
        <p:spPr>
          <a:xfrm>
            <a:off x="344118" y="228600"/>
            <a:ext cx="6007063" cy="381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Goal Oriented Behavior via Feedback</a:t>
            </a: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715" name="Straight Arrow Connector 714"/>
          <p:cNvCxnSpPr/>
          <p:nvPr/>
        </p:nvCxnSpPr>
        <p:spPr>
          <a:xfrm flipV="1">
            <a:off x="2945255" y="2806400"/>
            <a:ext cx="0" cy="1878809"/>
          </a:xfrm>
          <a:prstGeom prst="straightConnector1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" name="Content Placeholder 2"/>
          <p:cNvSpPr txBox="1">
            <a:spLocks/>
          </p:cNvSpPr>
          <p:nvPr/>
        </p:nvSpPr>
        <p:spPr>
          <a:xfrm>
            <a:off x="1182411" y="4557681"/>
            <a:ext cx="1563566" cy="396949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Copy of motor commands</a:t>
            </a:r>
          </a:p>
        </p:txBody>
      </p:sp>
      <p:sp>
        <p:nvSpPr>
          <p:cNvPr id="718" name="Content Placeholder 2"/>
          <p:cNvSpPr txBox="1">
            <a:spLocks/>
          </p:cNvSpPr>
          <p:nvPr/>
        </p:nvSpPr>
        <p:spPr>
          <a:xfrm>
            <a:off x="1205271" y="4245563"/>
            <a:ext cx="1416912" cy="356352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Sensor/afferent data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646509" y="4355602"/>
            <a:ext cx="302233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>
          <a:xfrm flipH="1">
            <a:off x="2650522" y="4685209"/>
            <a:ext cx="29818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0" name="Content Placeholder 2"/>
          <p:cNvSpPr txBox="1">
            <a:spLocks/>
          </p:cNvSpPr>
          <p:nvPr/>
        </p:nvSpPr>
        <p:spPr>
          <a:xfrm>
            <a:off x="3394204" y="2676569"/>
            <a:ext cx="909282" cy="30815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>
                <a:latin typeface="Tahoma" pitchFamily="34" charset="0"/>
                <a:ea typeface="Tahoma" pitchFamily="34" charset="0"/>
                <a:cs typeface="Tahoma" pitchFamily="34" charset="0"/>
              </a:rPr>
              <a:t>s</a:t>
            </a: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imple cells</a:t>
            </a:r>
            <a:endParaRPr lang="en-US" sz="9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36" name="Content Placeholder 2"/>
          <p:cNvSpPr txBox="1">
            <a:spLocks/>
          </p:cNvSpPr>
          <p:nvPr/>
        </p:nvSpPr>
        <p:spPr>
          <a:xfrm>
            <a:off x="3380636" y="2113104"/>
            <a:ext cx="922849" cy="30815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>
                <a:latin typeface="Tahoma" pitchFamily="34" charset="0"/>
                <a:ea typeface="Tahoma" pitchFamily="34" charset="0"/>
                <a:cs typeface="Tahoma" pitchFamily="34" charset="0"/>
              </a:rPr>
              <a:t>c</a:t>
            </a: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omplex cells</a:t>
            </a:r>
            <a:endParaRPr lang="en-US" sz="9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740" name="Straight Arrow Connector 739"/>
          <p:cNvCxnSpPr/>
          <p:nvPr/>
        </p:nvCxnSpPr>
        <p:spPr>
          <a:xfrm>
            <a:off x="6679377" y="3320318"/>
            <a:ext cx="0" cy="12779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9" name="Content Placeholder 2"/>
          <p:cNvSpPr txBox="1">
            <a:spLocks/>
          </p:cNvSpPr>
          <p:nvPr/>
        </p:nvSpPr>
        <p:spPr>
          <a:xfrm>
            <a:off x="1874409" y="5221171"/>
            <a:ext cx="5997361" cy="1636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Stable feedback invokes union of sparse states in multiple sequences.  (“Goal”)</a:t>
            </a:r>
          </a:p>
          <a:p>
            <a:pPr marL="0" indent="0">
              <a:buNone/>
            </a:pPr>
            <a:endParaRPr lang="en-US" sz="16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Feedforward input selects one state and plays back motor sequence from there.</a:t>
            </a:r>
            <a:endParaRPr lang="en-US" sz="16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60" name="Content Placeholder 2"/>
          <p:cNvSpPr txBox="1">
            <a:spLocks/>
          </p:cNvSpPr>
          <p:nvPr/>
        </p:nvSpPr>
        <p:spPr>
          <a:xfrm>
            <a:off x="6351181" y="4592722"/>
            <a:ext cx="772486" cy="409732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Sub-cortical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>
                <a:latin typeface="Tahoma" pitchFamily="34" charset="0"/>
                <a:ea typeface="Tahoma" pitchFamily="34" charset="0"/>
                <a:cs typeface="Tahoma" pitchFamily="34" charset="0"/>
              </a:rPr>
              <a:t>m</a:t>
            </a: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otor</a:t>
            </a:r>
            <a:endParaRPr lang="en-US" sz="9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719" name="Straight Arrow Connector 718"/>
          <p:cNvCxnSpPr/>
          <p:nvPr/>
        </p:nvCxnSpPr>
        <p:spPr>
          <a:xfrm flipV="1">
            <a:off x="3180945" y="2247678"/>
            <a:ext cx="0" cy="56789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" name="Straight Arrow Connector 719"/>
          <p:cNvCxnSpPr/>
          <p:nvPr/>
        </p:nvCxnSpPr>
        <p:spPr>
          <a:xfrm flipV="1">
            <a:off x="7467654" y="1218734"/>
            <a:ext cx="0" cy="98117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Straight Arrow Connector 721"/>
          <p:cNvCxnSpPr/>
          <p:nvPr/>
        </p:nvCxnSpPr>
        <p:spPr>
          <a:xfrm>
            <a:off x="2945255" y="3830370"/>
            <a:ext cx="216186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5" name="Content Placeholder 2"/>
          <p:cNvSpPr txBox="1">
            <a:spLocks/>
          </p:cNvSpPr>
          <p:nvPr/>
        </p:nvSpPr>
        <p:spPr>
          <a:xfrm>
            <a:off x="3423389" y="3700701"/>
            <a:ext cx="909282" cy="30815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>
                <a:latin typeface="Tahoma" pitchFamily="34" charset="0"/>
                <a:ea typeface="Tahoma" pitchFamily="34" charset="0"/>
                <a:cs typeface="Tahoma" pitchFamily="34" charset="0"/>
              </a:rPr>
              <a:t>s</a:t>
            </a: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imple cells</a:t>
            </a:r>
            <a:endParaRPr lang="en-US" sz="9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26" name="Content Placeholder 2"/>
          <p:cNvSpPr txBox="1">
            <a:spLocks/>
          </p:cNvSpPr>
          <p:nvPr/>
        </p:nvSpPr>
        <p:spPr>
          <a:xfrm>
            <a:off x="3409821" y="3208116"/>
            <a:ext cx="922849" cy="30815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>
                <a:latin typeface="Tahoma" pitchFamily="34" charset="0"/>
                <a:ea typeface="Tahoma" pitchFamily="34" charset="0"/>
                <a:cs typeface="Tahoma" pitchFamily="34" charset="0"/>
              </a:rPr>
              <a:t>c</a:t>
            </a: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omplex cells</a:t>
            </a:r>
            <a:endParaRPr lang="en-US" sz="9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727" name="Straight Arrow Connector 726"/>
          <p:cNvCxnSpPr/>
          <p:nvPr/>
        </p:nvCxnSpPr>
        <p:spPr>
          <a:xfrm flipV="1">
            <a:off x="3186246" y="3277737"/>
            <a:ext cx="0" cy="56789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1" name="Group 730"/>
          <p:cNvGrpSpPr/>
          <p:nvPr/>
        </p:nvGrpSpPr>
        <p:grpSpPr>
          <a:xfrm>
            <a:off x="4460562" y="1678680"/>
            <a:ext cx="183388" cy="709067"/>
            <a:chOff x="1859422" y="937421"/>
            <a:chExt cx="1358958" cy="2390620"/>
          </a:xfrm>
        </p:grpSpPr>
        <p:grpSp>
          <p:nvGrpSpPr>
            <p:cNvPr id="734" name="Group 6"/>
            <p:cNvGrpSpPr>
              <a:grpSpLocks/>
            </p:cNvGrpSpPr>
            <p:nvPr/>
          </p:nvGrpSpPr>
          <p:grpSpPr bwMode="auto">
            <a:xfrm>
              <a:off x="1859422" y="937421"/>
              <a:ext cx="1280749" cy="2390620"/>
              <a:chOff x="1004" y="905"/>
              <a:chExt cx="1176" cy="2298"/>
            </a:xfrm>
          </p:grpSpPr>
          <p:pic>
            <p:nvPicPr>
              <p:cNvPr id="737" name="Picture 4" descr="pyramidal ce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4" y="905"/>
                <a:ext cx="1176" cy="2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8" name="Rectangle 5"/>
              <p:cNvSpPr>
                <a:spLocks noChangeArrowheads="1"/>
              </p:cNvSpPr>
              <p:nvPr/>
            </p:nvSpPr>
            <p:spPr bwMode="auto">
              <a:xfrm>
                <a:off x="1870" y="1380"/>
                <a:ext cx="306" cy="10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5" name="Rectangle 734"/>
            <p:cNvSpPr/>
            <p:nvPr/>
          </p:nvSpPr>
          <p:spPr>
            <a:xfrm>
              <a:off x="3057837" y="1600200"/>
              <a:ext cx="160543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48" name="Straight Arrow Connector 747"/>
          <p:cNvCxnSpPr/>
          <p:nvPr/>
        </p:nvCxnSpPr>
        <p:spPr>
          <a:xfrm>
            <a:off x="4978138" y="1346409"/>
            <a:ext cx="0" cy="3482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9" name="Straight Arrow Connector 748"/>
          <p:cNvCxnSpPr/>
          <p:nvPr/>
        </p:nvCxnSpPr>
        <p:spPr>
          <a:xfrm>
            <a:off x="2948742" y="2813105"/>
            <a:ext cx="216186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2" name="Content Placeholder 2"/>
          <p:cNvSpPr txBox="1">
            <a:spLocks/>
          </p:cNvSpPr>
          <p:nvPr/>
        </p:nvSpPr>
        <p:spPr>
          <a:xfrm>
            <a:off x="4383566" y="990341"/>
            <a:ext cx="1395845" cy="356068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Stable/Invariant pattern</a:t>
            </a:r>
            <a:b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from higher region</a:t>
            </a:r>
            <a:endParaRPr lang="en-US" sz="9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754" name="Straight Arrow Connector 753"/>
          <p:cNvCxnSpPr/>
          <p:nvPr/>
        </p:nvCxnSpPr>
        <p:spPr>
          <a:xfrm>
            <a:off x="6621517" y="2189436"/>
            <a:ext cx="835450" cy="0"/>
          </a:xfrm>
          <a:prstGeom prst="straightConnector1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5" name="Content Placeholder 2"/>
          <p:cNvSpPr txBox="1">
            <a:spLocks/>
          </p:cNvSpPr>
          <p:nvPr/>
        </p:nvSpPr>
        <p:spPr>
          <a:xfrm>
            <a:off x="7271237" y="862665"/>
            <a:ext cx="534594" cy="356068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Higher</a:t>
            </a:r>
            <a:b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region</a:t>
            </a:r>
            <a:endParaRPr lang="en-US" sz="9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756" name="Straight Arrow Connector 755"/>
          <p:cNvCxnSpPr/>
          <p:nvPr/>
        </p:nvCxnSpPr>
        <p:spPr>
          <a:xfrm flipV="1">
            <a:off x="7602333" y="1218734"/>
            <a:ext cx="0" cy="217584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8" name="Straight Arrow Connector 757"/>
          <p:cNvCxnSpPr/>
          <p:nvPr/>
        </p:nvCxnSpPr>
        <p:spPr>
          <a:xfrm>
            <a:off x="6679377" y="3384111"/>
            <a:ext cx="912269" cy="0"/>
          </a:xfrm>
          <a:prstGeom prst="straightConnector1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3" name="Group 762"/>
          <p:cNvGrpSpPr/>
          <p:nvPr/>
        </p:nvGrpSpPr>
        <p:grpSpPr>
          <a:xfrm>
            <a:off x="4633396" y="1682045"/>
            <a:ext cx="183388" cy="709067"/>
            <a:chOff x="1859422" y="937421"/>
            <a:chExt cx="1358958" cy="2390620"/>
          </a:xfrm>
        </p:grpSpPr>
        <p:grpSp>
          <p:nvGrpSpPr>
            <p:cNvPr id="764" name="Group 6"/>
            <p:cNvGrpSpPr>
              <a:grpSpLocks/>
            </p:cNvGrpSpPr>
            <p:nvPr/>
          </p:nvGrpSpPr>
          <p:grpSpPr bwMode="auto">
            <a:xfrm>
              <a:off x="1859422" y="937421"/>
              <a:ext cx="1280749" cy="2390620"/>
              <a:chOff x="1004" y="905"/>
              <a:chExt cx="1176" cy="2298"/>
            </a:xfrm>
          </p:grpSpPr>
          <p:pic>
            <p:nvPicPr>
              <p:cNvPr id="766" name="Picture 4" descr="pyramidal ce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4" y="905"/>
                <a:ext cx="1176" cy="2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67" name="Rectangle 5"/>
              <p:cNvSpPr>
                <a:spLocks noChangeArrowheads="1"/>
              </p:cNvSpPr>
              <p:nvPr/>
            </p:nvSpPr>
            <p:spPr bwMode="auto">
              <a:xfrm>
                <a:off x="1870" y="1380"/>
                <a:ext cx="306" cy="10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5" name="Rectangle 764"/>
            <p:cNvSpPr/>
            <p:nvPr/>
          </p:nvSpPr>
          <p:spPr>
            <a:xfrm>
              <a:off x="3057837" y="1600200"/>
              <a:ext cx="160543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8" name="Group 767"/>
          <p:cNvGrpSpPr/>
          <p:nvPr/>
        </p:nvGrpSpPr>
        <p:grpSpPr>
          <a:xfrm>
            <a:off x="5475191" y="1564975"/>
            <a:ext cx="435196" cy="2105696"/>
            <a:chOff x="1859422" y="937421"/>
            <a:chExt cx="1358958" cy="2390620"/>
          </a:xfrm>
        </p:grpSpPr>
        <p:grpSp>
          <p:nvGrpSpPr>
            <p:cNvPr id="769" name="Group 6"/>
            <p:cNvGrpSpPr>
              <a:grpSpLocks/>
            </p:cNvGrpSpPr>
            <p:nvPr/>
          </p:nvGrpSpPr>
          <p:grpSpPr bwMode="auto">
            <a:xfrm>
              <a:off x="1859422" y="937421"/>
              <a:ext cx="1280749" cy="2390620"/>
              <a:chOff x="1004" y="905"/>
              <a:chExt cx="1176" cy="2298"/>
            </a:xfrm>
          </p:grpSpPr>
          <p:pic>
            <p:nvPicPr>
              <p:cNvPr id="773" name="Picture 4" descr="pyramidal ce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4" y="905"/>
                <a:ext cx="1176" cy="2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4" name="Rectangle 5"/>
              <p:cNvSpPr>
                <a:spLocks noChangeArrowheads="1"/>
              </p:cNvSpPr>
              <p:nvPr/>
            </p:nvSpPr>
            <p:spPr bwMode="auto">
              <a:xfrm>
                <a:off x="1870" y="1380"/>
                <a:ext cx="306" cy="10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0" name="Rectangle 769"/>
            <p:cNvSpPr/>
            <p:nvPr/>
          </p:nvSpPr>
          <p:spPr>
            <a:xfrm>
              <a:off x="3057837" y="1600200"/>
              <a:ext cx="160543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3" name="Straight Connector 1082"/>
          <p:cNvCxnSpPr/>
          <p:nvPr/>
        </p:nvCxnSpPr>
        <p:spPr>
          <a:xfrm>
            <a:off x="1548545" y="1947187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/>
          <p:cNvCxnSpPr/>
          <p:nvPr/>
        </p:nvCxnSpPr>
        <p:spPr>
          <a:xfrm>
            <a:off x="1552095" y="2509303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/>
          <p:cNvCxnSpPr/>
          <p:nvPr/>
        </p:nvCxnSpPr>
        <p:spPr>
          <a:xfrm>
            <a:off x="1552095" y="3084461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/>
          <p:cNvCxnSpPr/>
          <p:nvPr/>
        </p:nvCxnSpPr>
        <p:spPr>
          <a:xfrm>
            <a:off x="1552095" y="3581189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Arrow Connector 746"/>
          <p:cNvCxnSpPr/>
          <p:nvPr/>
        </p:nvCxnSpPr>
        <p:spPr>
          <a:xfrm>
            <a:off x="1571322" y="1713245"/>
            <a:ext cx="5722317" cy="0"/>
          </a:xfrm>
          <a:prstGeom prst="straightConnector1">
            <a:avLst/>
          </a:prstGeom>
          <a:ln w="1905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5" name="Content Placeholder 2"/>
          <p:cNvSpPr txBox="1">
            <a:spLocks/>
          </p:cNvSpPr>
          <p:nvPr/>
        </p:nvSpPr>
        <p:spPr>
          <a:xfrm rot="5400000">
            <a:off x="6869262" y="2645199"/>
            <a:ext cx="1563566" cy="30543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Copy of motor </a:t>
            </a: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command</a:t>
            </a:r>
            <a:endParaRPr lang="en-US" sz="9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056835" y="3105990"/>
            <a:ext cx="295809" cy="962902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0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" grpId="0"/>
      <p:bldP spid="718" grpId="0"/>
      <p:bldP spid="730" grpId="0"/>
      <p:bldP spid="736" grpId="0"/>
      <p:bldP spid="760" grpId="0"/>
      <p:bldP spid="725" grpId="0"/>
      <p:bldP spid="726" grpId="0"/>
      <p:bldP spid="752" grpId="0"/>
      <p:bldP spid="755" grpId="0"/>
      <p:bldP spid="775" grpId="0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2514600" y="2547088"/>
            <a:ext cx="1294119" cy="1339112"/>
            <a:chOff x="1485900" y="1284174"/>
            <a:chExt cx="2514600" cy="2602025"/>
          </a:xfrm>
        </p:grpSpPr>
        <p:pic>
          <p:nvPicPr>
            <p:cNvPr id="27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900" y="1284174"/>
              <a:ext cx="2514600" cy="2525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1562100" y="1284174"/>
              <a:ext cx="190500" cy="163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600200" y="3341574"/>
              <a:ext cx="190500" cy="163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200400" y="3276600"/>
              <a:ext cx="1905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438400" y="3645412"/>
              <a:ext cx="857250" cy="2407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/>
          <p:cNvSpPr/>
          <p:nvPr/>
        </p:nvSpPr>
        <p:spPr>
          <a:xfrm>
            <a:off x="5293504" y="2807208"/>
            <a:ext cx="914400" cy="304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4081163" y="2795789"/>
            <a:ext cx="244588" cy="228600"/>
            <a:chOff x="4632212" y="4038600"/>
            <a:chExt cx="244588" cy="228600"/>
          </a:xfrm>
        </p:grpSpPr>
        <p:sp>
          <p:nvSpPr>
            <p:cNvPr id="64" name="Oval 63"/>
            <p:cNvSpPr/>
            <p:nvPr/>
          </p:nvSpPr>
          <p:spPr>
            <a:xfrm>
              <a:off x="4648200" y="4038600"/>
              <a:ext cx="228600" cy="2286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632212" y="4038600"/>
              <a:ext cx="130288" cy="228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/>
            <p:cNvCxnSpPr>
              <a:stCxn id="65" idx="0"/>
              <a:endCxn id="65" idx="2"/>
            </p:cNvCxnSpPr>
            <p:nvPr/>
          </p:nvCxnSpPr>
          <p:spPr>
            <a:xfrm>
              <a:off x="4697356" y="4038600"/>
              <a:ext cx="0" cy="2286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/>
          <p:cNvCxnSpPr>
            <a:stCxn id="64" idx="6"/>
          </p:cNvCxnSpPr>
          <p:nvPr/>
        </p:nvCxnSpPr>
        <p:spPr>
          <a:xfrm>
            <a:off x="4325751" y="2910089"/>
            <a:ext cx="9445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Content Placeholder 2"/>
          <p:cNvSpPr txBox="1">
            <a:spLocks/>
          </p:cNvSpPr>
          <p:nvPr/>
        </p:nvSpPr>
        <p:spPr>
          <a:xfrm>
            <a:off x="152400" y="304800"/>
            <a:ext cx="86106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Short term goal:  Build a 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one region sensorimotor system</a:t>
            </a:r>
            <a:endParaRPr lang="en-US" sz="20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5378650" y="2883408"/>
            <a:ext cx="759913" cy="152915"/>
          </a:xfrm>
          <a:custGeom>
            <a:avLst/>
            <a:gdLst>
              <a:gd name="connsiteX0" fmla="*/ 0 w 759913"/>
              <a:gd name="connsiteY0" fmla="*/ 137407 h 152915"/>
              <a:gd name="connsiteX1" fmla="*/ 92989 w 759913"/>
              <a:gd name="connsiteY1" fmla="*/ 5672 h 152915"/>
              <a:gd name="connsiteX2" fmla="*/ 255722 w 759913"/>
              <a:gd name="connsiteY2" fmla="*/ 121909 h 152915"/>
              <a:gd name="connsiteX3" fmla="*/ 387457 w 759913"/>
              <a:gd name="connsiteY3" fmla="*/ 21170 h 152915"/>
              <a:gd name="connsiteX4" fmla="*/ 557939 w 759913"/>
              <a:gd name="connsiteY4" fmla="*/ 152906 h 152915"/>
              <a:gd name="connsiteX5" fmla="*/ 728420 w 759913"/>
              <a:gd name="connsiteY5" fmla="*/ 13421 h 152915"/>
              <a:gd name="connsiteX6" fmla="*/ 759417 w 759913"/>
              <a:gd name="connsiteY6" fmla="*/ 13421 h 15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9913" h="152915">
                <a:moveTo>
                  <a:pt x="0" y="137407"/>
                </a:moveTo>
                <a:cubicBezTo>
                  <a:pt x="25184" y="72831"/>
                  <a:pt x="50369" y="8255"/>
                  <a:pt x="92989" y="5672"/>
                </a:cubicBezTo>
                <a:cubicBezTo>
                  <a:pt x="135609" y="3089"/>
                  <a:pt x="206644" y="119326"/>
                  <a:pt x="255722" y="121909"/>
                </a:cubicBezTo>
                <a:cubicBezTo>
                  <a:pt x="304800" y="124492"/>
                  <a:pt x="337088" y="16004"/>
                  <a:pt x="387457" y="21170"/>
                </a:cubicBezTo>
                <a:cubicBezTo>
                  <a:pt x="437826" y="26336"/>
                  <a:pt x="501112" y="154197"/>
                  <a:pt x="557939" y="152906"/>
                </a:cubicBezTo>
                <a:cubicBezTo>
                  <a:pt x="614766" y="151615"/>
                  <a:pt x="694840" y="36668"/>
                  <a:pt x="728420" y="13421"/>
                </a:cubicBezTo>
                <a:cubicBezTo>
                  <a:pt x="762000" y="-9826"/>
                  <a:pt x="760708" y="1797"/>
                  <a:pt x="759417" y="13421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endCxn id="17" idx="0"/>
          </p:cNvCxnSpPr>
          <p:nvPr/>
        </p:nvCxnSpPr>
        <p:spPr>
          <a:xfrm>
            <a:off x="4445543" y="2910089"/>
            <a:ext cx="1" cy="2976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081163" y="3207785"/>
            <a:ext cx="728761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Pre-wired</a:t>
            </a:r>
            <a:b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behavior</a:t>
            </a:r>
            <a:b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generators</a:t>
            </a: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22" name="Straight Arrow Connector 21"/>
          <p:cNvCxnSpPr>
            <a:endCxn id="64" idx="4"/>
          </p:cNvCxnSpPr>
          <p:nvPr/>
        </p:nvCxnSpPr>
        <p:spPr>
          <a:xfrm flipV="1">
            <a:off x="4211451" y="3024389"/>
            <a:ext cx="0" cy="183396"/>
          </a:xfrm>
          <a:prstGeom prst="straightConnector1">
            <a:avLst/>
          </a:prstGeom>
          <a:ln w="1270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742275" y="3512585"/>
            <a:ext cx="38100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14563" y="3055900"/>
            <a:ext cx="6556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614563" y="3055900"/>
            <a:ext cx="0" cy="151885"/>
          </a:xfrm>
          <a:prstGeom prst="straightConnector1">
            <a:avLst/>
          </a:prstGeom>
          <a:ln w="19050">
            <a:solidFill>
              <a:schemeClr val="tx1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742275" y="2910089"/>
            <a:ext cx="323850" cy="0"/>
          </a:xfrm>
          <a:prstGeom prst="straightConnector1">
            <a:avLst/>
          </a:prstGeom>
          <a:ln w="15875">
            <a:prstDash val="dash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932775" y="2547088"/>
            <a:ext cx="910388" cy="1215193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4123275" y="3216644"/>
            <a:ext cx="586553" cy="47347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3962002" y="2363605"/>
            <a:ext cx="1033561" cy="256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Body + old brain</a:t>
            </a: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293275" y="3112008"/>
            <a:ext cx="914400" cy="3048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5378421" y="3187693"/>
            <a:ext cx="759913" cy="152915"/>
          </a:xfrm>
          <a:custGeom>
            <a:avLst/>
            <a:gdLst>
              <a:gd name="connsiteX0" fmla="*/ 0 w 759913"/>
              <a:gd name="connsiteY0" fmla="*/ 137407 h 152915"/>
              <a:gd name="connsiteX1" fmla="*/ 92989 w 759913"/>
              <a:gd name="connsiteY1" fmla="*/ 5672 h 152915"/>
              <a:gd name="connsiteX2" fmla="*/ 255722 w 759913"/>
              <a:gd name="connsiteY2" fmla="*/ 121909 h 152915"/>
              <a:gd name="connsiteX3" fmla="*/ 387457 w 759913"/>
              <a:gd name="connsiteY3" fmla="*/ 21170 h 152915"/>
              <a:gd name="connsiteX4" fmla="*/ 557939 w 759913"/>
              <a:gd name="connsiteY4" fmla="*/ 152906 h 152915"/>
              <a:gd name="connsiteX5" fmla="*/ 728420 w 759913"/>
              <a:gd name="connsiteY5" fmla="*/ 13421 h 152915"/>
              <a:gd name="connsiteX6" fmla="*/ 759417 w 759913"/>
              <a:gd name="connsiteY6" fmla="*/ 13421 h 15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9913" h="152915">
                <a:moveTo>
                  <a:pt x="0" y="137407"/>
                </a:moveTo>
                <a:cubicBezTo>
                  <a:pt x="25184" y="72831"/>
                  <a:pt x="50369" y="8255"/>
                  <a:pt x="92989" y="5672"/>
                </a:cubicBezTo>
                <a:cubicBezTo>
                  <a:pt x="135609" y="3089"/>
                  <a:pt x="206644" y="119326"/>
                  <a:pt x="255722" y="121909"/>
                </a:cubicBezTo>
                <a:cubicBezTo>
                  <a:pt x="304800" y="124492"/>
                  <a:pt x="337088" y="16004"/>
                  <a:pt x="387457" y="21170"/>
                </a:cubicBezTo>
                <a:cubicBezTo>
                  <a:pt x="437826" y="26336"/>
                  <a:pt x="501112" y="154197"/>
                  <a:pt x="557939" y="152906"/>
                </a:cubicBezTo>
                <a:cubicBezTo>
                  <a:pt x="614766" y="151615"/>
                  <a:pt x="694840" y="36668"/>
                  <a:pt x="728420" y="13421"/>
                </a:cubicBezTo>
                <a:cubicBezTo>
                  <a:pt x="762000" y="-9826"/>
                  <a:pt x="760708" y="1797"/>
                  <a:pt x="759417" y="13421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6214762" y="2859706"/>
            <a:ext cx="710577" cy="256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L4/L3</a:t>
            </a: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6214763" y="3159937"/>
            <a:ext cx="293938" cy="256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L5</a:t>
            </a: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4690763" y="3512585"/>
            <a:ext cx="952500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643263" y="3416808"/>
            <a:ext cx="0" cy="95777"/>
          </a:xfrm>
          <a:prstGeom prst="straightConnector1">
            <a:avLst/>
          </a:prstGeom>
          <a:ln w="19050">
            <a:solidFill>
              <a:schemeClr val="accent1"/>
            </a:solidFill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5605162" y="2986289"/>
            <a:ext cx="1" cy="2976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986162" y="2979185"/>
            <a:ext cx="1" cy="2976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/>
          <p:cNvSpPr txBox="1">
            <a:spLocks/>
          </p:cNvSpPr>
          <p:nvPr/>
        </p:nvSpPr>
        <p:spPr>
          <a:xfrm>
            <a:off x="1711147" y="4716674"/>
            <a:ext cx="5997361" cy="1636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Hypothesis:</a:t>
            </a:r>
          </a:p>
          <a:p>
            <a:pPr marL="0" indent="0">
              <a:buNone/>
            </a:pP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 only way to build machines with intelligent goal oriented behavior is to use the same principles as the neocortex.</a:t>
            </a:r>
            <a:endParaRPr lang="en-US" sz="16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52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55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919756" y="713924"/>
            <a:ext cx="1585897" cy="1499650"/>
            <a:chOff x="685757" y="1129464"/>
            <a:chExt cx="1596273" cy="1509462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757" y="1129464"/>
              <a:ext cx="1596273" cy="1402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Rectangle 19"/>
            <p:cNvSpPr/>
            <p:nvPr/>
          </p:nvSpPr>
          <p:spPr bwMode="auto">
            <a:xfrm>
              <a:off x="1339516" y="2178868"/>
              <a:ext cx="842210" cy="46005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3866081" y="1205551"/>
            <a:ext cx="956934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>
            <a:off x="3392130" y="946477"/>
            <a:ext cx="1204294" cy="377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>
                <a:latin typeface="Tahoma" pitchFamily="34" charset="0"/>
                <a:ea typeface="Tahoma" pitchFamily="34" charset="0"/>
                <a:cs typeface="Tahoma" pitchFamily="34" charset="0"/>
              </a:rPr>
              <a:t>s</a:t>
            </a:r>
            <a:r>
              <a:rPr lang="en-US" sz="105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ensory data</a:t>
            </a:r>
            <a:endParaRPr lang="en-US" sz="105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2082228" y="426120"/>
            <a:ext cx="774370" cy="228600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>
                <a:latin typeface="Tahoma" pitchFamily="34" charset="0"/>
                <a:ea typeface="Tahoma" pitchFamily="34" charset="0"/>
                <a:cs typeface="Tahoma" pitchFamily="34" charset="0"/>
              </a:rPr>
              <a:t>r</a:t>
            </a: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etina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082229" y="733655"/>
            <a:ext cx="774370" cy="228600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cochlea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082228" y="1027988"/>
            <a:ext cx="774371" cy="236332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somatic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2086053" y="2137374"/>
            <a:ext cx="1404346" cy="0"/>
          </a:xfrm>
          <a:prstGeom prst="line">
            <a:avLst/>
          </a:prstGeom>
          <a:ln w="28575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701449" y="1756507"/>
            <a:ext cx="0" cy="379787"/>
          </a:xfrm>
          <a:prstGeom prst="line">
            <a:avLst/>
          </a:prstGeom>
          <a:ln w="28575">
            <a:prstDash val="sysDash"/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3525839" y="1899933"/>
            <a:ext cx="708837" cy="4748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4248852" y="2137374"/>
            <a:ext cx="1466773" cy="0"/>
          </a:xfrm>
          <a:prstGeom prst="line">
            <a:avLst/>
          </a:prstGeom>
          <a:ln w="28575"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873169" y="1211959"/>
            <a:ext cx="0" cy="63101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05654" y="1202535"/>
            <a:ext cx="958182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 txBox="1">
            <a:spLocks/>
          </p:cNvSpPr>
          <p:nvPr/>
        </p:nvSpPr>
        <p:spPr>
          <a:xfrm>
            <a:off x="3534105" y="2406981"/>
            <a:ext cx="750187" cy="446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Old brain</a:t>
            </a:r>
            <a:br>
              <a:rPr lang="en-US" sz="1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behaviors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3603807" y="1949549"/>
            <a:ext cx="309739" cy="364129"/>
            <a:chOff x="1859422" y="937421"/>
            <a:chExt cx="1358958" cy="2390620"/>
          </a:xfrm>
        </p:grpSpPr>
        <p:grpSp>
          <p:nvGrpSpPr>
            <p:cNvPr id="45" name="Group 6"/>
            <p:cNvGrpSpPr>
              <a:grpSpLocks/>
            </p:cNvGrpSpPr>
            <p:nvPr/>
          </p:nvGrpSpPr>
          <p:grpSpPr bwMode="auto">
            <a:xfrm>
              <a:off x="1859422" y="937421"/>
              <a:ext cx="1280749" cy="2390620"/>
              <a:chOff x="1004" y="905"/>
              <a:chExt cx="1176" cy="2298"/>
            </a:xfrm>
          </p:grpSpPr>
          <p:pic>
            <p:nvPicPr>
              <p:cNvPr id="47" name="Picture 4" descr="pyramidal ce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4" y="905"/>
                <a:ext cx="1176" cy="2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" name="Rectangle 5"/>
              <p:cNvSpPr>
                <a:spLocks noChangeArrowheads="1"/>
              </p:cNvSpPr>
              <p:nvPr/>
            </p:nvSpPr>
            <p:spPr bwMode="auto">
              <a:xfrm>
                <a:off x="1870" y="1380"/>
                <a:ext cx="306" cy="10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3057837" y="1600200"/>
              <a:ext cx="160543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43432" y="1956637"/>
            <a:ext cx="355804" cy="367681"/>
            <a:chOff x="1859422" y="937421"/>
            <a:chExt cx="1358958" cy="2390620"/>
          </a:xfrm>
        </p:grpSpPr>
        <p:grpSp>
          <p:nvGrpSpPr>
            <p:cNvPr id="55" name="Group 6"/>
            <p:cNvGrpSpPr>
              <a:grpSpLocks/>
            </p:cNvGrpSpPr>
            <p:nvPr/>
          </p:nvGrpSpPr>
          <p:grpSpPr bwMode="auto">
            <a:xfrm>
              <a:off x="1859422" y="937421"/>
              <a:ext cx="1280749" cy="2390620"/>
              <a:chOff x="1004" y="905"/>
              <a:chExt cx="1176" cy="2298"/>
            </a:xfrm>
          </p:grpSpPr>
          <p:pic>
            <p:nvPicPr>
              <p:cNvPr id="57" name="Picture 4" descr="pyramidal ce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4" y="905"/>
                <a:ext cx="1176" cy="2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Rectangle 5"/>
              <p:cNvSpPr>
                <a:spLocks noChangeArrowheads="1"/>
              </p:cNvSpPr>
              <p:nvPr/>
            </p:nvSpPr>
            <p:spPr bwMode="auto">
              <a:xfrm>
                <a:off x="1870" y="1380"/>
                <a:ext cx="306" cy="10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" name="Rectangle 55"/>
            <p:cNvSpPr/>
            <p:nvPr/>
          </p:nvSpPr>
          <p:spPr>
            <a:xfrm>
              <a:off x="3057837" y="1600200"/>
              <a:ext cx="160543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3" name="Straight Connector 42"/>
          <p:cNvCxnSpPr/>
          <p:nvPr/>
        </p:nvCxnSpPr>
        <p:spPr>
          <a:xfrm>
            <a:off x="3331529" y="1304337"/>
            <a:ext cx="0" cy="829053"/>
          </a:xfrm>
          <a:prstGeom prst="line">
            <a:avLst/>
          </a:prstGeom>
          <a:ln w="28575"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3331530" y="1318513"/>
            <a:ext cx="1491485" cy="0"/>
          </a:xfrm>
          <a:prstGeom prst="line">
            <a:avLst/>
          </a:prstGeom>
          <a:ln w="28575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ontent Placeholder 2"/>
          <p:cNvSpPr txBox="1">
            <a:spLocks/>
          </p:cNvSpPr>
          <p:nvPr/>
        </p:nvSpPr>
        <p:spPr>
          <a:xfrm>
            <a:off x="2086053" y="1626275"/>
            <a:ext cx="774370" cy="228600"/>
          </a:xfrm>
          <a:prstGeom prst="rect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" b="1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proprioceptive</a:t>
            </a:r>
            <a:endParaRPr lang="en-US" sz="600" b="1" dirty="0" smtClean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0" name="Content Placeholder 2"/>
          <p:cNvSpPr txBox="1">
            <a:spLocks/>
          </p:cNvSpPr>
          <p:nvPr/>
        </p:nvSpPr>
        <p:spPr>
          <a:xfrm>
            <a:off x="2086053" y="1335667"/>
            <a:ext cx="774370" cy="228600"/>
          </a:xfrm>
          <a:prstGeom prst="rect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vestibular</a:t>
            </a:r>
            <a:endParaRPr lang="en-US" sz="900" b="1" dirty="0" smtClean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3657947" y="5596507"/>
            <a:ext cx="971493" cy="3080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ontent Placeholder 2"/>
          <p:cNvSpPr txBox="1">
            <a:spLocks/>
          </p:cNvSpPr>
          <p:nvPr/>
        </p:nvSpPr>
        <p:spPr>
          <a:xfrm>
            <a:off x="3871947" y="5631947"/>
            <a:ext cx="750187" cy="283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Spine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3650641" y="4933744"/>
            <a:ext cx="971493" cy="3080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ontent Placeholder 2"/>
          <p:cNvSpPr txBox="1">
            <a:spLocks/>
          </p:cNvSpPr>
          <p:nvPr/>
        </p:nvSpPr>
        <p:spPr>
          <a:xfrm>
            <a:off x="3765409" y="4969184"/>
            <a:ext cx="750187" cy="283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Brainstem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3231331" y="3058064"/>
            <a:ext cx="0" cy="3115908"/>
          </a:xfrm>
          <a:prstGeom prst="straightConnector1">
            <a:avLst/>
          </a:prstGeom>
          <a:ln w="28575">
            <a:solidFill>
              <a:schemeClr val="tx1"/>
            </a:solidFill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3231331" y="5031088"/>
            <a:ext cx="419310" cy="0"/>
          </a:xfrm>
          <a:prstGeom prst="straightConnector1">
            <a:avLst/>
          </a:prstGeom>
          <a:ln w="28575">
            <a:solidFill>
              <a:schemeClr val="tx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231331" y="5759539"/>
            <a:ext cx="419310" cy="0"/>
          </a:xfrm>
          <a:prstGeom prst="straightConnector1">
            <a:avLst/>
          </a:prstGeom>
          <a:ln w="28575">
            <a:solidFill>
              <a:schemeClr val="tx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4144597" y="5915004"/>
            <a:ext cx="0" cy="317203"/>
          </a:xfrm>
          <a:prstGeom prst="line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4219850" y="5241839"/>
            <a:ext cx="0" cy="344267"/>
          </a:xfrm>
          <a:prstGeom prst="line">
            <a:avLst/>
          </a:prstGeom>
          <a:ln w="28575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3658382" y="4278070"/>
            <a:ext cx="971493" cy="3080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ontent Placeholder 2"/>
          <p:cNvSpPr txBox="1">
            <a:spLocks/>
          </p:cNvSpPr>
          <p:nvPr/>
        </p:nvSpPr>
        <p:spPr>
          <a:xfrm>
            <a:off x="3638107" y="4313510"/>
            <a:ext cx="991768" cy="283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Basal ganglia</a:t>
            </a:r>
          </a:p>
        </p:txBody>
      </p:sp>
      <p:cxnSp>
        <p:nvCxnSpPr>
          <p:cNvPr id="80" name="Straight Arrow Connector 79"/>
          <p:cNvCxnSpPr>
            <a:endCxn id="78" idx="1"/>
          </p:cNvCxnSpPr>
          <p:nvPr/>
        </p:nvCxnSpPr>
        <p:spPr>
          <a:xfrm>
            <a:off x="3231331" y="4432118"/>
            <a:ext cx="427051" cy="0"/>
          </a:xfrm>
          <a:prstGeom prst="straightConnector1">
            <a:avLst/>
          </a:prstGeom>
          <a:ln w="28575">
            <a:solidFill>
              <a:schemeClr val="tx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4227591" y="4586165"/>
            <a:ext cx="0" cy="344267"/>
          </a:xfrm>
          <a:prstGeom prst="line">
            <a:avLst/>
          </a:prstGeom>
          <a:ln w="28575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/>
          <p:cNvSpPr/>
          <p:nvPr/>
        </p:nvSpPr>
        <p:spPr>
          <a:xfrm>
            <a:off x="3659544" y="3624638"/>
            <a:ext cx="971493" cy="3080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ontent Placeholder 2"/>
          <p:cNvSpPr txBox="1">
            <a:spLocks/>
          </p:cNvSpPr>
          <p:nvPr/>
        </p:nvSpPr>
        <p:spPr>
          <a:xfrm>
            <a:off x="3774312" y="3660078"/>
            <a:ext cx="750187" cy="283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Cortex 1</a:t>
            </a: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228753" y="3932733"/>
            <a:ext cx="0" cy="344267"/>
          </a:xfrm>
          <a:prstGeom prst="line">
            <a:avLst/>
          </a:prstGeom>
          <a:ln w="28575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3232711" y="3726825"/>
            <a:ext cx="427051" cy="0"/>
          </a:xfrm>
          <a:prstGeom prst="straightConnector1">
            <a:avLst/>
          </a:prstGeom>
          <a:ln w="28575">
            <a:solidFill>
              <a:schemeClr val="tx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V="1">
            <a:off x="3984426" y="3951152"/>
            <a:ext cx="0" cy="344267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3984426" y="4586164"/>
            <a:ext cx="0" cy="344267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3984426" y="5241838"/>
            <a:ext cx="0" cy="344267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/>
          <p:cNvSpPr/>
          <p:nvPr/>
        </p:nvSpPr>
        <p:spPr>
          <a:xfrm>
            <a:off x="3667340" y="2962964"/>
            <a:ext cx="971493" cy="3080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ontent Placeholder 2"/>
          <p:cNvSpPr txBox="1">
            <a:spLocks/>
          </p:cNvSpPr>
          <p:nvPr/>
        </p:nvSpPr>
        <p:spPr>
          <a:xfrm>
            <a:off x="3782108" y="2998404"/>
            <a:ext cx="750187" cy="283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Cortex 2</a:t>
            </a:r>
          </a:p>
        </p:txBody>
      </p:sp>
      <p:cxnSp>
        <p:nvCxnSpPr>
          <p:cNvPr id="153" name="Straight Connector 152"/>
          <p:cNvCxnSpPr/>
          <p:nvPr/>
        </p:nvCxnSpPr>
        <p:spPr>
          <a:xfrm flipV="1">
            <a:off x="4236549" y="3271059"/>
            <a:ext cx="0" cy="344267"/>
          </a:xfrm>
          <a:prstGeom prst="line">
            <a:avLst/>
          </a:prstGeom>
          <a:ln w="28575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>
            <a:off x="3240507" y="3065151"/>
            <a:ext cx="427051" cy="0"/>
          </a:xfrm>
          <a:prstGeom prst="straightConnector1">
            <a:avLst/>
          </a:prstGeom>
          <a:ln w="28575">
            <a:solidFill>
              <a:schemeClr val="tx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3992222" y="3289478"/>
            <a:ext cx="0" cy="344267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4638833" y="3783500"/>
            <a:ext cx="112849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4744594" y="3787743"/>
            <a:ext cx="0" cy="1985732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97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7951036" y="5898297"/>
            <a:ext cx="358530" cy="385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  <a:endParaRPr 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45589" y="912084"/>
            <a:ext cx="1005753" cy="1041043"/>
            <a:chOff x="1127563" y="824276"/>
            <a:chExt cx="1005753" cy="1041043"/>
          </a:xfrm>
        </p:grpSpPr>
        <p:grpSp>
          <p:nvGrpSpPr>
            <p:cNvPr id="71" name="Group 70"/>
            <p:cNvGrpSpPr/>
            <p:nvPr/>
          </p:nvGrpSpPr>
          <p:grpSpPr>
            <a:xfrm rot="5400000">
              <a:off x="1116358" y="835481"/>
              <a:ext cx="373487" cy="351078"/>
              <a:chOff x="2266682" y="1584101"/>
              <a:chExt cx="643943" cy="605307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>
                <a:off x="2266682" y="1584101"/>
                <a:ext cx="0" cy="60530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>
                <a:off x="2266683" y="2189408"/>
                <a:ext cx="6439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>
              <a:off x="1127563" y="1514240"/>
              <a:ext cx="373487" cy="351078"/>
              <a:chOff x="2266682" y="1584101"/>
              <a:chExt cx="643943" cy="605307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>
                <a:off x="2266682" y="1584101"/>
                <a:ext cx="0" cy="60530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2266683" y="2189408"/>
                <a:ext cx="6439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/>
            <p:nvPr/>
          </p:nvGrpSpPr>
          <p:grpSpPr>
            <a:xfrm rot="16200000">
              <a:off x="1771033" y="1503035"/>
              <a:ext cx="373487" cy="351078"/>
              <a:chOff x="2266682" y="1584101"/>
              <a:chExt cx="643943" cy="605307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>
                <a:off x="2266682" y="1584101"/>
                <a:ext cx="0" cy="60530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2266683" y="2189408"/>
                <a:ext cx="6439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oup 79"/>
            <p:cNvGrpSpPr/>
            <p:nvPr/>
          </p:nvGrpSpPr>
          <p:grpSpPr>
            <a:xfrm rot="10800000">
              <a:off x="1759356" y="824276"/>
              <a:ext cx="373487" cy="351078"/>
              <a:chOff x="2266682" y="1584101"/>
              <a:chExt cx="643943" cy="605307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2266682" y="1584101"/>
                <a:ext cx="0" cy="60530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2266683" y="2189408"/>
                <a:ext cx="6439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/>
            <p:cNvGrpSpPr/>
            <p:nvPr/>
          </p:nvGrpSpPr>
          <p:grpSpPr>
            <a:xfrm>
              <a:off x="1127563" y="1514241"/>
              <a:ext cx="373487" cy="351078"/>
              <a:chOff x="2266682" y="1584101"/>
              <a:chExt cx="643943" cy="605307"/>
            </a:xfrm>
          </p:grpSpPr>
          <p:cxnSp>
            <p:nvCxnSpPr>
              <p:cNvPr id="105" name="Straight Connector 104"/>
              <p:cNvCxnSpPr/>
              <p:nvPr/>
            </p:nvCxnSpPr>
            <p:spPr>
              <a:xfrm>
                <a:off x="2266682" y="1584101"/>
                <a:ext cx="0" cy="60530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flipH="1">
                <a:off x="2266683" y="2189408"/>
                <a:ext cx="6439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/>
            <p:cNvGrpSpPr/>
            <p:nvPr/>
          </p:nvGrpSpPr>
          <p:grpSpPr>
            <a:xfrm rot="16200000">
              <a:off x="1771033" y="1503036"/>
              <a:ext cx="373487" cy="351078"/>
              <a:chOff x="2266682" y="1584101"/>
              <a:chExt cx="643943" cy="605307"/>
            </a:xfrm>
          </p:grpSpPr>
          <p:cxnSp>
            <p:nvCxnSpPr>
              <p:cNvPr id="108" name="Straight Connector 107"/>
              <p:cNvCxnSpPr/>
              <p:nvPr/>
            </p:nvCxnSpPr>
            <p:spPr>
              <a:xfrm>
                <a:off x="2266682" y="1584101"/>
                <a:ext cx="0" cy="60530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flipH="1">
                <a:off x="2266683" y="2189408"/>
                <a:ext cx="6439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/>
            <p:cNvGrpSpPr/>
            <p:nvPr/>
          </p:nvGrpSpPr>
          <p:grpSpPr>
            <a:xfrm rot="10800000">
              <a:off x="1759356" y="824277"/>
              <a:ext cx="373487" cy="351078"/>
              <a:chOff x="2266682" y="1584101"/>
              <a:chExt cx="643943" cy="605307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>
                <a:off x="2266682" y="1584101"/>
                <a:ext cx="0" cy="60530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H="1">
                <a:off x="2266683" y="2189408"/>
                <a:ext cx="6439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/>
          <p:cNvGrpSpPr/>
          <p:nvPr/>
        </p:nvGrpSpPr>
        <p:grpSpPr>
          <a:xfrm>
            <a:off x="733910" y="2986443"/>
            <a:ext cx="1016958" cy="1052248"/>
            <a:chOff x="3187710" y="813071"/>
            <a:chExt cx="1016958" cy="1052248"/>
          </a:xfrm>
        </p:grpSpPr>
        <p:grpSp>
          <p:nvGrpSpPr>
            <p:cNvPr id="83" name="Group 82"/>
            <p:cNvGrpSpPr/>
            <p:nvPr/>
          </p:nvGrpSpPr>
          <p:grpSpPr>
            <a:xfrm rot="10800000">
              <a:off x="3187710" y="835481"/>
              <a:ext cx="373487" cy="351078"/>
              <a:chOff x="2266682" y="1584101"/>
              <a:chExt cx="643943" cy="605307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>
                <a:off x="2266682" y="1584101"/>
                <a:ext cx="0" cy="60530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2266683" y="2189408"/>
                <a:ext cx="6439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/>
            <p:cNvGrpSpPr/>
            <p:nvPr/>
          </p:nvGrpSpPr>
          <p:grpSpPr>
            <a:xfrm>
              <a:off x="3198915" y="1514240"/>
              <a:ext cx="373487" cy="351078"/>
              <a:chOff x="2266682" y="1584101"/>
              <a:chExt cx="643943" cy="605307"/>
            </a:xfrm>
          </p:grpSpPr>
          <p:cxnSp>
            <p:nvCxnSpPr>
              <p:cNvPr id="87" name="Straight Connector 86"/>
              <p:cNvCxnSpPr/>
              <p:nvPr/>
            </p:nvCxnSpPr>
            <p:spPr>
              <a:xfrm>
                <a:off x="2266682" y="1584101"/>
                <a:ext cx="0" cy="60530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2266683" y="2189408"/>
                <a:ext cx="6439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/>
            <p:cNvGrpSpPr/>
            <p:nvPr/>
          </p:nvGrpSpPr>
          <p:grpSpPr>
            <a:xfrm rot="5400000">
              <a:off x="3842385" y="1503035"/>
              <a:ext cx="373487" cy="351078"/>
              <a:chOff x="2266682" y="1584101"/>
              <a:chExt cx="643943" cy="605307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2266682" y="1584101"/>
                <a:ext cx="0" cy="60530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2266683" y="2189408"/>
                <a:ext cx="6439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/>
            <p:cNvGrpSpPr/>
            <p:nvPr/>
          </p:nvGrpSpPr>
          <p:grpSpPr>
            <a:xfrm rot="16200000">
              <a:off x="3830708" y="824276"/>
              <a:ext cx="373487" cy="351078"/>
              <a:chOff x="2266682" y="1584101"/>
              <a:chExt cx="643943" cy="605307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>
                <a:off x="2266682" y="1584101"/>
                <a:ext cx="0" cy="60530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2266683" y="2189408"/>
                <a:ext cx="6439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/>
            <p:cNvGrpSpPr/>
            <p:nvPr/>
          </p:nvGrpSpPr>
          <p:grpSpPr>
            <a:xfrm rot="10800000">
              <a:off x="3187710" y="835482"/>
              <a:ext cx="373487" cy="351078"/>
              <a:chOff x="2266682" y="1584101"/>
              <a:chExt cx="643943" cy="605307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>
                <a:off x="2266682" y="1584101"/>
                <a:ext cx="0" cy="60530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flipH="1">
                <a:off x="2266683" y="2189408"/>
                <a:ext cx="6439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115"/>
            <p:cNvGrpSpPr/>
            <p:nvPr/>
          </p:nvGrpSpPr>
          <p:grpSpPr>
            <a:xfrm>
              <a:off x="3198915" y="1514241"/>
              <a:ext cx="373487" cy="351078"/>
              <a:chOff x="2266682" y="1584101"/>
              <a:chExt cx="643943" cy="605307"/>
            </a:xfrm>
          </p:grpSpPr>
          <p:cxnSp>
            <p:nvCxnSpPr>
              <p:cNvPr id="117" name="Straight Connector 116"/>
              <p:cNvCxnSpPr/>
              <p:nvPr/>
            </p:nvCxnSpPr>
            <p:spPr>
              <a:xfrm>
                <a:off x="2266682" y="1584101"/>
                <a:ext cx="0" cy="60530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 flipH="1">
                <a:off x="2266683" y="2189408"/>
                <a:ext cx="6439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Group 118"/>
            <p:cNvGrpSpPr/>
            <p:nvPr/>
          </p:nvGrpSpPr>
          <p:grpSpPr>
            <a:xfrm rot="5400000">
              <a:off x="3842385" y="1503036"/>
              <a:ext cx="373487" cy="351078"/>
              <a:chOff x="2266682" y="1584101"/>
              <a:chExt cx="643943" cy="605307"/>
            </a:xfrm>
          </p:grpSpPr>
          <p:cxnSp>
            <p:nvCxnSpPr>
              <p:cNvPr id="120" name="Straight Connector 119"/>
              <p:cNvCxnSpPr/>
              <p:nvPr/>
            </p:nvCxnSpPr>
            <p:spPr>
              <a:xfrm>
                <a:off x="2266682" y="1584101"/>
                <a:ext cx="0" cy="60530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flipH="1">
                <a:off x="2266683" y="2189408"/>
                <a:ext cx="6439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/>
            <p:cNvGrpSpPr/>
            <p:nvPr/>
          </p:nvGrpSpPr>
          <p:grpSpPr>
            <a:xfrm rot="16200000">
              <a:off x="3830708" y="824277"/>
              <a:ext cx="373487" cy="351078"/>
              <a:chOff x="2266682" y="1584101"/>
              <a:chExt cx="643943" cy="605307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>
                <a:off x="2266682" y="1584101"/>
                <a:ext cx="0" cy="60530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H="1">
                <a:off x="2266683" y="2189408"/>
                <a:ext cx="6439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/>
          <p:cNvGrpSpPr/>
          <p:nvPr/>
        </p:nvGrpSpPr>
        <p:grpSpPr>
          <a:xfrm>
            <a:off x="6675662" y="5717691"/>
            <a:ext cx="373487" cy="373488"/>
            <a:chOff x="7599958" y="4623220"/>
            <a:chExt cx="373487" cy="373488"/>
          </a:xfrm>
        </p:grpSpPr>
        <p:grpSp>
          <p:nvGrpSpPr>
            <p:cNvPr id="12" name="Group 11"/>
            <p:cNvGrpSpPr/>
            <p:nvPr/>
          </p:nvGrpSpPr>
          <p:grpSpPr>
            <a:xfrm rot="5400000">
              <a:off x="7588753" y="4634425"/>
              <a:ext cx="373487" cy="351078"/>
              <a:chOff x="2266682" y="1584101"/>
              <a:chExt cx="643943" cy="605307"/>
            </a:xfrm>
          </p:grpSpPr>
          <p:cxnSp>
            <p:nvCxnSpPr>
              <p:cNvPr id="3" name="Straight Connector 2"/>
              <p:cNvCxnSpPr/>
              <p:nvPr/>
            </p:nvCxnSpPr>
            <p:spPr>
              <a:xfrm>
                <a:off x="2266682" y="1584101"/>
                <a:ext cx="0" cy="60530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H="1">
                <a:off x="2266683" y="2189408"/>
                <a:ext cx="6439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Content Placeholder 2"/>
            <p:cNvSpPr txBox="1">
              <a:spLocks/>
            </p:cNvSpPr>
            <p:nvPr/>
          </p:nvSpPr>
          <p:spPr>
            <a:xfrm>
              <a:off x="7614914" y="4634425"/>
              <a:ext cx="358531" cy="1928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f1</a:t>
              </a:r>
              <a:endPara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 rot="5400000">
              <a:off x="7588753" y="4634426"/>
              <a:ext cx="373487" cy="351078"/>
              <a:chOff x="2266682" y="1584101"/>
              <a:chExt cx="643943" cy="605307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2266682" y="1584101"/>
                <a:ext cx="0" cy="60530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2266683" y="2189408"/>
                <a:ext cx="6439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1"/>
          <p:cNvGrpSpPr/>
          <p:nvPr/>
        </p:nvGrpSpPr>
        <p:grpSpPr>
          <a:xfrm>
            <a:off x="6025149" y="5641998"/>
            <a:ext cx="373487" cy="351079"/>
            <a:chOff x="7599958" y="5313184"/>
            <a:chExt cx="373487" cy="351079"/>
          </a:xfrm>
        </p:grpSpPr>
        <p:grpSp>
          <p:nvGrpSpPr>
            <p:cNvPr id="13" name="Group 12"/>
            <p:cNvGrpSpPr/>
            <p:nvPr/>
          </p:nvGrpSpPr>
          <p:grpSpPr>
            <a:xfrm>
              <a:off x="7599958" y="5313184"/>
              <a:ext cx="373487" cy="351078"/>
              <a:chOff x="2266682" y="1584101"/>
              <a:chExt cx="643943" cy="605307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2266682" y="1584101"/>
                <a:ext cx="0" cy="60530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2266683" y="2189408"/>
                <a:ext cx="6439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Content Placeholder 2"/>
            <p:cNvSpPr txBox="1">
              <a:spLocks/>
            </p:cNvSpPr>
            <p:nvPr/>
          </p:nvSpPr>
          <p:spPr>
            <a:xfrm>
              <a:off x="7614914" y="5392282"/>
              <a:ext cx="358531" cy="1928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f2</a:t>
              </a:r>
              <a:endPara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7599958" y="5313185"/>
              <a:ext cx="373487" cy="351078"/>
              <a:chOff x="2266682" y="1584101"/>
              <a:chExt cx="643943" cy="605307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2266682" y="1584101"/>
                <a:ext cx="0" cy="60530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H="1">
                <a:off x="2266683" y="2189408"/>
                <a:ext cx="6439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/>
          <p:cNvGrpSpPr/>
          <p:nvPr/>
        </p:nvGrpSpPr>
        <p:grpSpPr>
          <a:xfrm rot="10800000">
            <a:off x="6934579" y="1228560"/>
            <a:ext cx="373487" cy="351078"/>
            <a:chOff x="2266682" y="1584101"/>
            <a:chExt cx="643943" cy="60530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 rot="10800000">
            <a:off x="3092638" y="1197764"/>
            <a:ext cx="373487" cy="351078"/>
            <a:chOff x="2266682" y="1584101"/>
            <a:chExt cx="643943" cy="605307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6682750" y="4966197"/>
            <a:ext cx="358531" cy="373488"/>
            <a:chOff x="8254633" y="5290774"/>
            <a:chExt cx="358531" cy="373488"/>
          </a:xfrm>
        </p:grpSpPr>
        <p:grpSp>
          <p:nvGrpSpPr>
            <p:cNvPr id="16" name="Group 15"/>
            <p:cNvGrpSpPr/>
            <p:nvPr/>
          </p:nvGrpSpPr>
          <p:grpSpPr>
            <a:xfrm rot="16200000">
              <a:off x="8243428" y="5301979"/>
              <a:ext cx="373487" cy="351078"/>
              <a:chOff x="2266682" y="1584101"/>
              <a:chExt cx="643943" cy="605307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266682" y="1584101"/>
                <a:ext cx="0" cy="60530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2266683" y="2189408"/>
                <a:ext cx="6439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ontent Placeholder 2"/>
            <p:cNvSpPr txBox="1">
              <a:spLocks/>
            </p:cNvSpPr>
            <p:nvPr/>
          </p:nvSpPr>
          <p:spPr>
            <a:xfrm>
              <a:off x="8254633" y="5392282"/>
              <a:ext cx="358531" cy="1928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f4</a:t>
              </a:r>
              <a:endPara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 rot="16200000">
              <a:off x="8243428" y="5301980"/>
              <a:ext cx="373487" cy="351078"/>
              <a:chOff x="2266682" y="1584101"/>
              <a:chExt cx="643943" cy="605307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2266682" y="1584101"/>
                <a:ext cx="0" cy="60530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2266683" y="2189408"/>
                <a:ext cx="6439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2" name="Oval 131"/>
          <p:cNvSpPr/>
          <p:nvPr/>
        </p:nvSpPr>
        <p:spPr>
          <a:xfrm>
            <a:off x="7447085" y="5160312"/>
            <a:ext cx="656823" cy="6568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6040105" y="5085048"/>
            <a:ext cx="373487" cy="351079"/>
            <a:chOff x="8231751" y="4623220"/>
            <a:chExt cx="373487" cy="351079"/>
          </a:xfrm>
        </p:grpSpPr>
        <p:grpSp>
          <p:nvGrpSpPr>
            <p:cNvPr id="97" name="Group 96"/>
            <p:cNvGrpSpPr/>
            <p:nvPr/>
          </p:nvGrpSpPr>
          <p:grpSpPr>
            <a:xfrm rot="10800000">
              <a:off x="8231751" y="4623220"/>
              <a:ext cx="373487" cy="351078"/>
              <a:chOff x="2266682" y="1584101"/>
              <a:chExt cx="643943" cy="605307"/>
            </a:xfrm>
          </p:grpSpPr>
          <p:cxnSp>
            <p:nvCxnSpPr>
              <p:cNvPr id="126" name="Straight Connector 125"/>
              <p:cNvCxnSpPr/>
              <p:nvPr/>
            </p:nvCxnSpPr>
            <p:spPr>
              <a:xfrm>
                <a:off x="2266682" y="1584101"/>
                <a:ext cx="0" cy="60530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flipH="1">
                <a:off x="2266683" y="2189408"/>
                <a:ext cx="6439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Content Placeholder 2"/>
            <p:cNvSpPr txBox="1">
              <a:spLocks/>
            </p:cNvSpPr>
            <p:nvPr/>
          </p:nvSpPr>
          <p:spPr>
            <a:xfrm>
              <a:off x="8239228" y="4634425"/>
              <a:ext cx="358531" cy="19288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sz="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f3</a:t>
              </a:r>
              <a:endParaRPr lang="en-US" sz="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 rot="10800000">
              <a:off x="8231751" y="4623221"/>
              <a:ext cx="373487" cy="351078"/>
              <a:chOff x="2266682" y="1584101"/>
              <a:chExt cx="643943" cy="605307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>
                <a:off x="2266682" y="1584101"/>
                <a:ext cx="0" cy="60530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>
                <a:off x="2266683" y="2189408"/>
                <a:ext cx="6439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" name="Group 142"/>
          <p:cNvGrpSpPr/>
          <p:nvPr/>
        </p:nvGrpSpPr>
        <p:grpSpPr>
          <a:xfrm rot="16200000">
            <a:off x="4491867" y="1158721"/>
            <a:ext cx="373487" cy="351078"/>
            <a:chOff x="2266682" y="1584101"/>
            <a:chExt cx="643943" cy="605307"/>
          </a:xfrm>
        </p:grpSpPr>
        <p:cxnSp>
          <p:nvCxnSpPr>
            <p:cNvPr id="145" name="Straight Connector 144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 rot="5400000">
            <a:off x="3917510" y="1186560"/>
            <a:ext cx="373487" cy="351078"/>
            <a:chOff x="2266682" y="1584101"/>
            <a:chExt cx="643943" cy="605307"/>
          </a:xfrm>
        </p:grpSpPr>
        <p:cxnSp>
          <p:nvCxnSpPr>
            <p:cNvPr id="163" name="Straight Connector 162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 rot="10800000">
            <a:off x="5222692" y="1197764"/>
            <a:ext cx="373487" cy="351078"/>
            <a:chOff x="2266682" y="1584101"/>
            <a:chExt cx="643943" cy="605307"/>
          </a:xfrm>
        </p:grpSpPr>
        <p:cxnSp>
          <p:nvCxnSpPr>
            <p:cNvPr id="168" name="Straight Connector 167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6226848" y="1197764"/>
            <a:ext cx="373487" cy="351078"/>
            <a:chOff x="2266682" y="1584101"/>
            <a:chExt cx="643943" cy="605307"/>
          </a:xfrm>
        </p:grpSpPr>
        <p:cxnSp>
          <p:nvCxnSpPr>
            <p:cNvPr id="171" name="Straight Connector 170"/>
            <p:cNvCxnSpPr/>
            <p:nvPr/>
          </p:nvCxnSpPr>
          <p:spPr>
            <a:xfrm>
              <a:off x="2266682" y="1584101"/>
              <a:ext cx="0" cy="60530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H="1">
              <a:off x="2266683" y="2189408"/>
              <a:ext cx="6439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/>
          <p:cNvGrpSpPr/>
          <p:nvPr/>
        </p:nvGrpSpPr>
        <p:grpSpPr>
          <a:xfrm>
            <a:off x="4619211" y="2487310"/>
            <a:ext cx="2072155" cy="1019119"/>
            <a:chOff x="839433" y="1835146"/>
            <a:chExt cx="4423425" cy="2175511"/>
          </a:xfrm>
        </p:grpSpPr>
        <p:grpSp>
          <p:nvGrpSpPr>
            <p:cNvPr id="174" name="Group 173"/>
            <p:cNvGrpSpPr/>
            <p:nvPr/>
          </p:nvGrpSpPr>
          <p:grpSpPr>
            <a:xfrm>
              <a:off x="3676961" y="2349766"/>
              <a:ext cx="1585897" cy="1499650"/>
              <a:chOff x="685757" y="1129464"/>
              <a:chExt cx="1596273" cy="1509462"/>
            </a:xfrm>
          </p:grpSpPr>
          <p:pic>
            <p:nvPicPr>
              <p:cNvPr id="209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757" y="1129464"/>
                <a:ext cx="1596273" cy="14025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10" name="Rectangle 209"/>
              <p:cNvSpPr/>
              <p:nvPr/>
            </p:nvSpPr>
            <p:spPr bwMode="auto">
              <a:xfrm>
                <a:off x="1339516" y="2178868"/>
                <a:ext cx="842210" cy="46005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175" name="Straight Arrow Connector 174"/>
            <p:cNvCxnSpPr/>
            <p:nvPr/>
          </p:nvCxnSpPr>
          <p:spPr>
            <a:xfrm>
              <a:off x="2623286" y="2831868"/>
              <a:ext cx="95693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Content Placeholder 2"/>
            <p:cNvSpPr txBox="1">
              <a:spLocks/>
            </p:cNvSpPr>
            <p:nvPr/>
          </p:nvSpPr>
          <p:spPr>
            <a:xfrm>
              <a:off x="1802023" y="2617759"/>
              <a:ext cx="1204294" cy="3770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177" name="Straight Connector 176"/>
            <p:cNvCxnSpPr/>
            <p:nvPr/>
          </p:nvCxnSpPr>
          <p:spPr>
            <a:xfrm>
              <a:off x="1666595" y="3784126"/>
              <a:ext cx="607371" cy="1"/>
            </a:xfrm>
            <a:prstGeom prst="line">
              <a:avLst/>
            </a:prstGeom>
            <a:ln w="28575">
              <a:headEnd type="triangl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V="1">
              <a:off x="4458654" y="3392349"/>
              <a:ext cx="0" cy="379787"/>
            </a:xfrm>
            <a:prstGeom prst="line">
              <a:avLst/>
            </a:prstGeom>
            <a:ln w="28575">
              <a:prstDash val="sysDash"/>
              <a:headEnd type="non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ounded Rectangle 178"/>
            <p:cNvSpPr/>
            <p:nvPr/>
          </p:nvSpPr>
          <p:spPr>
            <a:xfrm>
              <a:off x="2283044" y="3535775"/>
              <a:ext cx="708837" cy="47488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/>
            <p:cNvCxnSpPr/>
            <p:nvPr/>
          </p:nvCxnSpPr>
          <p:spPr>
            <a:xfrm>
              <a:off x="3006057" y="3773216"/>
              <a:ext cx="1466773" cy="0"/>
            </a:xfrm>
            <a:prstGeom prst="line">
              <a:avLst/>
            </a:prstGeom>
            <a:ln w="28575">
              <a:prstDash val="sysDash"/>
              <a:headEnd type="triangl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/>
            <p:nvPr/>
          </p:nvCxnSpPr>
          <p:spPr>
            <a:xfrm>
              <a:off x="2637462" y="2843039"/>
              <a:ext cx="0" cy="6310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1686508" y="2831289"/>
              <a:ext cx="9581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3" name="Group 182"/>
            <p:cNvGrpSpPr/>
            <p:nvPr/>
          </p:nvGrpSpPr>
          <p:grpSpPr>
            <a:xfrm>
              <a:off x="2361012" y="3585391"/>
              <a:ext cx="309739" cy="364129"/>
              <a:chOff x="1859422" y="937421"/>
              <a:chExt cx="1358958" cy="2390620"/>
            </a:xfrm>
          </p:grpSpPr>
          <p:grpSp>
            <p:nvGrpSpPr>
              <p:cNvPr id="205" name="Group 6"/>
              <p:cNvGrpSpPr>
                <a:grpSpLocks/>
              </p:cNvGrpSpPr>
              <p:nvPr/>
            </p:nvGrpSpPr>
            <p:grpSpPr bwMode="auto">
              <a:xfrm>
                <a:off x="1859422" y="937421"/>
                <a:ext cx="1280749" cy="2390620"/>
                <a:chOff x="1004" y="905"/>
                <a:chExt cx="1176" cy="2298"/>
              </a:xfrm>
            </p:grpSpPr>
            <p:pic>
              <p:nvPicPr>
                <p:cNvPr id="207" name="Picture 4" descr="pyramidal cell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905"/>
                  <a:ext cx="1176" cy="22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08" name="Rectangle 5"/>
                <p:cNvSpPr>
                  <a:spLocks noChangeArrowheads="1"/>
                </p:cNvSpPr>
                <p:nvPr/>
              </p:nvSpPr>
              <p:spPr bwMode="auto">
                <a:xfrm>
                  <a:off x="1870" y="1380"/>
                  <a:ext cx="306" cy="10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06" name="Rectangle 205"/>
              <p:cNvSpPr/>
              <p:nvPr/>
            </p:nvSpPr>
            <p:spPr>
              <a:xfrm>
                <a:off x="3057837" y="1600200"/>
                <a:ext cx="160543" cy="6858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4" name="Group 183"/>
            <p:cNvGrpSpPr/>
            <p:nvPr/>
          </p:nvGrpSpPr>
          <p:grpSpPr>
            <a:xfrm>
              <a:off x="2600637" y="3592479"/>
              <a:ext cx="355804" cy="367681"/>
              <a:chOff x="1859422" y="937421"/>
              <a:chExt cx="1358958" cy="2390620"/>
            </a:xfrm>
          </p:grpSpPr>
          <p:grpSp>
            <p:nvGrpSpPr>
              <p:cNvPr id="201" name="Group 6"/>
              <p:cNvGrpSpPr>
                <a:grpSpLocks/>
              </p:cNvGrpSpPr>
              <p:nvPr/>
            </p:nvGrpSpPr>
            <p:grpSpPr bwMode="auto">
              <a:xfrm>
                <a:off x="1859422" y="937421"/>
                <a:ext cx="1280749" cy="2390620"/>
                <a:chOff x="1004" y="905"/>
                <a:chExt cx="1176" cy="2298"/>
              </a:xfrm>
            </p:grpSpPr>
            <p:pic>
              <p:nvPicPr>
                <p:cNvPr id="203" name="Picture 4" descr="pyramidal cell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905"/>
                  <a:ext cx="1176" cy="22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04" name="Rectangle 5"/>
                <p:cNvSpPr>
                  <a:spLocks noChangeArrowheads="1"/>
                </p:cNvSpPr>
                <p:nvPr/>
              </p:nvSpPr>
              <p:spPr bwMode="auto">
                <a:xfrm>
                  <a:off x="1870" y="1380"/>
                  <a:ext cx="306" cy="10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02" name="Rectangle 201"/>
              <p:cNvSpPr/>
              <p:nvPr/>
            </p:nvSpPr>
            <p:spPr>
              <a:xfrm>
                <a:off x="3057837" y="1600200"/>
                <a:ext cx="160543" cy="6858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5" name="Straight Connector 184"/>
            <p:cNvCxnSpPr/>
            <p:nvPr/>
          </p:nvCxnSpPr>
          <p:spPr>
            <a:xfrm>
              <a:off x="2165599" y="2940178"/>
              <a:ext cx="0" cy="852626"/>
            </a:xfrm>
            <a:prstGeom prst="line">
              <a:avLst/>
            </a:prstGeom>
            <a:ln w="28575">
              <a:headEnd type="non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flipH="1">
              <a:off x="2165599" y="2952278"/>
              <a:ext cx="1417819" cy="0"/>
            </a:xfrm>
            <a:prstGeom prst="line">
              <a:avLst/>
            </a:prstGeom>
            <a:ln w="28575">
              <a:headEnd type="triangl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7" name="Group 186"/>
            <p:cNvGrpSpPr/>
            <p:nvPr/>
          </p:nvGrpSpPr>
          <p:grpSpPr>
            <a:xfrm>
              <a:off x="839433" y="1835146"/>
              <a:ext cx="778195" cy="1428755"/>
              <a:chOff x="2238172" y="3339435"/>
              <a:chExt cx="778195" cy="1428755"/>
            </a:xfrm>
          </p:grpSpPr>
          <p:sp>
            <p:nvSpPr>
              <p:cNvPr id="196" name="Content Placeholder 2"/>
              <p:cNvSpPr txBox="1">
                <a:spLocks/>
              </p:cNvSpPr>
              <p:nvPr/>
            </p:nvSpPr>
            <p:spPr>
              <a:xfrm>
                <a:off x="2238172" y="3339435"/>
                <a:ext cx="774370" cy="2286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900" b="1" dirty="0" smtClean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97" name="Content Placeholder 2"/>
              <p:cNvSpPr txBox="1">
                <a:spLocks/>
              </p:cNvSpPr>
              <p:nvPr/>
            </p:nvSpPr>
            <p:spPr>
              <a:xfrm>
                <a:off x="2238173" y="3646970"/>
                <a:ext cx="774370" cy="228600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900" b="1" dirty="0" smtClean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98" name="Content Placeholder 2"/>
              <p:cNvSpPr txBox="1">
                <a:spLocks/>
              </p:cNvSpPr>
              <p:nvPr/>
            </p:nvSpPr>
            <p:spPr>
              <a:xfrm>
                <a:off x="2238172" y="3941303"/>
                <a:ext cx="774371" cy="236332"/>
              </a:xfrm>
              <a:prstGeom prst="rect">
                <a:avLst/>
              </a:prstGeom>
              <a:ln w="15875"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900" b="1" dirty="0" smtClean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99" name="Content Placeholder 2"/>
              <p:cNvSpPr txBox="1">
                <a:spLocks/>
              </p:cNvSpPr>
              <p:nvPr/>
            </p:nvSpPr>
            <p:spPr>
              <a:xfrm>
                <a:off x="2241997" y="4539590"/>
                <a:ext cx="774370" cy="228600"/>
              </a:xfrm>
              <a:prstGeom prst="rect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600" b="1" dirty="0" smtClean="0">
                  <a:solidFill>
                    <a:schemeClr val="bg1">
                      <a:lumMod val="50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200" name="Content Placeholder 2"/>
              <p:cNvSpPr txBox="1">
                <a:spLocks/>
              </p:cNvSpPr>
              <p:nvPr/>
            </p:nvSpPr>
            <p:spPr>
              <a:xfrm>
                <a:off x="2241997" y="4248982"/>
                <a:ext cx="774370" cy="228600"/>
              </a:xfrm>
              <a:prstGeom prst="rect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900" b="1" dirty="0" smtClean="0">
                  <a:solidFill>
                    <a:schemeClr val="bg1">
                      <a:lumMod val="50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sp>
          <p:nvSpPr>
            <p:cNvPr id="188" name="Content Placeholder 2"/>
            <p:cNvSpPr txBox="1">
              <a:spLocks/>
            </p:cNvSpPr>
            <p:nvPr/>
          </p:nvSpPr>
          <p:spPr>
            <a:xfrm>
              <a:off x="843258" y="3668479"/>
              <a:ext cx="774370" cy="228600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189" name="Straight Arrow Connector 188"/>
            <p:cNvCxnSpPr/>
            <p:nvPr/>
          </p:nvCxnSpPr>
          <p:spPr>
            <a:xfrm>
              <a:off x="1699528" y="1970710"/>
              <a:ext cx="0" cy="12001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 flipH="1">
              <a:off x="1614303" y="1985161"/>
              <a:ext cx="931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 flipH="1">
              <a:off x="1609908" y="2278245"/>
              <a:ext cx="931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>
              <a:off x="1611885" y="2578442"/>
              <a:ext cx="931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 flipH="1">
              <a:off x="1613803" y="2888935"/>
              <a:ext cx="931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 flipH="1">
              <a:off x="1613803" y="3162755"/>
              <a:ext cx="9310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ontent Placeholder 2"/>
            <p:cNvSpPr txBox="1">
              <a:spLocks/>
            </p:cNvSpPr>
            <p:nvPr/>
          </p:nvSpPr>
          <p:spPr>
            <a:xfrm>
              <a:off x="2786299" y="2938102"/>
              <a:ext cx="742080" cy="2494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093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44118" y="228600"/>
            <a:ext cx="6412175" cy="762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Cortical Principles</a:t>
            </a:r>
            <a:b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838200" y="2842882"/>
            <a:ext cx="774371" cy="838200"/>
            <a:chOff x="1447800" y="1828800"/>
            <a:chExt cx="774371" cy="838200"/>
          </a:xfrm>
        </p:grpSpPr>
        <p:sp>
          <p:nvSpPr>
            <p:cNvPr id="58" name="Content Placeholder 2"/>
            <p:cNvSpPr txBox="1">
              <a:spLocks/>
            </p:cNvSpPr>
            <p:nvPr/>
          </p:nvSpPr>
          <p:spPr>
            <a:xfrm>
              <a:off x="1447800" y="1828800"/>
              <a:ext cx="774370" cy="228600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r</a:t>
              </a:r>
              <a:r>
                <a:rPr lang="en-US" sz="105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etina</a:t>
              </a:r>
            </a:p>
          </p:txBody>
        </p:sp>
        <p:sp>
          <p:nvSpPr>
            <p:cNvPr id="59" name="Content Placeholder 2"/>
            <p:cNvSpPr txBox="1">
              <a:spLocks/>
            </p:cNvSpPr>
            <p:nvPr/>
          </p:nvSpPr>
          <p:spPr>
            <a:xfrm>
              <a:off x="1447801" y="2136335"/>
              <a:ext cx="774370" cy="228600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cochlea</a:t>
              </a:r>
            </a:p>
          </p:txBody>
        </p:sp>
        <p:sp>
          <p:nvSpPr>
            <p:cNvPr id="60" name="Content Placeholder 2"/>
            <p:cNvSpPr txBox="1">
              <a:spLocks/>
            </p:cNvSpPr>
            <p:nvPr/>
          </p:nvSpPr>
          <p:spPr>
            <a:xfrm>
              <a:off x="1447800" y="2430668"/>
              <a:ext cx="774371" cy="23633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somatic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665321" y="3264717"/>
            <a:ext cx="2508065" cy="705667"/>
            <a:chOff x="2274921" y="4384235"/>
            <a:chExt cx="2508065" cy="705667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3335732" y="5074404"/>
              <a:ext cx="14472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2274921" y="4384235"/>
              <a:ext cx="1066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3329553" y="4389606"/>
              <a:ext cx="0" cy="7002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>
              <a:off x="4776631" y="4747503"/>
              <a:ext cx="1292" cy="33465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Content Placeholder 2"/>
          <p:cNvSpPr txBox="1">
            <a:spLocks/>
          </p:cNvSpPr>
          <p:nvPr/>
        </p:nvSpPr>
        <p:spPr>
          <a:xfrm>
            <a:off x="5511586" y="1905000"/>
            <a:ext cx="3480014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1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On-line learning from streaming data</a:t>
            </a: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1859530" y="2875714"/>
            <a:ext cx="1204294" cy="377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9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data stream</a:t>
            </a:r>
          </a:p>
        </p:txBody>
      </p:sp>
      <p:pic>
        <p:nvPicPr>
          <p:cNvPr id="10242" name="Picture 2" descr="C:\Users\jhawkins\Desktop\UCB Hitchcock\Br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2501900"/>
            <a:ext cx="1584325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05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44118" y="228600"/>
            <a:ext cx="6412175" cy="762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Cortical Principles</a:t>
            </a:r>
            <a:b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302077" y="2270737"/>
            <a:ext cx="1683414" cy="1676400"/>
            <a:chOff x="3958171" y="3429000"/>
            <a:chExt cx="1683414" cy="1676400"/>
          </a:xfrm>
        </p:grpSpPr>
        <p:grpSp>
          <p:nvGrpSpPr>
            <p:cNvPr id="45" name="Group 44"/>
            <p:cNvGrpSpPr/>
            <p:nvPr/>
          </p:nvGrpSpPr>
          <p:grpSpPr>
            <a:xfrm>
              <a:off x="3958171" y="3429000"/>
              <a:ext cx="1683414" cy="1676400"/>
              <a:chOff x="3958171" y="3429000"/>
              <a:chExt cx="1683414" cy="1676400"/>
            </a:xfrm>
          </p:grpSpPr>
          <p:pic>
            <p:nvPicPr>
              <p:cNvPr id="47" name="Picture 46"/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8171" y="3429000"/>
                <a:ext cx="1683414" cy="1676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" name="Rectangle 47"/>
              <p:cNvSpPr/>
              <p:nvPr/>
            </p:nvSpPr>
            <p:spPr>
              <a:xfrm>
                <a:off x="4492151" y="3429000"/>
                <a:ext cx="597100" cy="3458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4706786" y="4790124"/>
              <a:ext cx="152400" cy="284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Content Placeholder 2"/>
          <p:cNvSpPr txBox="1">
            <a:spLocks/>
          </p:cNvSpPr>
          <p:nvPr/>
        </p:nvSpPr>
        <p:spPr>
          <a:xfrm>
            <a:off x="5511586" y="2318226"/>
            <a:ext cx="2718014" cy="421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2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Hierarchy of memory regions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838200" y="2842882"/>
            <a:ext cx="774371" cy="838200"/>
            <a:chOff x="1447800" y="1828800"/>
            <a:chExt cx="774371" cy="838200"/>
          </a:xfrm>
        </p:grpSpPr>
        <p:sp>
          <p:nvSpPr>
            <p:cNvPr id="58" name="Content Placeholder 2"/>
            <p:cNvSpPr txBox="1">
              <a:spLocks/>
            </p:cNvSpPr>
            <p:nvPr/>
          </p:nvSpPr>
          <p:spPr>
            <a:xfrm>
              <a:off x="1447800" y="1828800"/>
              <a:ext cx="774370" cy="228600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r</a:t>
              </a:r>
              <a:r>
                <a:rPr lang="en-US" sz="105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etina</a:t>
              </a:r>
            </a:p>
          </p:txBody>
        </p:sp>
        <p:sp>
          <p:nvSpPr>
            <p:cNvPr id="59" name="Content Placeholder 2"/>
            <p:cNvSpPr txBox="1">
              <a:spLocks/>
            </p:cNvSpPr>
            <p:nvPr/>
          </p:nvSpPr>
          <p:spPr>
            <a:xfrm>
              <a:off x="1447801" y="2136335"/>
              <a:ext cx="774370" cy="228600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cochlea</a:t>
              </a:r>
            </a:p>
          </p:txBody>
        </p:sp>
        <p:sp>
          <p:nvSpPr>
            <p:cNvPr id="60" name="Content Placeholder 2"/>
            <p:cNvSpPr txBox="1">
              <a:spLocks/>
            </p:cNvSpPr>
            <p:nvPr/>
          </p:nvSpPr>
          <p:spPr>
            <a:xfrm>
              <a:off x="1447800" y="2430668"/>
              <a:ext cx="774371" cy="23633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somatic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665321" y="3264717"/>
            <a:ext cx="2508065" cy="705667"/>
            <a:chOff x="2274921" y="4384235"/>
            <a:chExt cx="2508065" cy="705667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3335732" y="5074404"/>
              <a:ext cx="14472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2274921" y="4384235"/>
              <a:ext cx="1066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3329553" y="4389606"/>
              <a:ext cx="0" cy="7002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>
              <a:off x="4776631" y="4747503"/>
              <a:ext cx="1292" cy="33465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Content Placeholder 2"/>
          <p:cNvSpPr txBox="1">
            <a:spLocks/>
          </p:cNvSpPr>
          <p:nvPr/>
        </p:nvSpPr>
        <p:spPr>
          <a:xfrm>
            <a:off x="5511586" y="1905000"/>
            <a:ext cx="3403814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1) On-line learning from streaming data</a:t>
            </a: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1859530" y="2875714"/>
            <a:ext cx="1204294" cy="377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9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data stream</a:t>
            </a:r>
          </a:p>
        </p:txBody>
      </p:sp>
      <p:pic>
        <p:nvPicPr>
          <p:cNvPr id="27" name="Picture 2" descr="C:\Users\jhawkins\Desktop\UCB Hitchcock\Bra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2501900"/>
            <a:ext cx="1584325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30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48148E-6 L -1.38889E-6 -0.1546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44118" y="228600"/>
            <a:ext cx="6412175" cy="762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Cortical Principles</a:t>
            </a:r>
            <a:b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302077" y="2270737"/>
            <a:ext cx="1683414" cy="1676400"/>
            <a:chOff x="3958171" y="3429000"/>
            <a:chExt cx="1683414" cy="1676400"/>
          </a:xfrm>
        </p:grpSpPr>
        <p:grpSp>
          <p:nvGrpSpPr>
            <p:cNvPr id="45" name="Group 44"/>
            <p:cNvGrpSpPr/>
            <p:nvPr/>
          </p:nvGrpSpPr>
          <p:grpSpPr>
            <a:xfrm>
              <a:off x="3958171" y="3429000"/>
              <a:ext cx="1683414" cy="1676400"/>
              <a:chOff x="3958171" y="3429000"/>
              <a:chExt cx="1683414" cy="1676400"/>
            </a:xfrm>
          </p:grpSpPr>
          <p:pic>
            <p:nvPicPr>
              <p:cNvPr id="47" name="Picture 46"/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8171" y="3429000"/>
                <a:ext cx="1683414" cy="1676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" name="Rectangle 47"/>
              <p:cNvSpPr/>
              <p:nvPr/>
            </p:nvSpPr>
            <p:spPr>
              <a:xfrm>
                <a:off x="4492151" y="3429000"/>
                <a:ext cx="597100" cy="3458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4706786" y="4790124"/>
              <a:ext cx="152400" cy="284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Content Placeholder 2"/>
          <p:cNvSpPr txBox="1">
            <a:spLocks/>
          </p:cNvSpPr>
          <p:nvPr/>
        </p:nvSpPr>
        <p:spPr>
          <a:xfrm>
            <a:off x="5511586" y="2318226"/>
            <a:ext cx="2718014" cy="421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2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Hierarchy of memory regions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838200" y="2842882"/>
            <a:ext cx="774371" cy="838200"/>
            <a:chOff x="1447800" y="1828800"/>
            <a:chExt cx="774371" cy="838200"/>
          </a:xfrm>
        </p:grpSpPr>
        <p:sp>
          <p:nvSpPr>
            <p:cNvPr id="58" name="Content Placeholder 2"/>
            <p:cNvSpPr txBox="1">
              <a:spLocks/>
            </p:cNvSpPr>
            <p:nvPr/>
          </p:nvSpPr>
          <p:spPr>
            <a:xfrm>
              <a:off x="1447800" y="1828800"/>
              <a:ext cx="774370" cy="228600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r</a:t>
              </a:r>
              <a:r>
                <a:rPr lang="en-US" sz="105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etina</a:t>
              </a:r>
            </a:p>
          </p:txBody>
        </p:sp>
        <p:sp>
          <p:nvSpPr>
            <p:cNvPr id="59" name="Content Placeholder 2"/>
            <p:cNvSpPr txBox="1">
              <a:spLocks/>
            </p:cNvSpPr>
            <p:nvPr/>
          </p:nvSpPr>
          <p:spPr>
            <a:xfrm>
              <a:off x="1447801" y="2136335"/>
              <a:ext cx="774370" cy="228600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cochlea</a:t>
              </a:r>
            </a:p>
          </p:txBody>
        </p:sp>
        <p:sp>
          <p:nvSpPr>
            <p:cNvPr id="60" name="Content Placeholder 2"/>
            <p:cNvSpPr txBox="1">
              <a:spLocks/>
            </p:cNvSpPr>
            <p:nvPr/>
          </p:nvSpPr>
          <p:spPr>
            <a:xfrm>
              <a:off x="1447800" y="2430668"/>
              <a:ext cx="774371" cy="23633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somatic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665321" y="3264717"/>
            <a:ext cx="2508065" cy="705667"/>
            <a:chOff x="2274921" y="4384235"/>
            <a:chExt cx="2508065" cy="705667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3335732" y="5074404"/>
              <a:ext cx="14472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2274921" y="4384235"/>
              <a:ext cx="1066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3329553" y="4389606"/>
              <a:ext cx="0" cy="7002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>
              <a:off x="4776631" y="4747503"/>
              <a:ext cx="1292" cy="33465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Content Placeholder 2"/>
          <p:cNvSpPr txBox="1">
            <a:spLocks/>
          </p:cNvSpPr>
          <p:nvPr/>
        </p:nvSpPr>
        <p:spPr>
          <a:xfrm>
            <a:off x="5511586" y="2683729"/>
            <a:ext cx="3327614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3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Sequence memory</a:t>
            </a:r>
          </a:p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- inference</a:t>
            </a:r>
          </a:p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- motor</a:t>
            </a: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1859530" y="2875714"/>
            <a:ext cx="1204294" cy="377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9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data stream</a:t>
            </a:r>
          </a:p>
        </p:txBody>
      </p:sp>
      <p:pic>
        <p:nvPicPr>
          <p:cNvPr id="10242" name="Picture 2" descr="C:\Users\jhawkins\Desktop\UCB Hitchcock\Bra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1358900"/>
            <a:ext cx="1584325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/>
          <p:cNvGrpSpPr/>
          <p:nvPr/>
        </p:nvGrpSpPr>
        <p:grpSpPr>
          <a:xfrm>
            <a:off x="4433157" y="2725072"/>
            <a:ext cx="1055944" cy="807608"/>
            <a:chOff x="4433157" y="2725072"/>
            <a:chExt cx="1055944" cy="807608"/>
          </a:xfrm>
        </p:grpSpPr>
        <p:cxnSp>
          <p:nvCxnSpPr>
            <p:cNvPr id="37" name="Straight Arrow Connector 36"/>
            <p:cNvCxnSpPr/>
            <p:nvPr/>
          </p:nvCxnSpPr>
          <p:spPr>
            <a:xfrm flipH="1">
              <a:off x="4433157" y="2730431"/>
              <a:ext cx="654585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4585558" y="2972771"/>
              <a:ext cx="502184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4790423" y="3252865"/>
              <a:ext cx="297319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4905349" y="3532680"/>
              <a:ext cx="18239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 flipV="1">
              <a:off x="5065257" y="2725072"/>
              <a:ext cx="423844" cy="10282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5087743" y="2827892"/>
              <a:ext cx="401358" cy="15240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>
              <a:off x="5065257" y="2842882"/>
              <a:ext cx="423844" cy="42183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>
              <a:off x="5065257" y="2842882"/>
              <a:ext cx="423844" cy="689798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Content Placeholder 2"/>
          <p:cNvSpPr txBox="1">
            <a:spLocks/>
          </p:cNvSpPr>
          <p:nvPr/>
        </p:nvSpPr>
        <p:spPr>
          <a:xfrm>
            <a:off x="5511586" y="1905000"/>
            <a:ext cx="3480014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1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On-line learning from streaming data</a:t>
            </a:r>
          </a:p>
        </p:txBody>
      </p:sp>
    </p:spTree>
    <p:extLst>
      <p:ext uri="{BB962C8B-B14F-4D97-AF65-F5344CB8AC3E}">
        <p14:creationId xmlns:p14="http://schemas.microsoft.com/office/powerpoint/2010/main" val="257782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44118" y="228600"/>
            <a:ext cx="6412175" cy="762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Cortical Principles</a:t>
            </a:r>
            <a:b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302077" y="2270737"/>
            <a:ext cx="1683414" cy="1676400"/>
            <a:chOff x="3958171" y="3429000"/>
            <a:chExt cx="1683414" cy="1676400"/>
          </a:xfrm>
        </p:grpSpPr>
        <p:grpSp>
          <p:nvGrpSpPr>
            <p:cNvPr id="45" name="Group 44"/>
            <p:cNvGrpSpPr/>
            <p:nvPr/>
          </p:nvGrpSpPr>
          <p:grpSpPr>
            <a:xfrm>
              <a:off x="3958171" y="3429000"/>
              <a:ext cx="1683414" cy="1676400"/>
              <a:chOff x="3958171" y="3429000"/>
              <a:chExt cx="1683414" cy="1676400"/>
            </a:xfrm>
          </p:grpSpPr>
          <p:pic>
            <p:nvPicPr>
              <p:cNvPr id="47" name="Picture 46"/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8171" y="3429000"/>
                <a:ext cx="1683414" cy="1676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" name="Rectangle 47"/>
              <p:cNvSpPr/>
              <p:nvPr/>
            </p:nvSpPr>
            <p:spPr>
              <a:xfrm>
                <a:off x="4492151" y="3429000"/>
                <a:ext cx="597100" cy="3458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4706786" y="4790124"/>
              <a:ext cx="152400" cy="284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Content Placeholder 2"/>
          <p:cNvSpPr txBox="1">
            <a:spLocks/>
          </p:cNvSpPr>
          <p:nvPr/>
        </p:nvSpPr>
        <p:spPr>
          <a:xfrm>
            <a:off x="5511586" y="3048000"/>
            <a:ext cx="3556214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4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Sparse Distributed Representations</a:t>
            </a:r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5511586" y="2318226"/>
            <a:ext cx="2718014" cy="421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2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Hierarchy of memory regions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838200" y="2842882"/>
            <a:ext cx="774371" cy="838200"/>
            <a:chOff x="1447800" y="1828800"/>
            <a:chExt cx="774371" cy="838200"/>
          </a:xfrm>
        </p:grpSpPr>
        <p:sp>
          <p:nvSpPr>
            <p:cNvPr id="58" name="Content Placeholder 2"/>
            <p:cNvSpPr txBox="1">
              <a:spLocks/>
            </p:cNvSpPr>
            <p:nvPr/>
          </p:nvSpPr>
          <p:spPr>
            <a:xfrm>
              <a:off x="1447800" y="1828800"/>
              <a:ext cx="774370" cy="228600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r</a:t>
              </a:r>
              <a:r>
                <a:rPr lang="en-US" sz="105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etina</a:t>
              </a:r>
            </a:p>
          </p:txBody>
        </p:sp>
        <p:sp>
          <p:nvSpPr>
            <p:cNvPr id="59" name="Content Placeholder 2"/>
            <p:cNvSpPr txBox="1">
              <a:spLocks/>
            </p:cNvSpPr>
            <p:nvPr/>
          </p:nvSpPr>
          <p:spPr>
            <a:xfrm>
              <a:off x="1447801" y="2136335"/>
              <a:ext cx="774370" cy="228600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cochlea</a:t>
              </a:r>
            </a:p>
          </p:txBody>
        </p:sp>
        <p:sp>
          <p:nvSpPr>
            <p:cNvPr id="60" name="Content Placeholder 2"/>
            <p:cNvSpPr txBox="1">
              <a:spLocks/>
            </p:cNvSpPr>
            <p:nvPr/>
          </p:nvSpPr>
          <p:spPr>
            <a:xfrm>
              <a:off x="1447800" y="2430668"/>
              <a:ext cx="774371" cy="23633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somatic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665321" y="3264717"/>
            <a:ext cx="2508065" cy="705667"/>
            <a:chOff x="2274921" y="4384235"/>
            <a:chExt cx="2508065" cy="705667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3335732" y="5074404"/>
              <a:ext cx="14472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2274921" y="4384235"/>
              <a:ext cx="1066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3329553" y="4389606"/>
              <a:ext cx="0" cy="7002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>
              <a:off x="4776631" y="4747503"/>
              <a:ext cx="1292" cy="33465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Content Placeholder 2"/>
          <p:cNvSpPr txBox="1">
            <a:spLocks/>
          </p:cNvSpPr>
          <p:nvPr/>
        </p:nvSpPr>
        <p:spPr>
          <a:xfrm>
            <a:off x="5511586" y="2683729"/>
            <a:ext cx="3327614" cy="425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3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Sequence memory</a:t>
            </a: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1859530" y="2875714"/>
            <a:ext cx="1204294" cy="377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9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data stream</a:t>
            </a:r>
          </a:p>
        </p:txBody>
      </p:sp>
      <p:pic>
        <p:nvPicPr>
          <p:cNvPr id="10242" name="Picture 2" descr="C:\Users\jhawkins\Desktop\UCB Hitchcock\Bra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1358900"/>
            <a:ext cx="1584325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203093" y="2842882"/>
            <a:ext cx="1308493" cy="957396"/>
            <a:chOff x="4203093" y="2842882"/>
            <a:chExt cx="1308493" cy="957396"/>
          </a:xfrm>
        </p:grpSpPr>
        <p:cxnSp>
          <p:nvCxnSpPr>
            <p:cNvPr id="37" name="Straight Arrow Connector 36"/>
            <p:cNvCxnSpPr/>
            <p:nvPr/>
          </p:nvCxnSpPr>
          <p:spPr>
            <a:xfrm flipH="1">
              <a:off x="4433157" y="2842882"/>
              <a:ext cx="654585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4585558" y="3116127"/>
              <a:ext cx="502184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4790423" y="3379017"/>
              <a:ext cx="297319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4203093" y="3800278"/>
              <a:ext cx="884649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49" idx="1"/>
            </p:cNvCxnSpPr>
            <p:nvPr/>
          </p:nvCxnSpPr>
          <p:spPr>
            <a:xfrm flipH="1" flipV="1">
              <a:off x="5079995" y="2852468"/>
              <a:ext cx="431591" cy="386032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49" idx="1"/>
            </p:cNvCxnSpPr>
            <p:nvPr/>
          </p:nvCxnSpPr>
          <p:spPr>
            <a:xfrm flipH="1" flipV="1">
              <a:off x="5079995" y="3116128"/>
              <a:ext cx="431591" cy="122372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9" idx="1"/>
            </p:cNvCxnSpPr>
            <p:nvPr/>
          </p:nvCxnSpPr>
          <p:spPr>
            <a:xfrm flipH="1">
              <a:off x="5079995" y="3238500"/>
              <a:ext cx="431591" cy="140518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9" idx="1"/>
            </p:cNvCxnSpPr>
            <p:nvPr/>
          </p:nvCxnSpPr>
          <p:spPr>
            <a:xfrm flipH="1">
              <a:off x="5079996" y="3238500"/>
              <a:ext cx="431590" cy="561778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ontent Placeholder 2"/>
          <p:cNvSpPr txBox="1">
            <a:spLocks/>
          </p:cNvSpPr>
          <p:nvPr/>
        </p:nvSpPr>
        <p:spPr>
          <a:xfrm>
            <a:off x="5511586" y="1905000"/>
            <a:ext cx="3480014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1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On-line learning from streaming data</a:t>
            </a:r>
          </a:p>
        </p:txBody>
      </p:sp>
    </p:spTree>
    <p:extLst>
      <p:ext uri="{BB962C8B-B14F-4D97-AF65-F5344CB8AC3E}">
        <p14:creationId xmlns:p14="http://schemas.microsoft.com/office/powerpoint/2010/main" val="396196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44118" y="228600"/>
            <a:ext cx="6412175" cy="762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Hierarchical 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Temporal 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Memory 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Review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302077" y="2270737"/>
            <a:ext cx="1683414" cy="1676400"/>
            <a:chOff x="3958171" y="3429000"/>
            <a:chExt cx="1683414" cy="1676400"/>
          </a:xfrm>
        </p:grpSpPr>
        <p:grpSp>
          <p:nvGrpSpPr>
            <p:cNvPr id="45" name="Group 44"/>
            <p:cNvGrpSpPr/>
            <p:nvPr/>
          </p:nvGrpSpPr>
          <p:grpSpPr>
            <a:xfrm>
              <a:off x="3958171" y="3429000"/>
              <a:ext cx="1683414" cy="1676400"/>
              <a:chOff x="3958171" y="3429000"/>
              <a:chExt cx="1683414" cy="1676400"/>
            </a:xfrm>
          </p:grpSpPr>
          <p:pic>
            <p:nvPicPr>
              <p:cNvPr id="47" name="Picture 46"/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8171" y="3429000"/>
                <a:ext cx="1683414" cy="1676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" name="Rectangle 47"/>
              <p:cNvSpPr/>
              <p:nvPr/>
            </p:nvSpPr>
            <p:spPr>
              <a:xfrm>
                <a:off x="4492151" y="3429000"/>
                <a:ext cx="597100" cy="3458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4706786" y="4790124"/>
              <a:ext cx="152400" cy="284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Content Placeholder 2"/>
          <p:cNvSpPr txBox="1">
            <a:spLocks/>
          </p:cNvSpPr>
          <p:nvPr/>
        </p:nvSpPr>
        <p:spPr>
          <a:xfrm>
            <a:off x="5511586" y="2366789"/>
            <a:ext cx="3327614" cy="1027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1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Hierarchy of nearly identical regions</a:t>
            </a:r>
          </a:p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- across species</a:t>
            </a:r>
          </a:p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- across modalities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838200" y="2842882"/>
            <a:ext cx="774371" cy="838200"/>
            <a:chOff x="1447800" y="1828800"/>
            <a:chExt cx="774371" cy="838200"/>
          </a:xfrm>
        </p:grpSpPr>
        <p:sp>
          <p:nvSpPr>
            <p:cNvPr id="58" name="Content Placeholder 2"/>
            <p:cNvSpPr txBox="1">
              <a:spLocks/>
            </p:cNvSpPr>
            <p:nvPr/>
          </p:nvSpPr>
          <p:spPr>
            <a:xfrm>
              <a:off x="1447800" y="1828800"/>
              <a:ext cx="774370" cy="228600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r</a:t>
              </a:r>
              <a:r>
                <a:rPr lang="en-US" sz="105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etina</a:t>
              </a:r>
            </a:p>
          </p:txBody>
        </p:sp>
        <p:sp>
          <p:nvSpPr>
            <p:cNvPr id="59" name="Content Placeholder 2"/>
            <p:cNvSpPr txBox="1">
              <a:spLocks/>
            </p:cNvSpPr>
            <p:nvPr/>
          </p:nvSpPr>
          <p:spPr>
            <a:xfrm>
              <a:off x="1447801" y="2136335"/>
              <a:ext cx="774370" cy="228600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cochlea</a:t>
              </a:r>
            </a:p>
          </p:txBody>
        </p:sp>
        <p:sp>
          <p:nvSpPr>
            <p:cNvPr id="60" name="Content Placeholder 2"/>
            <p:cNvSpPr txBox="1">
              <a:spLocks/>
            </p:cNvSpPr>
            <p:nvPr/>
          </p:nvSpPr>
          <p:spPr>
            <a:xfrm>
              <a:off x="1447800" y="2430668"/>
              <a:ext cx="774371" cy="23633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somatic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665321" y="3264717"/>
            <a:ext cx="2508065" cy="705667"/>
            <a:chOff x="2274921" y="4384235"/>
            <a:chExt cx="2508065" cy="705667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3335732" y="5074404"/>
              <a:ext cx="14472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2274921" y="4384235"/>
              <a:ext cx="1066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3329553" y="4389606"/>
              <a:ext cx="0" cy="7002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>
              <a:off x="4776631" y="4747503"/>
              <a:ext cx="1292" cy="33465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Content Placeholder 2"/>
          <p:cNvSpPr txBox="1">
            <a:spLocks/>
          </p:cNvSpPr>
          <p:nvPr/>
        </p:nvSpPr>
        <p:spPr>
          <a:xfrm>
            <a:off x="5511586" y="3320595"/>
            <a:ext cx="3327614" cy="81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2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Regions are mostly sequence memory</a:t>
            </a:r>
          </a:p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- inference</a:t>
            </a:r>
          </a:p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- motor</a:t>
            </a:r>
          </a:p>
        </p:txBody>
      </p:sp>
      <p:sp>
        <p:nvSpPr>
          <p:cNvPr id="71" name="Content Placeholder 2"/>
          <p:cNvSpPr txBox="1">
            <a:spLocks/>
          </p:cNvSpPr>
          <p:nvPr/>
        </p:nvSpPr>
        <p:spPr>
          <a:xfrm>
            <a:off x="5533349" y="4348106"/>
            <a:ext cx="3008546" cy="1838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3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Feedforward: Temporal stability</a:t>
            </a:r>
            <a:b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- 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inference</a:t>
            </a:r>
            <a:b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- the world seems stable</a:t>
            </a:r>
            <a:endParaRPr lang="en-US" sz="12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 Feedback: Unfold sequences</a:t>
            </a:r>
          </a:p>
          <a:p>
            <a:pPr marL="0" indent="0">
              <a:buNone/>
            </a:pP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- motor/prediction</a:t>
            </a: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1859530" y="2875714"/>
            <a:ext cx="1204294" cy="377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9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data stream</a:t>
            </a:r>
          </a:p>
        </p:txBody>
      </p:sp>
      <p:pic>
        <p:nvPicPr>
          <p:cNvPr id="32" name="Picture 2" descr="C:\Users\jhawkins\Desktop\UCB Hitchcock\Bra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76" y="2504680"/>
            <a:ext cx="1584325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9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59259E-6 L -3.05556E-6 -0.1546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6" grpId="0"/>
      <p:bldP spid="7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44118" y="228600"/>
            <a:ext cx="6412175" cy="762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Cortical Principles</a:t>
            </a:r>
            <a:b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302077" y="2270737"/>
            <a:ext cx="1683414" cy="1676400"/>
            <a:chOff x="3958171" y="3429000"/>
            <a:chExt cx="1683414" cy="1676400"/>
          </a:xfrm>
        </p:grpSpPr>
        <p:grpSp>
          <p:nvGrpSpPr>
            <p:cNvPr id="45" name="Group 44"/>
            <p:cNvGrpSpPr/>
            <p:nvPr/>
          </p:nvGrpSpPr>
          <p:grpSpPr>
            <a:xfrm>
              <a:off x="3958171" y="3429000"/>
              <a:ext cx="1683414" cy="1676400"/>
              <a:chOff x="3958171" y="3429000"/>
              <a:chExt cx="1683414" cy="1676400"/>
            </a:xfrm>
          </p:grpSpPr>
          <p:pic>
            <p:nvPicPr>
              <p:cNvPr id="47" name="Picture 46"/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8171" y="3429000"/>
                <a:ext cx="1683414" cy="1676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" name="Rectangle 47"/>
              <p:cNvSpPr/>
              <p:nvPr/>
            </p:nvSpPr>
            <p:spPr>
              <a:xfrm>
                <a:off x="4492151" y="3429000"/>
                <a:ext cx="597100" cy="3458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4706786" y="4790124"/>
              <a:ext cx="152400" cy="284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38200" y="2842882"/>
            <a:ext cx="774371" cy="838200"/>
            <a:chOff x="1447800" y="1828800"/>
            <a:chExt cx="774371" cy="838200"/>
          </a:xfrm>
        </p:grpSpPr>
        <p:sp>
          <p:nvSpPr>
            <p:cNvPr id="58" name="Content Placeholder 2"/>
            <p:cNvSpPr txBox="1">
              <a:spLocks/>
            </p:cNvSpPr>
            <p:nvPr/>
          </p:nvSpPr>
          <p:spPr>
            <a:xfrm>
              <a:off x="1447800" y="1828800"/>
              <a:ext cx="774370" cy="228600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r</a:t>
              </a:r>
              <a:r>
                <a:rPr lang="en-US" sz="105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etina</a:t>
              </a:r>
            </a:p>
          </p:txBody>
        </p:sp>
        <p:sp>
          <p:nvSpPr>
            <p:cNvPr id="59" name="Content Placeholder 2"/>
            <p:cNvSpPr txBox="1">
              <a:spLocks/>
            </p:cNvSpPr>
            <p:nvPr/>
          </p:nvSpPr>
          <p:spPr>
            <a:xfrm>
              <a:off x="1447801" y="2136335"/>
              <a:ext cx="774370" cy="228600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cochlea</a:t>
              </a:r>
            </a:p>
          </p:txBody>
        </p:sp>
        <p:sp>
          <p:nvSpPr>
            <p:cNvPr id="60" name="Content Placeholder 2"/>
            <p:cNvSpPr txBox="1">
              <a:spLocks/>
            </p:cNvSpPr>
            <p:nvPr/>
          </p:nvSpPr>
          <p:spPr>
            <a:xfrm>
              <a:off x="1447800" y="2430668"/>
              <a:ext cx="774371" cy="23633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somatic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665321" y="3264717"/>
            <a:ext cx="2508065" cy="705667"/>
            <a:chOff x="2274921" y="4384235"/>
            <a:chExt cx="2508065" cy="705667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3335732" y="5074404"/>
              <a:ext cx="14472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2274921" y="4384235"/>
              <a:ext cx="1066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3329553" y="4389606"/>
              <a:ext cx="0" cy="7002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>
              <a:off x="4776631" y="4747503"/>
              <a:ext cx="1292" cy="33465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Content Placeholder 2"/>
          <p:cNvSpPr txBox="1">
            <a:spLocks/>
          </p:cNvSpPr>
          <p:nvPr/>
        </p:nvSpPr>
        <p:spPr>
          <a:xfrm>
            <a:off x="1859530" y="2875714"/>
            <a:ext cx="1204294" cy="377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9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data stream</a:t>
            </a:r>
          </a:p>
        </p:txBody>
      </p:sp>
      <p:pic>
        <p:nvPicPr>
          <p:cNvPr id="10242" name="Picture 2" descr="C:\Users\jhawkins\Desktop\UCB Hitchcock\Bra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1358900"/>
            <a:ext cx="1584325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433157" y="2740061"/>
            <a:ext cx="55233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985491" y="2732312"/>
            <a:ext cx="0" cy="1370519"/>
          </a:xfrm>
          <a:prstGeom prst="line">
            <a:avLst/>
          </a:prstGeom>
          <a:ln w="28575"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593306" y="2971800"/>
            <a:ext cx="39218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789398" y="3254643"/>
            <a:ext cx="1825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880666" y="3529737"/>
            <a:ext cx="912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/>
          <p:cNvSpPr txBox="1">
            <a:spLocks/>
          </p:cNvSpPr>
          <p:nvPr/>
        </p:nvSpPr>
        <p:spPr>
          <a:xfrm>
            <a:off x="5511586" y="2318226"/>
            <a:ext cx="2718014" cy="421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2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Hierarchy of memory regions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5511586" y="2683729"/>
            <a:ext cx="3327614" cy="387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3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Sequence memory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5525854" y="3416035"/>
            <a:ext cx="3008546" cy="421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5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All regions are sensory and motor </a:t>
            </a: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511586" y="3047512"/>
            <a:ext cx="3556214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4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Sparse Distributed Representations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4572000" y="4102831"/>
            <a:ext cx="638338" cy="240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Motor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511586" y="1905000"/>
            <a:ext cx="3480014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1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On-line learning from streaming data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838201" y="4102831"/>
            <a:ext cx="4150473" cy="1"/>
          </a:xfrm>
          <a:prstGeom prst="line">
            <a:avLst/>
          </a:prstGeom>
          <a:ln w="28575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29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44118" y="228600"/>
            <a:ext cx="6412175" cy="762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Cortical Principles</a:t>
            </a:r>
            <a:b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302077" y="2270737"/>
            <a:ext cx="1683414" cy="1676400"/>
            <a:chOff x="3958171" y="3429000"/>
            <a:chExt cx="1683414" cy="1676400"/>
          </a:xfrm>
        </p:grpSpPr>
        <p:grpSp>
          <p:nvGrpSpPr>
            <p:cNvPr id="45" name="Group 44"/>
            <p:cNvGrpSpPr/>
            <p:nvPr/>
          </p:nvGrpSpPr>
          <p:grpSpPr>
            <a:xfrm>
              <a:off x="3958171" y="3429000"/>
              <a:ext cx="1683414" cy="1676400"/>
              <a:chOff x="3958171" y="3429000"/>
              <a:chExt cx="1683414" cy="1676400"/>
            </a:xfrm>
          </p:grpSpPr>
          <p:pic>
            <p:nvPicPr>
              <p:cNvPr id="47" name="Picture 46"/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8171" y="3429000"/>
                <a:ext cx="1683414" cy="1676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" name="Rectangle 47"/>
              <p:cNvSpPr/>
              <p:nvPr/>
            </p:nvSpPr>
            <p:spPr>
              <a:xfrm>
                <a:off x="4492151" y="3429000"/>
                <a:ext cx="597100" cy="3458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4706786" y="4790124"/>
              <a:ext cx="152400" cy="284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38200" y="2842882"/>
            <a:ext cx="774371" cy="838200"/>
            <a:chOff x="1447800" y="1828800"/>
            <a:chExt cx="774371" cy="838200"/>
          </a:xfrm>
        </p:grpSpPr>
        <p:sp>
          <p:nvSpPr>
            <p:cNvPr id="58" name="Content Placeholder 2"/>
            <p:cNvSpPr txBox="1">
              <a:spLocks/>
            </p:cNvSpPr>
            <p:nvPr/>
          </p:nvSpPr>
          <p:spPr>
            <a:xfrm>
              <a:off x="1447800" y="1828800"/>
              <a:ext cx="774370" cy="228600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r</a:t>
              </a:r>
              <a:r>
                <a:rPr lang="en-US" sz="105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etina</a:t>
              </a:r>
            </a:p>
          </p:txBody>
        </p:sp>
        <p:sp>
          <p:nvSpPr>
            <p:cNvPr id="59" name="Content Placeholder 2"/>
            <p:cNvSpPr txBox="1">
              <a:spLocks/>
            </p:cNvSpPr>
            <p:nvPr/>
          </p:nvSpPr>
          <p:spPr>
            <a:xfrm>
              <a:off x="1447801" y="2136335"/>
              <a:ext cx="774370" cy="228600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cochlea</a:t>
              </a:r>
            </a:p>
          </p:txBody>
        </p:sp>
        <p:sp>
          <p:nvSpPr>
            <p:cNvPr id="60" name="Content Placeholder 2"/>
            <p:cNvSpPr txBox="1">
              <a:spLocks/>
            </p:cNvSpPr>
            <p:nvPr/>
          </p:nvSpPr>
          <p:spPr>
            <a:xfrm>
              <a:off x="1447800" y="2430668"/>
              <a:ext cx="774371" cy="23633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somatic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665321" y="3264717"/>
            <a:ext cx="2508065" cy="705667"/>
            <a:chOff x="2274921" y="4384235"/>
            <a:chExt cx="2508065" cy="705667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3335732" y="5074404"/>
              <a:ext cx="14472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2274921" y="4384235"/>
              <a:ext cx="1066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3329553" y="4389606"/>
              <a:ext cx="0" cy="7002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>
              <a:off x="4776631" y="4747503"/>
              <a:ext cx="1292" cy="33465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Content Placeholder 2"/>
          <p:cNvSpPr txBox="1">
            <a:spLocks/>
          </p:cNvSpPr>
          <p:nvPr/>
        </p:nvSpPr>
        <p:spPr>
          <a:xfrm>
            <a:off x="1859530" y="2875714"/>
            <a:ext cx="1204294" cy="377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9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data stream</a:t>
            </a:r>
          </a:p>
        </p:txBody>
      </p:sp>
      <p:pic>
        <p:nvPicPr>
          <p:cNvPr id="10242" name="Picture 2" descr="C:\Users\jhawkins\Desktop\UCB Hitchcock\Bra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1358900"/>
            <a:ext cx="1584325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ontent Placeholder 2"/>
          <p:cNvSpPr txBox="1">
            <a:spLocks/>
          </p:cNvSpPr>
          <p:nvPr/>
        </p:nvSpPr>
        <p:spPr>
          <a:xfrm>
            <a:off x="3891839" y="2676820"/>
            <a:ext cx="302415" cy="30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x</a:t>
            </a: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4245713" y="2674749"/>
            <a:ext cx="302415" cy="30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x</a:t>
            </a: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3719592" y="2676820"/>
            <a:ext cx="302415" cy="30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x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3612875" y="2942094"/>
            <a:ext cx="302415" cy="30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x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3780773" y="2956302"/>
            <a:ext cx="302415" cy="30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x</a:t>
            </a: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4292823" y="2942094"/>
            <a:ext cx="302415" cy="30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x</a:t>
            </a:r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3354578" y="3215898"/>
            <a:ext cx="302415" cy="30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x</a:t>
            </a:r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3515334" y="3215898"/>
            <a:ext cx="302415" cy="30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x</a:t>
            </a: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3734279" y="3215898"/>
            <a:ext cx="302415" cy="30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x</a:t>
            </a: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904757" y="3215898"/>
            <a:ext cx="302415" cy="30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x</a:t>
            </a:r>
          </a:p>
        </p:txBody>
      </p:sp>
      <p:sp>
        <p:nvSpPr>
          <p:cNvPr id="54" name="Content Placeholder 2"/>
          <p:cNvSpPr txBox="1">
            <a:spLocks/>
          </p:cNvSpPr>
          <p:nvPr/>
        </p:nvSpPr>
        <p:spPr>
          <a:xfrm>
            <a:off x="4098482" y="3215898"/>
            <a:ext cx="302415" cy="30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b="1" dirty="0" smtClean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4498185" y="3215898"/>
            <a:ext cx="302415" cy="30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x</a:t>
            </a: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4650585" y="3215898"/>
            <a:ext cx="302415" cy="30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x</a:t>
            </a: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3935753" y="2949843"/>
            <a:ext cx="302415" cy="30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x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203092" y="3247603"/>
            <a:ext cx="46598" cy="29282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 flipV="1">
            <a:off x="4355492" y="3252762"/>
            <a:ext cx="45405" cy="26793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 flipV="1">
            <a:off x="4191001" y="2728210"/>
            <a:ext cx="45404" cy="22163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4236405" y="2981620"/>
            <a:ext cx="29763" cy="19741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ontent Placeholder 2"/>
          <p:cNvSpPr txBox="1">
            <a:spLocks/>
          </p:cNvSpPr>
          <p:nvPr/>
        </p:nvSpPr>
        <p:spPr>
          <a:xfrm>
            <a:off x="5511586" y="2318226"/>
            <a:ext cx="2718014" cy="421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2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Hierarchy of memory regions</a:t>
            </a:r>
          </a:p>
        </p:txBody>
      </p:sp>
      <p:sp>
        <p:nvSpPr>
          <p:cNvPr id="76" name="Content Placeholder 2"/>
          <p:cNvSpPr txBox="1">
            <a:spLocks/>
          </p:cNvSpPr>
          <p:nvPr/>
        </p:nvSpPr>
        <p:spPr>
          <a:xfrm>
            <a:off x="5511586" y="2683729"/>
            <a:ext cx="3327614" cy="387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3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Sequence memory</a:t>
            </a:r>
          </a:p>
        </p:txBody>
      </p:sp>
      <p:sp>
        <p:nvSpPr>
          <p:cNvPr id="79" name="Content Placeholder 2"/>
          <p:cNvSpPr txBox="1">
            <a:spLocks/>
          </p:cNvSpPr>
          <p:nvPr/>
        </p:nvSpPr>
        <p:spPr>
          <a:xfrm>
            <a:off x="5525854" y="3416035"/>
            <a:ext cx="3008546" cy="421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5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All regions are sensory and motor</a:t>
            </a:r>
          </a:p>
        </p:txBody>
      </p:sp>
      <p:sp>
        <p:nvSpPr>
          <p:cNvPr id="80" name="Content Placeholder 2"/>
          <p:cNvSpPr txBox="1">
            <a:spLocks/>
          </p:cNvSpPr>
          <p:nvPr/>
        </p:nvSpPr>
        <p:spPr>
          <a:xfrm>
            <a:off x="5533349" y="3746680"/>
            <a:ext cx="3008546" cy="421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6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Attention</a:t>
            </a:r>
          </a:p>
        </p:txBody>
      </p:sp>
      <p:sp>
        <p:nvSpPr>
          <p:cNvPr id="81" name="Content Placeholder 2"/>
          <p:cNvSpPr txBox="1">
            <a:spLocks/>
          </p:cNvSpPr>
          <p:nvPr/>
        </p:nvSpPr>
        <p:spPr>
          <a:xfrm>
            <a:off x="5511586" y="3047512"/>
            <a:ext cx="3556214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4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Sparse Distributed Representations</a:t>
            </a: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5511586" y="1905000"/>
            <a:ext cx="3480014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1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On-line learning from streaming data</a:t>
            </a:r>
          </a:p>
        </p:txBody>
      </p:sp>
    </p:spTree>
    <p:extLst>
      <p:ext uri="{BB962C8B-B14F-4D97-AF65-F5344CB8AC3E}">
        <p14:creationId xmlns:p14="http://schemas.microsoft.com/office/powerpoint/2010/main" val="390527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44118" y="228600"/>
            <a:ext cx="6412175" cy="762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Cortical Principles</a:t>
            </a:r>
            <a:b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302077" y="2270737"/>
            <a:ext cx="1683414" cy="1676400"/>
            <a:chOff x="3958171" y="3429000"/>
            <a:chExt cx="1683414" cy="1676400"/>
          </a:xfrm>
        </p:grpSpPr>
        <p:grpSp>
          <p:nvGrpSpPr>
            <p:cNvPr id="45" name="Group 44"/>
            <p:cNvGrpSpPr/>
            <p:nvPr/>
          </p:nvGrpSpPr>
          <p:grpSpPr>
            <a:xfrm>
              <a:off x="3958171" y="3429000"/>
              <a:ext cx="1683414" cy="1676400"/>
              <a:chOff x="3958171" y="3429000"/>
              <a:chExt cx="1683414" cy="1676400"/>
            </a:xfrm>
          </p:grpSpPr>
          <p:pic>
            <p:nvPicPr>
              <p:cNvPr id="47" name="Picture 46"/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8171" y="3429000"/>
                <a:ext cx="1683414" cy="1676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" name="Rectangle 47"/>
              <p:cNvSpPr/>
              <p:nvPr/>
            </p:nvSpPr>
            <p:spPr>
              <a:xfrm>
                <a:off x="4492151" y="3429000"/>
                <a:ext cx="597100" cy="3458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4706786" y="4790124"/>
              <a:ext cx="152400" cy="284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Content Placeholder 2"/>
          <p:cNvSpPr txBox="1">
            <a:spLocks/>
          </p:cNvSpPr>
          <p:nvPr/>
        </p:nvSpPr>
        <p:spPr>
          <a:xfrm>
            <a:off x="5511586" y="3047512"/>
            <a:ext cx="3556214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4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Sparse Distributed Representations</a:t>
            </a:r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5511586" y="2318226"/>
            <a:ext cx="2718014" cy="421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2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Hierarchy of memory regions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838200" y="2842882"/>
            <a:ext cx="774371" cy="838200"/>
            <a:chOff x="1447800" y="1828800"/>
            <a:chExt cx="774371" cy="838200"/>
          </a:xfrm>
        </p:grpSpPr>
        <p:sp>
          <p:nvSpPr>
            <p:cNvPr id="58" name="Content Placeholder 2"/>
            <p:cNvSpPr txBox="1">
              <a:spLocks/>
            </p:cNvSpPr>
            <p:nvPr/>
          </p:nvSpPr>
          <p:spPr>
            <a:xfrm>
              <a:off x="1447800" y="1828800"/>
              <a:ext cx="774370" cy="228600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r</a:t>
              </a:r>
              <a:r>
                <a:rPr lang="en-US" sz="105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etina</a:t>
              </a:r>
            </a:p>
          </p:txBody>
        </p:sp>
        <p:sp>
          <p:nvSpPr>
            <p:cNvPr id="59" name="Content Placeholder 2"/>
            <p:cNvSpPr txBox="1">
              <a:spLocks/>
            </p:cNvSpPr>
            <p:nvPr/>
          </p:nvSpPr>
          <p:spPr>
            <a:xfrm>
              <a:off x="1447801" y="2136335"/>
              <a:ext cx="774370" cy="228600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cochlea</a:t>
              </a:r>
            </a:p>
          </p:txBody>
        </p:sp>
        <p:sp>
          <p:nvSpPr>
            <p:cNvPr id="60" name="Content Placeholder 2"/>
            <p:cNvSpPr txBox="1">
              <a:spLocks/>
            </p:cNvSpPr>
            <p:nvPr/>
          </p:nvSpPr>
          <p:spPr>
            <a:xfrm>
              <a:off x="1447800" y="2430668"/>
              <a:ext cx="774371" cy="23633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somatic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665321" y="3264717"/>
            <a:ext cx="2508065" cy="705667"/>
            <a:chOff x="2274921" y="4384235"/>
            <a:chExt cx="2508065" cy="705667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3335732" y="5074404"/>
              <a:ext cx="14472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2274921" y="4384235"/>
              <a:ext cx="1066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3329553" y="4389606"/>
              <a:ext cx="0" cy="7002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>
              <a:off x="4776631" y="4747503"/>
              <a:ext cx="1292" cy="33465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Content Placeholder 2"/>
          <p:cNvSpPr txBox="1">
            <a:spLocks/>
          </p:cNvSpPr>
          <p:nvPr/>
        </p:nvSpPr>
        <p:spPr>
          <a:xfrm>
            <a:off x="5511586" y="2683729"/>
            <a:ext cx="3327614" cy="387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3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Sequence memory</a:t>
            </a:r>
          </a:p>
        </p:txBody>
      </p:sp>
      <p:sp>
        <p:nvSpPr>
          <p:cNvPr id="69" name="Content Placeholder 2"/>
          <p:cNvSpPr txBox="1">
            <a:spLocks/>
          </p:cNvSpPr>
          <p:nvPr/>
        </p:nvSpPr>
        <p:spPr>
          <a:xfrm>
            <a:off x="5525854" y="3416035"/>
            <a:ext cx="3008546" cy="421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5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All regions are sensory and motor</a:t>
            </a:r>
          </a:p>
        </p:txBody>
      </p:sp>
      <p:sp>
        <p:nvSpPr>
          <p:cNvPr id="71" name="Content Placeholder 2"/>
          <p:cNvSpPr txBox="1">
            <a:spLocks/>
          </p:cNvSpPr>
          <p:nvPr/>
        </p:nvSpPr>
        <p:spPr>
          <a:xfrm>
            <a:off x="5533349" y="3746680"/>
            <a:ext cx="3008546" cy="421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6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Attention</a:t>
            </a: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1859530" y="2875714"/>
            <a:ext cx="1204294" cy="377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9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data stream</a:t>
            </a:r>
          </a:p>
        </p:txBody>
      </p:sp>
      <p:pic>
        <p:nvPicPr>
          <p:cNvPr id="10242" name="Picture 2" descr="C:\Users\jhawkins\Desktop\UCB Hitchcock\Bra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75" y="1358900"/>
            <a:ext cx="1584325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5803793" y="2957182"/>
            <a:ext cx="1587607" cy="0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811676" y="3327611"/>
            <a:ext cx="2798924" cy="0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 txBox="1">
            <a:spLocks/>
          </p:cNvSpPr>
          <p:nvPr/>
        </p:nvSpPr>
        <p:spPr>
          <a:xfrm>
            <a:off x="5511586" y="1905000"/>
            <a:ext cx="3480014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1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On-line learning from streaming data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363435" y="5121728"/>
            <a:ext cx="6603893" cy="710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These six principles are necessary and sufficient for biological and machine intelligence.</a:t>
            </a:r>
            <a:b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4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79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281503" y="1532872"/>
            <a:ext cx="1585897" cy="1499650"/>
            <a:chOff x="685757" y="1129464"/>
            <a:chExt cx="1596273" cy="150946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757" y="1129464"/>
              <a:ext cx="1596273" cy="1402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1339516" y="2178868"/>
              <a:ext cx="842210" cy="46005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7" name="Content Placeholder 2"/>
          <p:cNvSpPr txBox="1">
            <a:spLocks/>
          </p:cNvSpPr>
          <p:nvPr/>
        </p:nvSpPr>
        <p:spPr>
          <a:xfrm>
            <a:off x="381000" y="304800"/>
            <a:ext cx="81534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What the Cortex Does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296677" y="2024499"/>
            <a:ext cx="18288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>
          <a:xfrm>
            <a:off x="2753877" y="1765425"/>
            <a:ext cx="1204294" cy="377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>
                <a:latin typeface="Tahoma" pitchFamily="34" charset="0"/>
                <a:ea typeface="Tahoma" pitchFamily="34" charset="0"/>
                <a:cs typeface="Tahoma" pitchFamily="34" charset="0"/>
              </a:rPr>
              <a:t>d</a:t>
            </a:r>
            <a:r>
              <a:rPr lang="en-US" sz="105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ata stream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47800" y="1609072"/>
            <a:ext cx="774371" cy="838200"/>
            <a:chOff x="1447800" y="1828800"/>
            <a:chExt cx="774371" cy="838200"/>
          </a:xfrm>
        </p:grpSpPr>
        <p:sp>
          <p:nvSpPr>
            <p:cNvPr id="109" name="Content Placeholder 2"/>
            <p:cNvSpPr txBox="1">
              <a:spLocks/>
            </p:cNvSpPr>
            <p:nvPr/>
          </p:nvSpPr>
          <p:spPr>
            <a:xfrm>
              <a:off x="1447800" y="1828800"/>
              <a:ext cx="774370" cy="228600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r</a:t>
              </a:r>
              <a:r>
                <a:rPr lang="en-US" sz="105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etina</a:t>
              </a:r>
            </a:p>
          </p:txBody>
        </p:sp>
        <p:sp>
          <p:nvSpPr>
            <p:cNvPr id="110" name="Content Placeholder 2"/>
            <p:cNvSpPr txBox="1">
              <a:spLocks/>
            </p:cNvSpPr>
            <p:nvPr/>
          </p:nvSpPr>
          <p:spPr>
            <a:xfrm>
              <a:off x="1447801" y="2136335"/>
              <a:ext cx="774370" cy="228600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cochlea</a:t>
              </a:r>
            </a:p>
          </p:txBody>
        </p:sp>
        <p:sp>
          <p:nvSpPr>
            <p:cNvPr id="111" name="Content Placeholder 2"/>
            <p:cNvSpPr txBox="1">
              <a:spLocks/>
            </p:cNvSpPr>
            <p:nvPr/>
          </p:nvSpPr>
          <p:spPr>
            <a:xfrm>
              <a:off x="1447800" y="2430668"/>
              <a:ext cx="774371" cy="23633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somatic</a:t>
              </a:r>
            </a:p>
          </p:txBody>
        </p:sp>
      </p:grpSp>
      <p:sp>
        <p:nvSpPr>
          <p:cNvPr id="38" name="Content Placeholder 2"/>
          <p:cNvSpPr txBox="1">
            <a:spLocks/>
          </p:cNvSpPr>
          <p:nvPr/>
        </p:nvSpPr>
        <p:spPr>
          <a:xfrm>
            <a:off x="6003812" y="1532872"/>
            <a:ext cx="2835388" cy="188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 neocortex learns a model from sensory data</a:t>
            </a:r>
          </a:p>
          <a:p>
            <a:pPr marL="0" indent="0">
              <a:buNone/>
            </a:pP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- predictions</a:t>
            </a:r>
            <a:b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- anomalies</a:t>
            </a:r>
            <a:b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- actions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447800" y="2956322"/>
            <a:ext cx="3625109" cy="1"/>
          </a:xfrm>
          <a:prstGeom prst="line">
            <a:avLst/>
          </a:prstGeom>
          <a:ln w="28575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063196" y="2575455"/>
            <a:ext cx="0" cy="379787"/>
          </a:xfrm>
          <a:prstGeom prst="line">
            <a:avLst/>
          </a:prstGeom>
          <a:ln w="28575"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 txBox="1">
            <a:spLocks/>
          </p:cNvSpPr>
          <p:nvPr/>
        </p:nvSpPr>
        <p:spPr>
          <a:xfrm>
            <a:off x="517451" y="4377112"/>
            <a:ext cx="8153400" cy="710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 </a:t>
            </a:r>
            <a:r>
              <a:rPr lang="en-US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neocortex 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learns a </a:t>
            </a:r>
            <a:r>
              <a:rPr lang="en-US" sz="2000" b="1" u="sng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sensory-motor model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of the world</a:t>
            </a:r>
          </a:p>
        </p:txBody>
      </p:sp>
    </p:spTree>
    <p:extLst>
      <p:ext uri="{BB962C8B-B14F-4D97-AF65-F5344CB8AC3E}">
        <p14:creationId xmlns:p14="http://schemas.microsoft.com/office/powerpoint/2010/main" val="283602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524000" y="4450597"/>
            <a:ext cx="2133600" cy="167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71600" y="4572000"/>
            <a:ext cx="2133600" cy="167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1000" y="3810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Attributes of Solution</a:t>
            </a:r>
            <a:r>
              <a:rPr lang="en-US" sz="2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2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20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00100" y="1523999"/>
            <a:ext cx="8115300" cy="376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Tahoma" pitchFamily="34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ndependent of sensory modality and motor modality</a:t>
            </a:r>
          </a:p>
          <a:p>
            <a:pPr marL="0" indent="0">
              <a:buNone/>
            </a:pPr>
            <a:endParaRPr lang="en-US" sz="18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Should work with biological and non-biological senses</a:t>
            </a:r>
          </a:p>
          <a:p>
            <a:pPr lvl="1">
              <a:buFontTx/>
              <a:buChar char="-"/>
            </a:pP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Biological: 		Vision, audition, touch, proprioception</a:t>
            </a:r>
          </a:p>
          <a:p>
            <a:pPr lvl="1">
              <a:buFontTx/>
              <a:buChar char="-"/>
            </a:pP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Non-biological:</a:t>
            </a:r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M2M data, IT data, financial data, etc.</a:t>
            </a:r>
          </a:p>
          <a:p>
            <a:pPr marL="457200" lvl="1" indent="0">
              <a:buNone/>
            </a:pP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Can be understood in a single region</a:t>
            </a:r>
          </a:p>
          <a:p>
            <a:pPr marL="0" indent="0">
              <a:buNone/>
            </a:pPr>
            <a:endParaRPr lang="en-US" sz="18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Must work in a hierarchy</a:t>
            </a:r>
          </a:p>
          <a:p>
            <a:pPr marL="0" indent="0">
              <a:buNone/>
            </a:pPr>
            <a:endParaRPr lang="en-US" sz="18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Will be based on CLA principles</a:t>
            </a:r>
          </a:p>
        </p:txBody>
      </p:sp>
    </p:spTree>
    <p:extLst>
      <p:ext uri="{BB962C8B-B14F-4D97-AF65-F5344CB8AC3E}">
        <p14:creationId xmlns:p14="http://schemas.microsoft.com/office/powerpoint/2010/main" val="247083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Content Placeholder 2"/>
          <p:cNvSpPr txBox="1">
            <a:spLocks/>
          </p:cNvSpPr>
          <p:nvPr/>
        </p:nvSpPr>
        <p:spPr>
          <a:xfrm>
            <a:off x="344118" y="228600"/>
            <a:ext cx="6412175" cy="762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How does a layer of neurons learn sequences?</a:t>
            </a:r>
            <a:b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26" name="Rectangle 1025"/>
          <p:cNvSpPr/>
          <p:nvPr/>
        </p:nvSpPr>
        <p:spPr bwMode="auto">
          <a:xfrm>
            <a:off x="1229586" y="1602534"/>
            <a:ext cx="5741543" cy="256036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76" name="Straight Connector 1075"/>
          <p:cNvCxnSpPr/>
          <p:nvPr/>
        </p:nvCxnSpPr>
        <p:spPr>
          <a:xfrm>
            <a:off x="1229585" y="2045164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/>
          <p:cNvCxnSpPr/>
          <p:nvPr/>
        </p:nvCxnSpPr>
        <p:spPr>
          <a:xfrm>
            <a:off x="1233135" y="2607280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/>
          <p:cNvCxnSpPr/>
          <p:nvPr/>
        </p:nvCxnSpPr>
        <p:spPr>
          <a:xfrm>
            <a:off x="1233135" y="3182438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/>
          <p:cNvCxnSpPr/>
          <p:nvPr/>
        </p:nvCxnSpPr>
        <p:spPr>
          <a:xfrm>
            <a:off x="1233135" y="3679166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0" name="Group 1079"/>
          <p:cNvGrpSpPr/>
          <p:nvPr/>
        </p:nvGrpSpPr>
        <p:grpSpPr>
          <a:xfrm>
            <a:off x="2526474" y="2071199"/>
            <a:ext cx="51367" cy="2063348"/>
            <a:chOff x="2767746" y="4347876"/>
            <a:chExt cx="51367" cy="2063348"/>
          </a:xfrm>
        </p:grpSpPr>
        <p:grpSp>
          <p:nvGrpSpPr>
            <p:cNvPr id="1081" name="Group 1080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108" name="Oval 110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09" name="Oval 110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0" name="Oval 110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1" name="Oval 111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2" name="Oval 111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3" name="Oval 111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082" name="Group 1081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102" name="Oval 110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03" name="Oval 110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04" name="Oval 110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05" name="Oval 110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06" name="Oval 110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07" name="Oval 110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083" name="Oval 1082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84" name="Oval 1083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85" name="Oval 1084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86" name="Oval 1085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87" name="Oval 1086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088" name="Group 1087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096" name="Oval 109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7" name="Oval 109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8" name="Oval 109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9" name="Oval 109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00" name="Oval 109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01" name="Oval 110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089" name="Group 1088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090" name="Oval 108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1" name="Oval 109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2" name="Oval 109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3" name="Oval 109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4" name="Oval 109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5" name="Oval 109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114" name="Group 1113"/>
          <p:cNvGrpSpPr/>
          <p:nvPr/>
        </p:nvGrpSpPr>
        <p:grpSpPr>
          <a:xfrm>
            <a:off x="2423429" y="2075196"/>
            <a:ext cx="51367" cy="2063348"/>
            <a:chOff x="2767746" y="4347876"/>
            <a:chExt cx="51367" cy="2063348"/>
          </a:xfrm>
        </p:grpSpPr>
        <p:grpSp>
          <p:nvGrpSpPr>
            <p:cNvPr id="1115" name="Group 1114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142" name="Oval 114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3" name="Oval 114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4" name="Oval 114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5" name="Oval 114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6" name="Oval 114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7" name="Oval 114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16" name="Group 1115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136" name="Oval 113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7" name="Oval 113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8" name="Oval 113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9" name="Oval 113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0" name="Oval 113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1" name="Oval 114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17" name="Oval 1116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18" name="Oval 1117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19" name="Oval 1118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20" name="Oval 1119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21" name="Oval 1120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122" name="Group 1121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130" name="Oval 112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1" name="Oval 113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2" name="Oval 113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3" name="Oval 113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4" name="Oval 113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5" name="Oval 113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23" name="Group 1122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124" name="Oval 112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5" name="Oval 112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6" name="Oval 112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7" name="Oval 112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8" name="Oval 112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9" name="Oval 112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148" name="Group 1147"/>
          <p:cNvGrpSpPr/>
          <p:nvPr/>
        </p:nvGrpSpPr>
        <p:grpSpPr>
          <a:xfrm>
            <a:off x="2616833" y="2082284"/>
            <a:ext cx="51367" cy="2063348"/>
            <a:chOff x="2767746" y="4347876"/>
            <a:chExt cx="51367" cy="2063348"/>
          </a:xfrm>
        </p:grpSpPr>
        <p:grpSp>
          <p:nvGrpSpPr>
            <p:cNvPr id="1149" name="Group 1148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176" name="Oval 117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7" name="Oval 117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8" name="Oval 117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9" name="Oval 117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0" name="Oval 117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1" name="Oval 118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50" name="Group 1149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170" name="Oval 116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1" name="Oval 117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2" name="Oval 117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3" name="Oval 117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4" name="Oval 117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5" name="Oval 117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51" name="Oval 1150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52" name="Oval 1151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53" name="Oval 1152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54" name="Oval 1153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55" name="Oval 1154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156" name="Group 1155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164" name="Oval 116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5" name="Oval 116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6" name="Oval 116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7" name="Oval 116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8" name="Oval 116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9" name="Oval 116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57" name="Group 1156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158" name="Oval 115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9" name="Oval 115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0" name="Oval 115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1" name="Oval 116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2" name="Oval 116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3" name="Oval 116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182" name="Group 1181"/>
          <p:cNvGrpSpPr/>
          <p:nvPr/>
        </p:nvGrpSpPr>
        <p:grpSpPr>
          <a:xfrm>
            <a:off x="2329576" y="2067011"/>
            <a:ext cx="51367" cy="2063348"/>
            <a:chOff x="2767746" y="4347876"/>
            <a:chExt cx="51367" cy="2063348"/>
          </a:xfrm>
        </p:grpSpPr>
        <p:grpSp>
          <p:nvGrpSpPr>
            <p:cNvPr id="1183" name="Group 1182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210" name="Oval 120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1" name="Oval 121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2" name="Oval 121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3" name="Oval 121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4" name="Oval 121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5" name="Oval 121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84" name="Group 1183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204" name="Oval 120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5" name="Oval 120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6" name="Oval 120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7" name="Oval 120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8" name="Oval 120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9" name="Oval 120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85" name="Oval 1184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86" name="Oval 1185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87" name="Oval 1186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88" name="Oval 1187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89" name="Oval 1188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190" name="Group 1189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198" name="Oval 119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99" name="Oval 119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0" name="Oval 119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1" name="Oval 120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2" name="Oval 120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3" name="Oval 120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91" name="Group 1190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192" name="Oval 119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93" name="Oval 119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94" name="Oval 119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95" name="Oval 119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96" name="Oval 119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97" name="Oval 119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16" name="Group 1215"/>
          <p:cNvGrpSpPr/>
          <p:nvPr/>
        </p:nvGrpSpPr>
        <p:grpSpPr>
          <a:xfrm>
            <a:off x="2226531" y="2078096"/>
            <a:ext cx="51367" cy="2063348"/>
            <a:chOff x="2767746" y="4347876"/>
            <a:chExt cx="51367" cy="2063348"/>
          </a:xfrm>
        </p:grpSpPr>
        <p:grpSp>
          <p:nvGrpSpPr>
            <p:cNvPr id="1217" name="Group 1216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244" name="Oval 124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5" name="Oval 124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6" name="Oval 124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7" name="Oval 124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8" name="Oval 124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9" name="Oval 124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18" name="Group 1217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238" name="Oval 123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9" name="Oval 123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0" name="Oval 123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1" name="Oval 124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2" name="Oval 124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3" name="Oval 124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219" name="Oval 1218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20" name="Oval 1219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21" name="Oval 1220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22" name="Oval 1221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23" name="Oval 1222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224" name="Group 1223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232" name="Oval 123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3" name="Oval 123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4" name="Oval 123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5" name="Oval 123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6" name="Oval 123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7" name="Oval 123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25" name="Group 1224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226" name="Oval 122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27" name="Oval 122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28" name="Oval 122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29" name="Oval 122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0" name="Oval 122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1" name="Oval 123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50" name="Group 1249"/>
          <p:cNvGrpSpPr/>
          <p:nvPr/>
        </p:nvGrpSpPr>
        <p:grpSpPr>
          <a:xfrm>
            <a:off x="2049362" y="2081378"/>
            <a:ext cx="51367" cy="2063348"/>
            <a:chOff x="2767746" y="4347876"/>
            <a:chExt cx="51367" cy="2063348"/>
          </a:xfrm>
        </p:grpSpPr>
        <p:grpSp>
          <p:nvGrpSpPr>
            <p:cNvPr id="1251" name="Group 1250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278" name="Oval 127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9" name="Oval 127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0" name="Oval 127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1" name="Oval 128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2" name="Oval 128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3" name="Oval 128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52" name="Group 1251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272" name="Oval 127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3" name="Oval 127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4" name="Oval 127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5" name="Oval 127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6" name="Oval 127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7" name="Oval 127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253" name="Oval 1252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54" name="Oval 1253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55" name="Oval 1254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56" name="Oval 1255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57" name="Oval 1256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258" name="Group 1257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266" name="Oval 126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67" name="Oval 126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68" name="Oval 126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69" name="Oval 126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0" name="Oval 126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1" name="Oval 127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59" name="Group 1258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260" name="Oval 125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61" name="Oval 126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62" name="Oval 126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63" name="Oval 126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64" name="Oval 126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65" name="Oval 126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84" name="Group 1283"/>
          <p:cNvGrpSpPr/>
          <p:nvPr/>
        </p:nvGrpSpPr>
        <p:grpSpPr>
          <a:xfrm>
            <a:off x="1946317" y="2064111"/>
            <a:ext cx="51367" cy="2063348"/>
            <a:chOff x="2767746" y="4347876"/>
            <a:chExt cx="51367" cy="2063348"/>
          </a:xfrm>
        </p:grpSpPr>
        <p:grpSp>
          <p:nvGrpSpPr>
            <p:cNvPr id="1285" name="Group 1284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312" name="Oval 131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3" name="Oval 131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4" name="Oval 131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5" name="Oval 131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6" name="Oval 131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7" name="Oval 131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86" name="Group 1285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306" name="Oval 130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7" name="Oval 130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8" name="Oval 130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9" name="Oval 130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0" name="Oval 130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1" name="Oval 131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287" name="Oval 1286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88" name="Oval 1287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89" name="Oval 1288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0" name="Oval 1289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1" name="Oval 1290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292" name="Group 1291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300" name="Oval 129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1" name="Oval 130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2" name="Oval 130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3" name="Oval 130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4" name="Oval 130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5" name="Oval 130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93" name="Group 1292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294" name="Oval 129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95" name="Oval 129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96" name="Oval 129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97" name="Oval 129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98" name="Oval 129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99" name="Oval 129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318" name="Group 1317"/>
          <p:cNvGrpSpPr/>
          <p:nvPr/>
        </p:nvGrpSpPr>
        <p:grpSpPr>
          <a:xfrm>
            <a:off x="2139721" y="2071199"/>
            <a:ext cx="51367" cy="2063348"/>
            <a:chOff x="2767746" y="4347876"/>
            <a:chExt cx="51367" cy="2063348"/>
          </a:xfrm>
        </p:grpSpPr>
        <p:grpSp>
          <p:nvGrpSpPr>
            <p:cNvPr id="1319" name="Group 1318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346" name="Oval 134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7" name="Oval 134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8" name="Oval 134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9" name="Oval 134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0" name="Oval 134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1" name="Oval 135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20" name="Group 1319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340" name="Oval 133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1" name="Oval 134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2" name="Oval 134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3" name="Oval 134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4" name="Oval 134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5" name="Oval 134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321" name="Oval 1320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22" name="Oval 1321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23" name="Oval 1322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24" name="Oval 1323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25" name="Oval 1324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26" name="Group 1325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334" name="Oval 133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5" name="Oval 133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6" name="Oval 133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7" name="Oval 133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8" name="Oval 133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9" name="Oval 133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27" name="Group 1326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328" name="Oval 132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9" name="Oval 132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0" name="Oval 132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1" name="Oval 133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2" name="Oval 133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3" name="Oval 133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352" name="Group 1351"/>
          <p:cNvGrpSpPr/>
          <p:nvPr/>
        </p:nvGrpSpPr>
        <p:grpSpPr>
          <a:xfrm>
            <a:off x="1852464" y="2077190"/>
            <a:ext cx="51367" cy="2063348"/>
            <a:chOff x="2767746" y="4347876"/>
            <a:chExt cx="51367" cy="2063348"/>
          </a:xfrm>
        </p:grpSpPr>
        <p:grpSp>
          <p:nvGrpSpPr>
            <p:cNvPr id="1353" name="Group 1352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380" name="Oval 137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1" name="Oval 138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2" name="Oval 138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3" name="Oval 138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4" name="Oval 138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5" name="Oval 138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54" name="Group 1353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374" name="Oval 137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5" name="Oval 137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6" name="Oval 137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7" name="Oval 137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8" name="Oval 137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9" name="Oval 137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355" name="Oval 1354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56" name="Oval 1355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57" name="Oval 1356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58" name="Oval 1357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59" name="Oval 1358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60" name="Group 1359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368" name="Oval 136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69" name="Oval 136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0" name="Oval 136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1" name="Oval 137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2" name="Oval 137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3" name="Oval 137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61" name="Group 1360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362" name="Oval 136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63" name="Oval 136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64" name="Oval 136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65" name="Oval 136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66" name="Oval 136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67" name="Oval 136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386" name="Group 1385"/>
          <p:cNvGrpSpPr/>
          <p:nvPr/>
        </p:nvGrpSpPr>
        <p:grpSpPr>
          <a:xfrm>
            <a:off x="1749419" y="2088275"/>
            <a:ext cx="51367" cy="2063348"/>
            <a:chOff x="2767746" y="4347876"/>
            <a:chExt cx="51367" cy="2063348"/>
          </a:xfrm>
        </p:grpSpPr>
        <p:grpSp>
          <p:nvGrpSpPr>
            <p:cNvPr id="1387" name="Group 1386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414" name="Oval 141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5" name="Oval 141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6" name="Oval 141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7" name="Oval 141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8" name="Oval 141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9" name="Oval 141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88" name="Group 1387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408" name="Oval 140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9" name="Oval 140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0" name="Oval 140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1" name="Oval 141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2" name="Oval 141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3" name="Oval 141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389" name="Oval 1388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90" name="Oval 1389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91" name="Oval 1390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92" name="Oval 1391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93" name="Oval 1392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94" name="Group 1393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402" name="Oval 140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3" name="Oval 140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4" name="Oval 140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5" name="Oval 140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6" name="Oval 140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7" name="Oval 140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95" name="Group 1394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396" name="Oval 139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7" name="Oval 139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8" name="Oval 139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9" name="Oval 139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0" name="Oval 139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1" name="Oval 140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420" name="Group 1419"/>
          <p:cNvGrpSpPr/>
          <p:nvPr/>
        </p:nvGrpSpPr>
        <p:grpSpPr>
          <a:xfrm>
            <a:off x="1572251" y="2067202"/>
            <a:ext cx="51367" cy="2063348"/>
            <a:chOff x="2767746" y="4347876"/>
            <a:chExt cx="51367" cy="2063348"/>
          </a:xfrm>
        </p:grpSpPr>
        <p:grpSp>
          <p:nvGrpSpPr>
            <p:cNvPr id="1421" name="Group 1420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448" name="Oval 144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9" name="Oval 144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0" name="Oval 144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1" name="Oval 145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2" name="Oval 145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3" name="Oval 145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22" name="Group 1421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442" name="Oval 144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3" name="Oval 144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4" name="Oval 144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5" name="Oval 144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6" name="Oval 144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7" name="Oval 144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23" name="Oval 1422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24" name="Oval 1423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25" name="Oval 1424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26" name="Oval 1425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27" name="Oval 1426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428" name="Group 1427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436" name="Oval 143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37" name="Oval 143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38" name="Oval 143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39" name="Oval 143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0" name="Oval 143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1" name="Oval 144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29" name="Group 1428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430" name="Oval 142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31" name="Oval 143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32" name="Oval 143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33" name="Oval 143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34" name="Oval 143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35" name="Oval 143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454" name="Group 1453"/>
          <p:cNvGrpSpPr/>
          <p:nvPr/>
        </p:nvGrpSpPr>
        <p:grpSpPr>
          <a:xfrm>
            <a:off x="1469206" y="2078287"/>
            <a:ext cx="51367" cy="2063348"/>
            <a:chOff x="2767746" y="4347876"/>
            <a:chExt cx="51367" cy="2063348"/>
          </a:xfrm>
        </p:grpSpPr>
        <p:grpSp>
          <p:nvGrpSpPr>
            <p:cNvPr id="1455" name="Group 1454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482" name="Oval 148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3" name="Oval 148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4" name="Oval 148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5" name="Oval 148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6" name="Oval 148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7" name="Oval 148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56" name="Group 1455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476" name="Oval 147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7" name="Oval 147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8" name="Oval 147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9" name="Oval 147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0" name="Oval 147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1" name="Oval 148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57" name="Oval 1456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58" name="Oval 1457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59" name="Oval 1458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60" name="Oval 1459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61" name="Oval 1460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462" name="Group 1461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470" name="Oval 146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1" name="Oval 147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2" name="Oval 147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3" name="Oval 147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4" name="Oval 147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5" name="Oval 147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63" name="Group 1462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464" name="Oval 146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65" name="Oval 146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66" name="Oval 146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67" name="Oval 146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68" name="Oval 146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69" name="Oval 146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488" name="Group 1487"/>
          <p:cNvGrpSpPr/>
          <p:nvPr/>
        </p:nvGrpSpPr>
        <p:grpSpPr>
          <a:xfrm>
            <a:off x="1662610" y="2078287"/>
            <a:ext cx="51367" cy="2063348"/>
            <a:chOff x="2767746" y="4347876"/>
            <a:chExt cx="51367" cy="2063348"/>
          </a:xfrm>
        </p:grpSpPr>
        <p:grpSp>
          <p:nvGrpSpPr>
            <p:cNvPr id="1489" name="Group 1488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516" name="Oval 151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7" name="Oval 151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8" name="Oval 151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9" name="Oval 151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0" name="Oval 151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1" name="Oval 152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90" name="Group 1489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510" name="Oval 150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1" name="Oval 151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2" name="Oval 151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3" name="Oval 151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4" name="Oval 151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5" name="Oval 151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91" name="Oval 1490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92" name="Oval 1491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93" name="Oval 1492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94" name="Oval 1493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95" name="Oval 1494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496" name="Group 1495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504" name="Oval 150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5" name="Oval 150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6" name="Oval 150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7" name="Oval 150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8" name="Oval 150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9" name="Oval 150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97" name="Group 1496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498" name="Oval 149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9" name="Oval 149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0" name="Oval 149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1" name="Oval 150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2" name="Oval 150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3" name="Oval 150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522" name="Group 1521"/>
          <p:cNvGrpSpPr/>
          <p:nvPr/>
        </p:nvGrpSpPr>
        <p:grpSpPr>
          <a:xfrm>
            <a:off x="1375353" y="2063014"/>
            <a:ext cx="51367" cy="2063348"/>
            <a:chOff x="2767746" y="4347876"/>
            <a:chExt cx="51367" cy="2063348"/>
          </a:xfrm>
        </p:grpSpPr>
        <p:grpSp>
          <p:nvGrpSpPr>
            <p:cNvPr id="1523" name="Group 1522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550" name="Oval 154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1" name="Oval 155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2" name="Oval 155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3" name="Oval 155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4" name="Oval 155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5" name="Oval 155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24" name="Group 1523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544" name="Oval 154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5" name="Oval 154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6" name="Oval 154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7" name="Oval 154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8" name="Oval 154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9" name="Oval 154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525" name="Oval 1524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26" name="Oval 1525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27" name="Oval 1526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28" name="Oval 1527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29" name="Oval 1528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30" name="Group 1529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538" name="Oval 153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39" name="Oval 153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0" name="Oval 153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1" name="Oval 154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2" name="Oval 154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3" name="Oval 154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31" name="Group 1530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532" name="Oval 153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33" name="Oval 153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34" name="Oval 153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35" name="Oval 153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36" name="Oval 153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37" name="Oval 153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556" name="Group 1555"/>
          <p:cNvGrpSpPr/>
          <p:nvPr/>
        </p:nvGrpSpPr>
        <p:grpSpPr>
          <a:xfrm>
            <a:off x="1272308" y="2074099"/>
            <a:ext cx="51367" cy="2063348"/>
            <a:chOff x="2767746" y="4347876"/>
            <a:chExt cx="51367" cy="2063348"/>
          </a:xfrm>
        </p:grpSpPr>
        <p:grpSp>
          <p:nvGrpSpPr>
            <p:cNvPr id="1557" name="Group 1556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584" name="Oval 158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5" name="Oval 158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6" name="Oval 158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7" name="Oval 158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8" name="Oval 158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9" name="Oval 158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58" name="Group 1557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578" name="Oval 157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9" name="Oval 157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0" name="Oval 157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1" name="Oval 158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2" name="Oval 158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3" name="Oval 158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559" name="Oval 1558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60" name="Oval 1559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61" name="Oval 1560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62" name="Oval 1561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63" name="Oval 1562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64" name="Group 1563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572" name="Oval 157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3" name="Oval 157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4" name="Oval 157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5" name="Oval 157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6" name="Oval 157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7" name="Oval 157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65" name="Group 1564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566" name="Oval 156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7" name="Oval 156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8" name="Oval 156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9" name="Oval 156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0" name="Oval 156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1" name="Oval 157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590" name="Group 1589"/>
          <p:cNvGrpSpPr/>
          <p:nvPr/>
        </p:nvGrpSpPr>
        <p:grpSpPr>
          <a:xfrm>
            <a:off x="3005383" y="2067700"/>
            <a:ext cx="51367" cy="2063348"/>
            <a:chOff x="2767746" y="4347876"/>
            <a:chExt cx="51367" cy="2063348"/>
          </a:xfrm>
        </p:grpSpPr>
        <p:grpSp>
          <p:nvGrpSpPr>
            <p:cNvPr id="1591" name="Group 1590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618" name="Oval 161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19" name="Oval 161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20" name="Oval 161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21" name="Oval 162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22" name="Oval 162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23" name="Oval 162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92" name="Group 1591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612" name="Oval 161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13" name="Oval 161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14" name="Oval 161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15" name="Oval 161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16" name="Oval 161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17" name="Oval 161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593" name="Oval 1592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94" name="Oval 1593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95" name="Oval 1594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96" name="Oval 1595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97" name="Oval 1596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98" name="Group 1597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606" name="Oval 160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07" name="Oval 160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08" name="Oval 160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09" name="Oval 160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10" name="Oval 160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11" name="Oval 161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99" name="Group 1598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600" name="Oval 159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01" name="Oval 160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02" name="Oval 160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03" name="Oval 160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04" name="Oval 160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05" name="Oval 160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624" name="Group 1623"/>
          <p:cNvGrpSpPr/>
          <p:nvPr/>
        </p:nvGrpSpPr>
        <p:grpSpPr>
          <a:xfrm>
            <a:off x="2902338" y="2071697"/>
            <a:ext cx="51367" cy="2063348"/>
            <a:chOff x="2767746" y="4347876"/>
            <a:chExt cx="51367" cy="2063348"/>
          </a:xfrm>
        </p:grpSpPr>
        <p:grpSp>
          <p:nvGrpSpPr>
            <p:cNvPr id="1625" name="Group 1624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652" name="Oval 165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53" name="Oval 165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54" name="Oval 165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55" name="Oval 165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56" name="Oval 165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57" name="Oval 165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626" name="Group 1625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646" name="Oval 164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47" name="Oval 164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48" name="Oval 164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49" name="Oval 164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50" name="Oval 164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51" name="Oval 165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627" name="Oval 1626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28" name="Oval 1627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29" name="Oval 1628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30" name="Oval 1629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31" name="Oval 1630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632" name="Group 1631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640" name="Oval 163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41" name="Oval 164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42" name="Oval 164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43" name="Oval 164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44" name="Oval 164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45" name="Oval 164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633" name="Group 1632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634" name="Oval 163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35" name="Oval 163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36" name="Oval 163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37" name="Oval 163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38" name="Oval 163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39" name="Oval 163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658" name="Group 1657"/>
          <p:cNvGrpSpPr/>
          <p:nvPr/>
        </p:nvGrpSpPr>
        <p:grpSpPr>
          <a:xfrm>
            <a:off x="3095742" y="2085873"/>
            <a:ext cx="51367" cy="2063348"/>
            <a:chOff x="2767746" y="4347876"/>
            <a:chExt cx="51367" cy="2063348"/>
          </a:xfrm>
        </p:grpSpPr>
        <p:grpSp>
          <p:nvGrpSpPr>
            <p:cNvPr id="1659" name="Group 1658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686" name="Oval 168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87" name="Oval 168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88" name="Oval 168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89" name="Oval 168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90" name="Oval 168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91" name="Oval 169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660" name="Group 1659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680" name="Oval 167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81" name="Oval 168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82" name="Oval 168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83" name="Oval 168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84" name="Oval 168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85" name="Oval 168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661" name="Oval 1660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62" name="Oval 1661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63" name="Oval 1662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64" name="Oval 1663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65" name="Oval 1664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666" name="Group 1665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674" name="Oval 167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75" name="Oval 167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76" name="Oval 167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77" name="Oval 167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78" name="Oval 167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79" name="Oval 167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667" name="Group 1666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668" name="Oval 166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69" name="Oval 166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70" name="Oval 166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71" name="Oval 167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72" name="Oval 167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73" name="Oval 167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692" name="Group 1691"/>
          <p:cNvGrpSpPr/>
          <p:nvPr/>
        </p:nvGrpSpPr>
        <p:grpSpPr>
          <a:xfrm>
            <a:off x="2808485" y="2063512"/>
            <a:ext cx="51367" cy="2063348"/>
            <a:chOff x="2767746" y="4347876"/>
            <a:chExt cx="51367" cy="2063348"/>
          </a:xfrm>
        </p:grpSpPr>
        <p:grpSp>
          <p:nvGrpSpPr>
            <p:cNvPr id="1693" name="Group 1692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720" name="Oval 171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21" name="Oval 172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22" name="Oval 172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23" name="Oval 172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24" name="Oval 172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25" name="Oval 172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694" name="Group 1693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714" name="Oval 171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15" name="Oval 171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16" name="Oval 171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17" name="Oval 171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18" name="Oval 171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19" name="Oval 171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695" name="Oval 1694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96" name="Oval 1695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97" name="Oval 1696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98" name="Oval 1697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99" name="Oval 1698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700" name="Group 1699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708" name="Oval 170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09" name="Oval 170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10" name="Oval 170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11" name="Oval 171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12" name="Oval 171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13" name="Oval 171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701" name="Group 1700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702" name="Oval 170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03" name="Oval 170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04" name="Oval 170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05" name="Oval 170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06" name="Oval 170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07" name="Oval 170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726" name="Group 1725"/>
          <p:cNvGrpSpPr/>
          <p:nvPr/>
        </p:nvGrpSpPr>
        <p:grpSpPr>
          <a:xfrm>
            <a:off x="2705440" y="2074597"/>
            <a:ext cx="51367" cy="2063348"/>
            <a:chOff x="2767746" y="4347876"/>
            <a:chExt cx="51367" cy="2063348"/>
          </a:xfrm>
        </p:grpSpPr>
        <p:grpSp>
          <p:nvGrpSpPr>
            <p:cNvPr id="1727" name="Group 1726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754" name="Oval 175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5" name="Oval 175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6" name="Oval 175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7" name="Oval 175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8" name="Oval 175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9" name="Oval 175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728" name="Group 1727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748" name="Oval 174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49" name="Oval 174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0" name="Oval 174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1" name="Oval 175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2" name="Oval 175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3" name="Oval 175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729" name="Oval 1728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30" name="Oval 1729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31" name="Oval 1730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32" name="Oval 1731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33" name="Oval 1732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734" name="Group 1733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742" name="Oval 174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43" name="Oval 174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44" name="Oval 174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45" name="Oval 174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46" name="Oval 174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47" name="Oval 174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735" name="Group 1734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736" name="Oval 173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37" name="Oval 173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38" name="Oval 173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39" name="Oval 173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40" name="Oval 173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41" name="Oval 174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1760" name="Content Placeholder 2"/>
          <p:cNvSpPr txBox="1">
            <a:spLocks/>
          </p:cNvSpPr>
          <p:nvPr/>
        </p:nvSpPr>
        <p:spPr>
          <a:xfrm>
            <a:off x="814299" y="2187560"/>
            <a:ext cx="367921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2/3</a:t>
            </a:r>
          </a:p>
        </p:txBody>
      </p:sp>
      <p:sp>
        <p:nvSpPr>
          <p:cNvPr id="1761" name="Content Placeholder 2"/>
          <p:cNvSpPr txBox="1">
            <a:spLocks/>
          </p:cNvSpPr>
          <p:nvPr/>
        </p:nvSpPr>
        <p:spPr>
          <a:xfrm>
            <a:off x="902361" y="2757708"/>
            <a:ext cx="277329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4</a:t>
            </a:r>
          </a:p>
        </p:txBody>
      </p:sp>
      <p:sp>
        <p:nvSpPr>
          <p:cNvPr id="1762" name="Content Placeholder 2"/>
          <p:cNvSpPr txBox="1">
            <a:spLocks/>
          </p:cNvSpPr>
          <p:nvPr/>
        </p:nvSpPr>
        <p:spPr>
          <a:xfrm>
            <a:off x="909792" y="3342503"/>
            <a:ext cx="277329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5</a:t>
            </a:r>
          </a:p>
        </p:txBody>
      </p:sp>
      <p:sp>
        <p:nvSpPr>
          <p:cNvPr id="1763" name="Content Placeholder 2"/>
          <p:cNvSpPr txBox="1">
            <a:spLocks/>
          </p:cNvSpPr>
          <p:nvPr/>
        </p:nvSpPr>
        <p:spPr>
          <a:xfrm>
            <a:off x="921783" y="3774440"/>
            <a:ext cx="277329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6</a:t>
            </a:r>
          </a:p>
        </p:txBody>
      </p:sp>
      <p:sp>
        <p:nvSpPr>
          <p:cNvPr id="1765" name="Content Placeholder 2"/>
          <p:cNvSpPr txBox="1">
            <a:spLocks/>
          </p:cNvSpPr>
          <p:nvPr/>
        </p:nvSpPr>
        <p:spPr>
          <a:xfrm>
            <a:off x="3439993" y="2211081"/>
            <a:ext cx="1845698" cy="30815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Learns high-order sequences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190300" y="2005749"/>
            <a:ext cx="5784380" cy="62551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9" name="Content Placeholder 2"/>
          <p:cNvSpPr txBox="1">
            <a:spLocks/>
          </p:cNvSpPr>
          <p:nvPr/>
        </p:nvSpPr>
        <p:spPr>
          <a:xfrm>
            <a:off x="1941961" y="4968936"/>
            <a:ext cx="5997361" cy="1636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First:</a:t>
            </a:r>
          </a:p>
          <a:p>
            <a:pPr marL="0" indent="0">
              <a:buNone/>
            </a:pP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- Sparse Distributed Representations</a:t>
            </a:r>
          </a:p>
          <a:p>
            <a:pPr marL="0" indent="0">
              <a:buNone/>
            </a:pP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- Neurons</a:t>
            </a:r>
          </a:p>
        </p:txBody>
      </p:sp>
    </p:spTree>
    <p:extLst>
      <p:ext uri="{BB962C8B-B14F-4D97-AF65-F5344CB8AC3E}">
        <p14:creationId xmlns:p14="http://schemas.microsoft.com/office/powerpoint/2010/main" val="354072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5" grpId="0"/>
      <p:bldP spid="2" grpId="0" animBg="1"/>
      <p:bldP spid="177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3429000"/>
            <a:ext cx="5867400" cy="76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Sparse Distributed Representations (SDRs)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524000" y="3886200"/>
            <a:ext cx="5029200" cy="190500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Many bits (thousands)</a:t>
            </a:r>
          </a:p>
          <a:p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Few 1’s mostly 0’s</a:t>
            </a:r>
          </a:p>
          <a:p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Example: 2,000 bits, 2% </a:t>
            </a: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active</a:t>
            </a:r>
          </a:p>
          <a:p>
            <a:endParaRPr lang="en-US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Each bit has semantic meaning</a:t>
            </a:r>
            <a:b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Learned</a:t>
            </a: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1905000" y="4717858"/>
            <a:ext cx="6096000" cy="250639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01000000000000000001000000000000000000000000000000000010000</a:t>
            </a:r>
            <a:r>
              <a:rPr lang="en-US" sz="1100" dirty="0">
                <a:latin typeface="Tahoma" pitchFamily="34" charset="0"/>
                <a:ea typeface="Tahoma" pitchFamily="34" charset="0"/>
                <a:cs typeface="Tahoma" pitchFamily="34" charset="0"/>
              </a:rPr>
              <a:t>…………</a:t>
            </a:r>
            <a:r>
              <a:rPr lang="en-US" sz="11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01000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52400" y="838200"/>
            <a:ext cx="5257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Dense Representations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524000" y="1301858"/>
            <a:ext cx="5029200" cy="1974742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Few bits (8 to 128)</a:t>
            </a:r>
          </a:p>
          <a:p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All combinations of 1’s and 0’s</a:t>
            </a:r>
          </a:p>
          <a:p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Example: </a:t>
            </a: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8 bit ASCII</a:t>
            </a:r>
          </a:p>
          <a:p>
            <a:endParaRPr lang="en-US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Bits have no inherent meaning</a:t>
            </a:r>
            <a:b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Arbitrarily assigned by programmer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6122323" y="3352800"/>
            <a:ext cx="888077" cy="839780"/>
            <a:chOff x="685757" y="1129464"/>
            <a:chExt cx="1596273" cy="1509462"/>
          </a:xfrm>
        </p:grpSpPr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757" y="1129464"/>
              <a:ext cx="1596273" cy="1402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Rectangle 41"/>
            <p:cNvSpPr/>
            <p:nvPr/>
          </p:nvSpPr>
          <p:spPr bwMode="auto">
            <a:xfrm>
              <a:off x="1339516" y="2178868"/>
              <a:ext cx="842210" cy="46005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2050" name="Picture 2" descr="http://t3.gstatic.com/images?q=tbn:ANd9GcTPzFW8bGdb0-HWiRaqwWG0eI51d0rEcfbrwdmLRjG2JCPXCxK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3000"/>
                    </a14:imgEffect>
                    <a14:imgEffect>
                      <a14:brightnessContrast bright="3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858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905000" y="2158137"/>
            <a:ext cx="1828800" cy="28575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01101101   = m</a:t>
            </a:r>
          </a:p>
          <a:p>
            <a:pPr marL="0" indent="0">
              <a:buNone/>
            </a:pP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43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1" grpId="0"/>
      <p:bldP spid="29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137" y="4648200"/>
            <a:ext cx="5174675" cy="121461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228600"/>
            <a:ext cx="2209800" cy="381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SDR Properties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81000" y="1219200"/>
            <a:ext cx="3048000" cy="45720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1) 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Similarity</a:t>
            </a: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</a:t>
            </a:r>
            <a:b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shared bits = semantic similarity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endParaRPr lang="en-US" sz="18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381000" y="3429000"/>
            <a:ext cx="2667000" cy="45720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  subsampling is OK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endParaRPr lang="en-US" sz="18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81000" y="4724400"/>
            <a:ext cx="2438400" cy="30480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3</a:t>
            </a: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 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Union membership</a:t>
            </a: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</a:t>
            </a:r>
            <a:endParaRPr lang="en-US" sz="18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3048000" y="3581400"/>
            <a:ext cx="838200" cy="9144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Indices</a:t>
            </a: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1</a:t>
            </a:r>
            <a:br>
              <a:rPr lang="en-US" sz="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</a:t>
            </a:r>
            <a:br>
              <a:rPr lang="en-US" sz="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|</a:t>
            </a:r>
            <a:br>
              <a:rPr lang="en-US" sz="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10</a:t>
            </a: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1600200" y="5909928"/>
            <a:ext cx="1167800" cy="60960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Is this SDR</a:t>
            </a:r>
            <a:b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 member?</a:t>
            </a: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381000" y="2286000"/>
            <a:ext cx="2667000" cy="45720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2) 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Store and Compare</a:t>
            </a: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</a:t>
            </a:r>
            <a:b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store indices of active bits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endParaRPr lang="en-US" sz="18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733799" y="990600"/>
            <a:ext cx="5138732" cy="686384"/>
            <a:chOff x="3733799" y="990600"/>
            <a:chExt cx="5138732" cy="6863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3799" y="1295400"/>
              <a:ext cx="5138732" cy="378655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5116649" y="990600"/>
              <a:ext cx="0" cy="24384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5052232" y="1237368"/>
              <a:ext cx="146419" cy="439616"/>
            </a:xfrm>
            <a:prstGeom prst="rect">
              <a:avLst/>
            </a:prstGeom>
            <a:noFill/>
            <a:ln w="222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571045" y="1234440"/>
              <a:ext cx="146419" cy="439616"/>
            </a:xfrm>
            <a:prstGeom prst="rect">
              <a:avLst/>
            </a:prstGeom>
            <a:noFill/>
            <a:ln w="222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633313" y="990600"/>
              <a:ext cx="0" cy="24384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048000" y="2334820"/>
            <a:ext cx="5901398" cy="1017980"/>
            <a:chOff x="3048000" y="2334820"/>
            <a:chExt cx="5901398" cy="1017980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3845168" y="2546454"/>
              <a:ext cx="0" cy="985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ontent Placeholder 2"/>
            <p:cNvSpPr txBox="1">
              <a:spLocks/>
            </p:cNvSpPr>
            <p:nvPr/>
          </p:nvSpPr>
          <p:spPr>
            <a:xfrm>
              <a:off x="3048000" y="2438400"/>
              <a:ext cx="838200" cy="91440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9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Indices</a:t>
              </a:r>
              <a:r>
                <a:rPr lang="en-US" sz="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/>
              </a:r>
              <a:br>
                <a:rPr lang="en-US" sz="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6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  <a:br>
                <a:rPr lang="en-US" sz="6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6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</a:t>
              </a:r>
              <a:br>
                <a:rPr lang="en-US" sz="6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6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3</a:t>
              </a:r>
              <a:br>
                <a:rPr lang="en-US" sz="6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6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  <a:br>
                <a:rPr lang="en-US" sz="6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6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5</a:t>
              </a:r>
              <a:br>
                <a:rPr lang="en-US" sz="6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6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|</a:t>
              </a:r>
              <a:br>
                <a:rPr lang="en-US" sz="6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6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40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H="1">
              <a:off x="3228427" y="2644984"/>
              <a:ext cx="6167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5146160" y="2590800"/>
              <a:ext cx="0" cy="14360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3228428" y="2734408"/>
              <a:ext cx="191773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7729872" y="2565856"/>
              <a:ext cx="0" cy="36341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3228428" y="2929272"/>
              <a:ext cx="45014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8610600" y="2565856"/>
              <a:ext cx="0" cy="64241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3298764" y="3208266"/>
              <a:ext cx="53118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6032208" y="2546454"/>
              <a:ext cx="0" cy="27714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>
              <a:off x="3228428" y="2838960"/>
              <a:ext cx="280378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5952" y="2334820"/>
              <a:ext cx="5263446" cy="231036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3228428" y="3447828"/>
            <a:ext cx="5728058" cy="629125"/>
            <a:chOff x="3228428" y="3447828"/>
            <a:chExt cx="5728058" cy="629125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5155535" y="3689454"/>
              <a:ext cx="0" cy="985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3228429" y="3787984"/>
              <a:ext cx="192710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8631864" y="3701768"/>
              <a:ext cx="0" cy="36809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3228428" y="4076953"/>
              <a:ext cx="54034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3040" y="3447828"/>
              <a:ext cx="5263446" cy="231036"/>
            </a:xfrm>
            <a:prstGeom prst="rect">
              <a:avLst/>
            </a:prstGeom>
          </p:spPr>
        </p:pic>
      </p:grpSp>
      <p:pic>
        <p:nvPicPr>
          <p:cNvPr id="74" name="Picture 7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24" y="5942702"/>
            <a:ext cx="5238122" cy="221219"/>
          </a:xfrm>
          <a:prstGeom prst="rect">
            <a:avLst/>
          </a:prstGeom>
        </p:spPr>
      </p:pic>
      <p:sp>
        <p:nvSpPr>
          <p:cNvPr id="77" name="Content Placeholder 2"/>
          <p:cNvSpPr txBox="1">
            <a:spLocks/>
          </p:cNvSpPr>
          <p:nvPr/>
        </p:nvSpPr>
        <p:spPr>
          <a:xfrm>
            <a:off x="3131288" y="4600352"/>
            <a:ext cx="457200" cy="662241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05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1)</a:t>
            </a:r>
            <a:br>
              <a:rPr lang="en-US" sz="105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05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2)</a:t>
            </a:r>
            <a:br>
              <a:rPr lang="en-US" sz="105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05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3)</a:t>
            </a:r>
            <a:endParaRPr lang="en-US" sz="105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8" name="Content Placeholder 2"/>
          <p:cNvSpPr txBox="1">
            <a:spLocks/>
          </p:cNvSpPr>
          <p:nvPr/>
        </p:nvSpPr>
        <p:spPr>
          <a:xfrm>
            <a:off x="3657600" y="5029200"/>
            <a:ext cx="413183" cy="28575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….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3505200" y="5530632"/>
            <a:ext cx="526201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ontent Placeholder 2"/>
          <p:cNvSpPr txBox="1">
            <a:spLocks/>
          </p:cNvSpPr>
          <p:nvPr/>
        </p:nvSpPr>
        <p:spPr>
          <a:xfrm>
            <a:off x="3076352" y="5192831"/>
            <a:ext cx="457200" cy="401673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05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10)</a:t>
            </a:r>
            <a:endParaRPr lang="en-US" sz="105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1" name="Content Placeholder 2"/>
          <p:cNvSpPr txBox="1">
            <a:spLocks/>
          </p:cNvSpPr>
          <p:nvPr/>
        </p:nvSpPr>
        <p:spPr>
          <a:xfrm>
            <a:off x="8671399" y="4759840"/>
            <a:ext cx="402265" cy="30480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05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2%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endParaRPr lang="en-US" sz="18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2" name="Content Placeholder 2"/>
          <p:cNvSpPr txBox="1">
            <a:spLocks/>
          </p:cNvSpPr>
          <p:nvPr/>
        </p:nvSpPr>
        <p:spPr>
          <a:xfrm>
            <a:off x="8723498" y="5586048"/>
            <a:ext cx="496702" cy="30480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05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20%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endParaRPr lang="en-US" sz="18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747976" y="5590952"/>
            <a:ext cx="146419" cy="581248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486400" y="5598040"/>
            <a:ext cx="146419" cy="581248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955464" y="5598040"/>
            <a:ext cx="146419" cy="581248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43200" y="6053311"/>
            <a:ext cx="616688" cy="0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2"/>
          <p:cNvSpPr txBox="1">
            <a:spLocks/>
          </p:cNvSpPr>
          <p:nvPr/>
        </p:nvSpPr>
        <p:spPr>
          <a:xfrm>
            <a:off x="2057400" y="5569688"/>
            <a:ext cx="762000" cy="30480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Union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2743200" y="5713071"/>
            <a:ext cx="616688" cy="0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47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4" grpId="0"/>
      <p:bldP spid="68" grpId="0"/>
      <p:bldP spid="37" grpId="0"/>
      <p:bldP spid="77" grpId="0"/>
      <p:bldP spid="78" grpId="0"/>
      <p:bldP spid="80" grpId="0"/>
      <p:bldP spid="81" grpId="0"/>
      <p:bldP spid="82" grpId="0"/>
      <p:bldP spid="49" grpId="0" animBg="1"/>
      <p:bldP spid="55" grpId="0" animBg="1"/>
      <p:bldP spid="56" grpId="0" animBg="1"/>
      <p:bldP spid="5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6160889" y="3866018"/>
            <a:ext cx="247073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latin typeface="Tahoma" pitchFamily="34" charset="0"/>
                <a:ea typeface="Tahoma" pitchFamily="34" charset="0"/>
                <a:cs typeface="Tahoma" pitchFamily="34" charset="0"/>
              </a:rPr>
              <a:t>M</a:t>
            </a:r>
            <a:r>
              <a:rPr lang="en-US" sz="1200" b="1" u="sng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odel neuron</a:t>
            </a:r>
            <a:r>
              <a:rPr lang="en-US" sz="1100" b="1" u="sng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100" b="1" u="sng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100" b="1" u="sng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263" y="1718984"/>
            <a:ext cx="2588358" cy="1747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689545" y="3866242"/>
            <a:ext cx="18512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Feedforward</a:t>
            </a:r>
            <a:r>
              <a:rPr lang="en-US" sz="11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1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1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100’s </a:t>
            </a:r>
            <a:r>
              <a:rPr lang="en-US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of synapses</a:t>
            </a:r>
            <a:endParaRPr lang="en-US" sz="1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“Classic” receptive field</a:t>
            </a:r>
          </a:p>
          <a:p>
            <a:endParaRPr lang="en-US" sz="900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3709220" y="4861536"/>
            <a:ext cx="183161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Context</a:t>
            </a:r>
            <a:r>
              <a:rPr lang="en-US" sz="11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1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1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1,000’s of synapses</a:t>
            </a:r>
          </a:p>
          <a:p>
            <a:r>
              <a:rPr lang="en-US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Depolarize neuron</a:t>
            </a:r>
          </a:p>
          <a:p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“</a:t>
            </a:r>
            <a:r>
              <a:rPr lang="en-US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Predicted state”</a:t>
            </a:r>
          </a:p>
          <a:p>
            <a:endParaRPr lang="en-US" sz="900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3680395" y="937421"/>
            <a:ext cx="1358958" cy="2390620"/>
            <a:chOff x="1859422" y="937421"/>
            <a:chExt cx="1358958" cy="2390620"/>
          </a:xfrm>
        </p:grpSpPr>
        <p:grpSp>
          <p:nvGrpSpPr>
            <p:cNvPr id="3" name="Group 2"/>
            <p:cNvGrpSpPr/>
            <p:nvPr/>
          </p:nvGrpSpPr>
          <p:grpSpPr>
            <a:xfrm>
              <a:off x="1859422" y="937421"/>
              <a:ext cx="1358958" cy="2390620"/>
              <a:chOff x="1859422" y="937421"/>
              <a:chExt cx="1358958" cy="2390620"/>
            </a:xfrm>
          </p:grpSpPr>
          <p:grpSp>
            <p:nvGrpSpPr>
              <p:cNvPr id="26" name="Group 6"/>
              <p:cNvGrpSpPr>
                <a:grpSpLocks/>
              </p:cNvGrpSpPr>
              <p:nvPr/>
            </p:nvGrpSpPr>
            <p:grpSpPr bwMode="auto">
              <a:xfrm>
                <a:off x="1859422" y="937421"/>
                <a:ext cx="1280749" cy="2390620"/>
                <a:chOff x="1004" y="905"/>
                <a:chExt cx="1176" cy="2298"/>
              </a:xfrm>
            </p:grpSpPr>
            <p:pic>
              <p:nvPicPr>
                <p:cNvPr id="27" name="Picture 4" descr="pyramidal cell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4" y="905"/>
                  <a:ext cx="1176" cy="22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" name="Rectangle 5"/>
                <p:cNvSpPr>
                  <a:spLocks noChangeArrowheads="1"/>
                </p:cNvSpPr>
                <p:nvPr/>
              </p:nvSpPr>
              <p:spPr bwMode="auto">
                <a:xfrm>
                  <a:off x="1870" y="1380"/>
                  <a:ext cx="306" cy="10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" name="Rectangle 1"/>
              <p:cNvSpPr/>
              <p:nvPr/>
            </p:nvSpPr>
            <p:spPr>
              <a:xfrm>
                <a:off x="3057837" y="1600200"/>
                <a:ext cx="160543" cy="6858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2618439" y="1779181"/>
              <a:ext cx="294882" cy="754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261618" y="1857153"/>
              <a:ext cx="294882" cy="676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val 3"/>
          <p:cNvSpPr/>
          <p:nvPr/>
        </p:nvSpPr>
        <p:spPr>
          <a:xfrm>
            <a:off x="4223931" y="2700668"/>
            <a:ext cx="385425" cy="326065"/>
          </a:xfrm>
          <a:prstGeom prst="ellipse">
            <a:avLst/>
          </a:prstGeom>
          <a:solidFill>
            <a:srgbClr val="00B05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803317" y="937421"/>
            <a:ext cx="1236035" cy="2390620"/>
            <a:chOff x="1982344" y="937421"/>
            <a:chExt cx="1236035" cy="2390620"/>
          </a:xfrm>
        </p:grpSpPr>
        <p:sp>
          <p:nvSpPr>
            <p:cNvPr id="5" name="Oval 4"/>
            <p:cNvSpPr/>
            <p:nvPr/>
          </p:nvSpPr>
          <p:spPr>
            <a:xfrm>
              <a:off x="1982344" y="2592657"/>
              <a:ext cx="1236035" cy="735384"/>
            </a:xfrm>
            <a:prstGeom prst="ellipse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184541" y="937421"/>
              <a:ext cx="853621" cy="536944"/>
            </a:xfrm>
            <a:prstGeom prst="ellipse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368" b="51316"/>
          <a:stretch/>
        </p:blipFill>
        <p:spPr bwMode="auto">
          <a:xfrm rot="16200000">
            <a:off x="1002205" y="1978392"/>
            <a:ext cx="1121370" cy="196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2544847" y="2399663"/>
            <a:ext cx="1460667" cy="5606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544847" y="2960350"/>
            <a:ext cx="1460667" cy="56068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115066" y="3866018"/>
            <a:ext cx="227451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Active Dendrites</a:t>
            </a:r>
            <a:r>
              <a:rPr lang="en-US" sz="1100" b="1" u="sng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100" b="1" u="sng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200" b="1" u="sng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Pattern detectors</a:t>
            </a:r>
          </a:p>
          <a:p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Each cell can recognize</a:t>
            </a:r>
          </a:p>
          <a:p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100’s of unique patterns</a:t>
            </a:r>
          </a:p>
          <a:p>
            <a:endParaRPr lang="en-US" sz="900" dirty="0" smtClean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869316" y="4024193"/>
            <a:ext cx="388484" cy="0"/>
          </a:xfrm>
          <a:prstGeom prst="straightConnector1">
            <a:avLst/>
          </a:prstGeom>
          <a:ln w="28575">
            <a:solidFill>
              <a:srgbClr val="00B050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" idx="6"/>
          </p:cNvCxnSpPr>
          <p:nvPr/>
        </p:nvCxnSpPr>
        <p:spPr>
          <a:xfrm flipH="1">
            <a:off x="5039352" y="2960348"/>
            <a:ext cx="501484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869316" y="1205893"/>
            <a:ext cx="671519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4867018" y="5032819"/>
            <a:ext cx="39866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421334" y="3069699"/>
            <a:ext cx="0" cy="603667"/>
          </a:xfrm>
          <a:prstGeom prst="straightConnector1">
            <a:avLst/>
          </a:prstGeom>
          <a:ln w="44450">
            <a:solidFill>
              <a:srgbClr val="00B05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ontent Placeholder 2"/>
          <p:cNvSpPr txBox="1">
            <a:spLocks/>
          </p:cNvSpPr>
          <p:nvPr/>
        </p:nvSpPr>
        <p:spPr>
          <a:xfrm>
            <a:off x="344118" y="228600"/>
            <a:ext cx="6412175" cy="762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Neurons</a:t>
            </a:r>
            <a:b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3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40" grpId="0"/>
      <p:bldP spid="56" grpId="0"/>
      <p:bldP spid="4" grpId="0" animBg="1"/>
      <p:bldP spid="5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" y="551810"/>
            <a:ext cx="8890000" cy="4445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867400" y="4509337"/>
            <a:ext cx="2895599" cy="1676400"/>
            <a:chOff x="5867401" y="3200400"/>
            <a:chExt cx="2895599" cy="167640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873" y="3276600"/>
              <a:ext cx="2292728" cy="15477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260808" y="3256066"/>
              <a:ext cx="2502192" cy="79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1" y="3200400"/>
              <a:ext cx="457200" cy="167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2"/>
          <p:cNvSpPr txBox="1">
            <a:spLocks/>
          </p:cNvSpPr>
          <p:nvPr/>
        </p:nvSpPr>
        <p:spPr>
          <a:xfrm>
            <a:off x="344118" y="228600"/>
            <a:ext cx="3273293" cy="8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Learning Transitions</a:t>
            </a:r>
          </a:p>
          <a:p>
            <a:pPr marL="0" indent="0">
              <a:buNone/>
            </a:pP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Feedforward activation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1457" y="2501667"/>
            <a:ext cx="8706338" cy="2972220"/>
            <a:chOff x="221457" y="2501667"/>
            <a:chExt cx="8706338" cy="2972220"/>
          </a:xfrm>
        </p:grpSpPr>
        <p:cxnSp>
          <p:nvCxnSpPr>
            <p:cNvPr id="45" name="Straight Arrow Connector 44"/>
            <p:cNvCxnSpPr/>
            <p:nvPr/>
          </p:nvCxnSpPr>
          <p:spPr>
            <a:xfrm flipV="1">
              <a:off x="6461260" y="3909951"/>
              <a:ext cx="0" cy="545286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6752922" y="3747349"/>
              <a:ext cx="0" cy="545286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7005170" y="3634906"/>
              <a:ext cx="0" cy="545286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7545133" y="3323049"/>
              <a:ext cx="0" cy="545286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7832091" y="3185137"/>
              <a:ext cx="0" cy="545286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8123753" y="3008359"/>
              <a:ext cx="0" cy="545286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7254265" y="3476758"/>
              <a:ext cx="0" cy="545286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8376001" y="2910092"/>
              <a:ext cx="0" cy="545286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8927795" y="2557876"/>
              <a:ext cx="0" cy="545286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8644015" y="2704497"/>
              <a:ext cx="0" cy="545286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6359234" y="3793176"/>
              <a:ext cx="0" cy="27264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/>
            <p:cNvGrpSpPr/>
            <p:nvPr/>
          </p:nvGrpSpPr>
          <p:grpSpPr>
            <a:xfrm>
              <a:off x="221457" y="2583942"/>
              <a:ext cx="5924493" cy="2889945"/>
              <a:chOff x="221457" y="2583942"/>
              <a:chExt cx="5924493" cy="2889945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 flipV="1">
                <a:off x="1112211" y="3066732"/>
                <a:ext cx="0" cy="54528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V="1">
                <a:off x="1422265" y="3221130"/>
                <a:ext cx="0" cy="54528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V="1">
                <a:off x="1699275" y="3418716"/>
                <a:ext cx="0" cy="54528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flipV="1">
                <a:off x="2073536" y="3493773"/>
                <a:ext cx="0" cy="272643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1801750" y="3355049"/>
                <a:ext cx="0" cy="272643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1516488" y="3209615"/>
                <a:ext cx="0" cy="272643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2004106" y="3556485"/>
                <a:ext cx="0" cy="54528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2329926" y="3734532"/>
                <a:ext cx="0" cy="54528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V="1">
                <a:off x="2606936" y="3924235"/>
                <a:ext cx="0" cy="54528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2981197" y="4015058"/>
                <a:ext cx="0" cy="272643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2709411" y="3844802"/>
                <a:ext cx="0" cy="272643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V="1">
                <a:off x="2424149" y="3699368"/>
                <a:ext cx="0" cy="272643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2912106" y="4034998"/>
                <a:ext cx="0" cy="54528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V="1">
                <a:off x="3237926" y="4236694"/>
                <a:ext cx="0" cy="54528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3514936" y="4434280"/>
                <a:ext cx="0" cy="54528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3889197" y="4493571"/>
                <a:ext cx="0" cy="272643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3617411" y="4354847"/>
                <a:ext cx="0" cy="272643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V="1">
                <a:off x="3332149" y="4209413"/>
                <a:ext cx="0" cy="272643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V="1">
                <a:off x="3819767" y="4572049"/>
                <a:ext cx="0" cy="54528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V="1">
                <a:off x="4145587" y="4750096"/>
                <a:ext cx="0" cy="54528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4239810" y="4699166"/>
                <a:ext cx="0" cy="272643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V="1">
                <a:off x="221457" y="2583942"/>
                <a:ext cx="0" cy="54528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498467" y="2781528"/>
                <a:ext cx="0" cy="54528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V="1">
                <a:off x="872728" y="2840819"/>
                <a:ext cx="0" cy="272643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00942" y="2702095"/>
                <a:ext cx="0" cy="272643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V="1">
                <a:off x="803298" y="2919297"/>
                <a:ext cx="0" cy="54528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V="1">
                <a:off x="1223341" y="3046414"/>
                <a:ext cx="0" cy="272643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V="1">
                <a:off x="4747305" y="4781980"/>
                <a:ext cx="0" cy="54528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V="1">
                <a:off x="5062615" y="4629892"/>
                <a:ext cx="0" cy="54528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V="1">
                <a:off x="5354277" y="4467290"/>
                <a:ext cx="0" cy="54528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V="1">
                <a:off x="4463525" y="4928601"/>
                <a:ext cx="0" cy="54528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V="1">
                <a:off x="5606525" y="4354847"/>
                <a:ext cx="0" cy="54528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V="1">
                <a:off x="6145950" y="4062039"/>
                <a:ext cx="0" cy="54528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5862170" y="4208660"/>
                <a:ext cx="0" cy="545286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 flipV="1">
                <a:off x="4916750" y="4562844"/>
                <a:ext cx="0" cy="272643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5242815" y="4392018"/>
                <a:ext cx="0" cy="272643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V="1">
                <a:off x="4604861" y="4747424"/>
                <a:ext cx="0" cy="272643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 flipV="1">
                <a:off x="5497996" y="4267547"/>
                <a:ext cx="0" cy="272643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V="1">
                <a:off x="6033169" y="3964002"/>
                <a:ext cx="0" cy="272643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5721280" y="4148582"/>
                <a:ext cx="0" cy="272643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Arrow Connector 62"/>
            <p:cNvCxnSpPr/>
            <p:nvPr/>
          </p:nvCxnSpPr>
          <p:spPr>
            <a:xfrm flipV="1">
              <a:off x="6614415" y="3668705"/>
              <a:ext cx="0" cy="27264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7167308" y="3368590"/>
              <a:ext cx="0" cy="27264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7493373" y="3197764"/>
              <a:ext cx="0" cy="27264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6855419" y="3553170"/>
              <a:ext cx="0" cy="27264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7748554" y="3073293"/>
              <a:ext cx="0" cy="27264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8266005" y="2796964"/>
              <a:ext cx="0" cy="27264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8592070" y="2626138"/>
              <a:ext cx="0" cy="27264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7954116" y="2981544"/>
              <a:ext cx="0" cy="27264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8847251" y="2501667"/>
              <a:ext cx="0" cy="27264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Arrow Connector 74"/>
          <p:cNvCxnSpPr/>
          <p:nvPr/>
        </p:nvCxnSpPr>
        <p:spPr>
          <a:xfrm flipV="1">
            <a:off x="6855419" y="5422086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80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ontent Placeholder 2"/>
          <p:cNvSpPr>
            <a:spLocks noGrp="1"/>
          </p:cNvSpPr>
          <p:nvPr>
            <p:ph idx="1"/>
          </p:nvPr>
        </p:nvSpPr>
        <p:spPr>
          <a:xfrm>
            <a:off x="258724" y="253409"/>
            <a:ext cx="7315201" cy="625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Cortical Learning Algorithm 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Review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  <a:endParaRPr lang="en-US" sz="14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787" name="Picture 78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899" y="1096480"/>
            <a:ext cx="3584121" cy="1965485"/>
          </a:xfrm>
          <a:prstGeom prst="rect">
            <a:avLst/>
          </a:prstGeom>
        </p:spPr>
      </p:pic>
      <p:sp>
        <p:nvSpPr>
          <p:cNvPr id="788" name="Content Placeholder 2"/>
          <p:cNvSpPr txBox="1">
            <a:spLocks/>
          </p:cNvSpPr>
          <p:nvPr/>
        </p:nvSpPr>
        <p:spPr>
          <a:xfrm>
            <a:off x="446313" y="1558311"/>
            <a:ext cx="6452508" cy="4070084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 Model of a Layer of Cells in Cortex</a:t>
            </a:r>
          </a:p>
          <a:p>
            <a:pPr marL="0" indent="0">
              <a:buNone/>
            </a:pP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Sequence Memory</a:t>
            </a:r>
          </a:p>
          <a:p>
            <a:pPr marL="0" indent="0">
              <a:buNone/>
            </a:pPr>
            <a:endParaRPr lang="en-US" sz="16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- Converts 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input to sparse 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representations</a:t>
            </a:r>
            <a:endParaRPr lang="en-US" sz="14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- Learns sequences</a:t>
            </a:r>
            <a:endParaRPr lang="en-US" sz="14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- Makes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predictions and detects anomalies</a:t>
            </a: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6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1600" u="sng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Capabilities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- On-line learning</a:t>
            </a:r>
          </a:p>
          <a:p>
            <a:pPr marL="0" indent="0">
              <a:buNone/>
            </a:pP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- </a:t>
            </a: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Large capacity</a:t>
            </a:r>
          </a:p>
          <a:p>
            <a:pPr marL="0" indent="0">
              <a:buNone/>
            </a:pPr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- High-order</a:t>
            </a:r>
            <a:endParaRPr lang="en-US" sz="16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- Simple local learning rules</a:t>
            </a:r>
          </a:p>
          <a:p>
            <a:pPr marL="0" indent="0">
              <a:buNone/>
            </a:pP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- Fault </a:t>
            </a: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tolerant</a:t>
            </a: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6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40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551810"/>
            <a:ext cx="8890000" cy="4445000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344118" y="228600"/>
            <a:ext cx="6412175" cy="762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Learning Transitions</a:t>
            </a:r>
          </a:p>
          <a:p>
            <a:pPr marL="0" indent="0">
              <a:buNone/>
            </a:pP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Inhibition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112211" y="3066732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422265" y="3221130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99275" y="3418716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073536" y="3493773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801750" y="3355049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516488" y="3209615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004106" y="3556485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329926" y="3734532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606936" y="3924235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981197" y="4015058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2709411" y="3844802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424149" y="3699368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912106" y="4034998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237926" y="4236694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514936" y="4434280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3889197" y="4493571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617411" y="4354847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332149" y="4209413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3819767" y="4572049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145587" y="4750096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239810" y="4699166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221457" y="2583942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98467" y="2781528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872728" y="2840819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600942" y="2702095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803298" y="2919297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1223341" y="3046414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747305" y="4781980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5062615" y="4629892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5354277" y="4467290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463525" y="4928601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5606525" y="4354847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6145950" y="4062039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461260" y="3909951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6752922" y="3747349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5862170" y="4208660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7005170" y="3634906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7545133" y="3323049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7832091" y="3185137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8123753" y="3008359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7254265" y="3476758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8376001" y="2910092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8927795" y="2557876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8644015" y="2704497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4916750" y="4562844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5242815" y="4392018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4604861" y="4747424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5497996" y="4267547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6033169" y="3964002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6359234" y="3793176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5721280" y="4148582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6614415" y="3668705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7167308" y="3368590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7493373" y="3197764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6855419" y="3553170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7748554" y="3073293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8266005" y="2796964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8592070" y="2626138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7954116" y="2981544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8847251" y="2501667"/>
            <a:ext cx="0" cy="27264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5867400" y="4509337"/>
            <a:ext cx="2895599" cy="1676400"/>
            <a:chOff x="5867401" y="3200400"/>
            <a:chExt cx="2895599" cy="1676400"/>
          </a:xfrm>
        </p:grpSpPr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873" y="3276600"/>
              <a:ext cx="2292728" cy="15477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6" name="Rectangle 95"/>
            <p:cNvSpPr/>
            <p:nvPr/>
          </p:nvSpPr>
          <p:spPr>
            <a:xfrm>
              <a:off x="6260808" y="3256066"/>
              <a:ext cx="2502192" cy="79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67401" y="3200400"/>
              <a:ext cx="457200" cy="167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8" name="Straight Arrow Connector 97"/>
          <p:cNvCxnSpPr/>
          <p:nvPr/>
        </p:nvCxnSpPr>
        <p:spPr>
          <a:xfrm flipV="1">
            <a:off x="6855419" y="5422086"/>
            <a:ext cx="0" cy="5452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39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42" y="1206500"/>
            <a:ext cx="8890000" cy="44450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44118" y="228600"/>
            <a:ext cx="3273293" cy="8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Learning Transitions</a:t>
            </a:r>
          </a:p>
          <a:p>
            <a:pPr marL="0" indent="0">
              <a:buNone/>
            </a:pP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Sparse cell activation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32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42" y="1206500"/>
            <a:ext cx="8890000" cy="4445000"/>
          </a:xfrm>
          <a:prstGeom prst="rect">
            <a:avLst/>
          </a:prstGeom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T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ime = 1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44118" y="228600"/>
            <a:ext cx="3273293" cy="8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Learning Transitions</a:t>
            </a:r>
            <a:b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61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42" y="1206500"/>
            <a:ext cx="8890000" cy="4445000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T</a:t>
            </a: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ime = 2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44118" y="228600"/>
            <a:ext cx="3273293" cy="8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Learning Transitions</a:t>
            </a:r>
            <a:b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39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42" y="1205024"/>
            <a:ext cx="8890000" cy="4445000"/>
          </a:xfrm>
          <a:prstGeom prst="rect">
            <a:avLst/>
          </a:prstGeom>
        </p:spPr>
      </p:pic>
      <p:sp>
        <p:nvSpPr>
          <p:cNvPr id="3" name="Arc 2"/>
          <p:cNvSpPr/>
          <p:nvPr/>
        </p:nvSpPr>
        <p:spPr>
          <a:xfrm>
            <a:off x="3699918" y="2819400"/>
            <a:ext cx="1752600" cy="914400"/>
          </a:xfrm>
          <a:prstGeom prst="arc">
            <a:avLst>
              <a:gd name="adj1" fmla="val 11892235"/>
              <a:gd name="adj2" fmla="val 20996161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/>
          <p:cNvSpPr/>
          <p:nvPr/>
        </p:nvSpPr>
        <p:spPr>
          <a:xfrm rot="959761">
            <a:off x="3100896" y="2727812"/>
            <a:ext cx="793185" cy="914400"/>
          </a:xfrm>
          <a:prstGeom prst="arc">
            <a:avLst>
              <a:gd name="adj1" fmla="val 11068999"/>
              <a:gd name="adj2" fmla="val 19462093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/>
          <p:cNvSpPr/>
          <p:nvPr/>
        </p:nvSpPr>
        <p:spPr>
          <a:xfrm>
            <a:off x="3200400" y="2895600"/>
            <a:ext cx="685800" cy="914400"/>
          </a:xfrm>
          <a:prstGeom prst="arc">
            <a:avLst>
              <a:gd name="adj1" fmla="val 7460757"/>
              <a:gd name="adj2" fmla="val 19202397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/>
          <p:cNvSpPr/>
          <p:nvPr/>
        </p:nvSpPr>
        <p:spPr>
          <a:xfrm rot="19356545">
            <a:off x="3683995" y="2232261"/>
            <a:ext cx="2237335" cy="914400"/>
          </a:xfrm>
          <a:prstGeom prst="arc">
            <a:avLst>
              <a:gd name="adj1" fmla="val 11892235"/>
              <a:gd name="adj2" fmla="val 1994889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784645" y="2958919"/>
            <a:ext cx="203109" cy="181901"/>
          </a:xfrm>
          <a:prstGeom prst="roundRect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096001" y="4648200"/>
            <a:ext cx="2895599" cy="2042463"/>
            <a:chOff x="6096001" y="4648200"/>
            <a:chExt cx="2895599" cy="2042463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5473" y="5090463"/>
              <a:ext cx="2292728" cy="15477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6489408" y="5069929"/>
              <a:ext cx="2502192" cy="79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96001" y="5014263"/>
              <a:ext cx="457200" cy="167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7571870" y="4648200"/>
              <a:ext cx="1260032" cy="797631"/>
              <a:chOff x="4295270" y="2009503"/>
              <a:chExt cx="1260032" cy="797631"/>
            </a:xfrm>
          </p:grpSpPr>
          <p:sp>
            <p:nvSpPr>
              <p:cNvPr id="19" name="Arc 18"/>
              <p:cNvSpPr/>
              <p:nvPr/>
            </p:nvSpPr>
            <p:spPr>
              <a:xfrm rot="19852063">
                <a:off x="4984455" y="2362200"/>
                <a:ext cx="570847" cy="297833"/>
              </a:xfrm>
              <a:prstGeom prst="arc">
                <a:avLst>
                  <a:gd name="adj1" fmla="val 11892235"/>
                  <a:gd name="adj2" fmla="val 20996161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Arc 19"/>
              <p:cNvSpPr/>
              <p:nvPr/>
            </p:nvSpPr>
            <p:spPr>
              <a:xfrm rot="17773222">
                <a:off x="4737336" y="2224952"/>
                <a:ext cx="728732" cy="297833"/>
              </a:xfrm>
              <a:prstGeom prst="arc">
                <a:avLst>
                  <a:gd name="adj1" fmla="val 11892235"/>
                  <a:gd name="adj2" fmla="val 1994889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Arc 20"/>
              <p:cNvSpPr/>
              <p:nvPr/>
            </p:nvSpPr>
            <p:spPr>
              <a:xfrm rot="3315965">
                <a:off x="4238710" y="2346922"/>
                <a:ext cx="462287" cy="349167"/>
              </a:xfrm>
              <a:prstGeom prst="arc">
                <a:avLst>
                  <a:gd name="adj1" fmla="val 11068999"/>
                  <a:gd name="adj2" fmla="val 19462093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/>
              <p:cNvSpPr/>
              <p:nvPr/>
            </p:nvSpPr>
            <p:spPr>
              <a:xfrm rot="4006520">
                <a:off x="4210195" y="2293851"/>
                <a:ext cx="728732" cy="297833"/>
              </a:xfrm>
              <a:prstGeom prst="arc">
                <a:avLst>
                  <a:gd name="adj1" fmla="val 11892235"/>
                  <a:gd name="adj2" fmla="val 19948899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Rounded Rectangle 22"/>
          <p:cNvSpPr/>
          <p:nvPr/>
        </p:nvSpPr>
        <p:spPr>
          <a:xfrm>
            <a:off x="6577011" y="5572124"/>
            <a:ext cx="304002" cy="272260"/>
          </a:xfrm>
          <a:prstGeom prst="roundRect">
            <a:avLst/>
          </a:prstGeom>
          <a:solidFill>
            <a:srgbClr val="FFFF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344118" y="228599"/>
            <a:ext cx="5108400" cy="13164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Learning Transitions</a:t>
            </a:r>
          </a:p>
          <a:p>
            <a:pPr marL="0" indent="0">
              <a:buNone/>
            </a:pP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Form connections to previously active cells.</a:t>
            </a:r>
            <a:endParaRPr lang="en-US" sz="20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Predict future activity.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70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42" y="1206500"/>
            <a:ext cx="8890000" cy="4445000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207163" y="5612520"/>
            <a:ext cx="4648200" cy="890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This is a first order sequence memory.</a:t>
            </a:r>
          </a:p>
          <a:p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It cannot learn A-B-C-D vs. X-B-C-Y.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44118" y="228600"/>
            <a:ext cx="5670427" cy="8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Learning Transitions</a:t>
            </a:r>
          </a:p>
          <a:p>
            <a:pPr marL="0" indent="0">
              <a:buNone/>
            </a:pP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Multiple predictions can occur at once.</a:t>
            </a:r>
          </a:p>
          <a:p>
            <a:pPr marL="0" indent="0">
              <a:buNone/>
            </a:pP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A-B  A-C  A-D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45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Content Placeholder 2"/>
          <p:cNvSpPr txBox="1">
            <a:spLocks/>
          </p:cNvSpPr>
          <p:nvPr/>
        </p:nvSpPr>
        <p:spPr>
          <a:xfrm>
            <a:off x="304704" y="275899"/>
            <a:ext cx="6355386" cy="10562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High-order Sequences Require Mini-columns</a:t>
            </a:r>
          </a:p>
          <a:p>
            <a:pPr marL="0" indent="0">
              <a:buNone/>
            </a:pP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A-B-C-D  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vs. </a:t>
            </a: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X-B-C-Y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84082" y="3978826"/>
            <a:ext cx="8650633" cy="485980"/>
            <a:chOff x="284082" y="4026526"/>
            <a:chExt cx="8650633" cy="485980"/>
          </a:xfrm>
        </p:grpSpPr>
        <p:sp>
          <p:nvSpPr>
            <p:cNvPr id="1026" name="Rectangle 1025"/>
            <p:cNvSpPr/>
            <p:nvPr/>
          </p:nvSpPr>
          <p:spPr bwMode="auto">
            <a:xfrm>
              <a:off x="6871931" y="4026526"/>
              <a:ext cx="2062784" cy="482204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23" name="Oval 922"/>
            <p:cNvSpPr/>
            <p:nvPr/>
          </p:nvSpPr>
          <p:spPr bwMode="auto">
            <a:xfrm rot="10800000">
              <a:off x="8166265" y="443206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24" name="Oval 923"/>
            <p:cNvSpPr/>
            <p:nvPr/>
          </p:nvSpPr>
          <p:spPr bwMode="auto">
            <a:xfrm rot="10800000">
              <a:off x="8166281" y="436052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25" name="Oval 924"/>
            <p:cNvSpPr/>
            <p:nvPr/>
          </p:nvSpPr>
          <p:spPr bwMode="auto">
            <a:xfrm rot="10800000">
              <a:off x="8166281" y="42176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26" name="Oval 925"/>
            <p:cNvSpPr/>
            <p:nvPr/>
          </p:nvSpPr>
          <p:spPr bwMode="auto">
            <a:xfrm rot="10800000">
              <a:off x="8166638" y="428675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27" name="Oval 926"/>
            <p:cNvSpPr/>
            <p:nvPr/>
          </p:nvSpPr>
          <p:spPr bwMode="auto">
            <a:xfrm rot="10800000">
              <a:off x="8166265" y="414498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28" name="Oval 927"/>
            <p:cNvSpPr/>
            <p:nvPr/>
          </p:nvSpPr>
          <p:spPr bwMode="auto">
            <a:xfrm rot="10800000">
              <a:off x="8166281" y="407344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34" name="Oval 933"/>
            <p:cNvSpPr/>
            <p:nvPr/>
          </p:nvSpPr>
          <p:spPr bwMode="auto">
            <a:xfrm rot="10800000">
              <a:off x="8063220" y="443606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35" name="Oval 934"/>
            <p:cNvSpPr/>
            <p:nvPr/>
          </p:nvSpPr>
          <p:spPr bwMode="auto">
            <a:xfrm rot="10800000">
              <a:off x="8063236" y="436452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36" name="Oval 935"/>
            <p:cNvSpPr/>
            <p:nvPr/>
          </p:nvSpPr>
          <p:spPr bwMode="auto">
            <a:xfrm rot="10800000">
              <a:off x="8063236" y="422163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37" name="Oval 936"/>
            <p:cNvSpPr/>
            <p:nvPr/>
          </p:nvSpPr>
          <p:spPr bwMode="auto">
            <a:xfrm rot="10800000">
              <a:off x="8063593" y="429075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38" name="Oval 937"/>
            <p:cNvSpPr/>
            <p:nvPr/>
          </p:nvSpPr>
          <p:spPr bwMode="auto">
            <a:xfrm rot="10800000">
              <a:off x="8063220" y="414897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39" name="Oval 938"/>
            <p:cNvSpPr/>
            <p:nvPr/>
          </p:nvSpPr>
          <p:spPr bwMode="auto">
            <a:xfrm rot="10800000">
              <a:off x="8063236" y="407743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45" name="Oval 944"/>
            <p:cNvSpPr/>
            <p:nvPr/>
          </p:nvSpPr>
          <p:spPr bwMode="auto">
            <a:xfrm rot="10800000">
              <a:off x="8256624" y="444315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46" name="Oval 945"/>
            <p:cNvSpPr/>
            <p:nvPr/>
          </p:nvSpPr>
          <p:spPr bwMode="auto">
            <a:xfrm rot="10800000">
              <a:off x="8256640" y="437160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47" name="Oval 946"/>
            <p:cNvSpPr/>
            <p:nvPr/>
          </p:nvSpPr>
          <p:spPr bwMode="auto">
            <a:xfrm rot="10800000">
              <a:off x="8256640" y="422872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48" name="Oval 947"/>
            <p:cNvSpPr/>
            <p:nvPr/>
          </p:nvSpPr>
          <p:spPr bwMode="auto">
            <a:xfrm rot="10800000">
              <a:off x="8256997" y="429783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49" name="Oval 948"/>
            <p:cNvSpPr/>
            <p:nvPr/>
          </p:nvSpPr>
          <p:spPr bwMode="auto">
            <a:xfrm rot="10800000">
              <a:off x="8256624" y="415606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0" name="Oval 949"/>
            <p:cNvSpPr/>
            <p:nvPr/>
          </p:nvSpPr>
          <p:spPr bwMode="auto">
            <a:xfrm rot="10800000">
              <a:off x="8256640" y="408452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6" name="Oval 955"/>
            <p:cNvSpPr/>
            <p:nvPr/>
          </p:nvSpPr>
          <p:spPr bwMode="auto">
            <a:xfrm rot="10800000">
              <a:off x="7969367" y="442787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7" name="Oval 956"/>
            <p:cNvSpPr/>
            <p:nvPr/>
          </p:nvSpPr>
          <p:spPr bwMode="auto">
            <a:xfrm rot="10800000">
              <a:off x="7969383" y="435633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8" name="Oval 957"/>
            <p:cNvSpPr/>
            <p:nvPr/>
          </p:nvSpPr>
          <p:spPr bwMode="auto">
            <a:xfrm rot="10800000">
              <a:off x="7969383" y="421344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9" name="Oval 958"/>
            <p:cNvSpPr/>
            <p:nvPr/>
          </p:nvSpPr>
          <p:spPr bwMode="auto">
            <a:xfrm rot="10800000">
              <a:off x="7969740" y="428256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0" name="Oval 959"/>
            <p:cNvSpPr/>
            <p:nvPr/>
          </p:nvSpPr>
          <p:spPr bwMode="auto">
            <a:xfrm rot="10800000">
              <a:off x="7969367" y="414079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1" name="Oval 960"/>
            <p:cNvSpPr/>
            <p:nvPr/>
          </p:nvSpPr>
          <p:spPr bwMode="auto">
            <a:xfrm rot="10800000">
              <a:off x="7969383" y="406925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7" name="Oval 966"/>
            <p:cNvSpPr/>
            <p:nvPr/>
          </p:nvSpPr>
          <p:spPr bwMode="auto">
            <a:xfrm rot="10800000">
              <a:off x="7866322" y="443896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8" name="Oval 967"/>
            <p:cNvSpPr/>
            <p:nvPr/>
          </p:nvSpPr>
          <p:spPr bwMode="auto">
            <a:xfrm rot="10800000">
              <a:off x="7866338" y="436742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9" name="Oval 968"/>
            <p:cNvSpPr/>
            <p:nvPr/>
          </p:nvSpPr>
          <p:spPr bwMode="auto">
            <a:xfrm rot="10800000">
              <a:off x="7866338" y="4224532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70" name="Oval 969"/>
            <p:cNvSpPr/>
            <p:nvPr/>
          </p:nvSpPr>
          <p:spPr bwMode="auto">
            <a:xfrm rot="10800000">
              <a:off x="7866695" y="429365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71" name="Oval 970"/>
            <p:cNvSpPr/>
            <p:nvPr/>
          </p:nvSpPr>
          <p:spPr bwMode="auto">
            <a:xfrm rot="10800000">
              <a:off x="7866322" y="4151879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72" name="Oval 971"/>
            <p:cNvSpPr/>
            <p:nvPr/>
          </p:nvSpPr>
          <p:spPr bwMode="auto">
            <a:xfrm rot="10800000">
              <a:off x="7866338" y="4080337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78" name="Oval 977"/>
            <p:cNvSpPr/>
            <p:nvPr/>
          </p:nvSpPr>
          <p:spPr bwMode="auto">
            <a:xfrm rot="10800000">
              <a:off x="7689153" y="444224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79" name="Oval 978"/>
            <p:cNvSpPr/>
            <p:nvPr/>
          </p:nvSpPr>
          <p:spPr bwMode="auto">
            <a:xfrm rot="10800000">
              <a:off x="7689169" y="437070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80" name="Oval 979"/>
            <p:cNvSpPr/>
            <p:nvPr/>
          </p:nvSpPr>
          <p:spPr bwMode="auto">
            <a:xfrm rot="10800000">
              <a:off x="7689169" y="422781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82" name="Oval 981"/>
            <p:cNvSpPr/>
            <p:nvPr/>
          </p:nvSpPr>
          <p:spPr bwMode="auto">
            <a:xfrm rot="10800000">
              <a:off x="7689526" y="429693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83" name="Oval 982"/>
            <p:cNvSpPr/>
            <p:nvPr/>
          </p:nvSpPr>
          <p:spPr bwMode="auto">
            <a:xfrm rot="10800000">
              <a:off x="7689153" y="415516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84" name="Oval 983"/>
            <p:cNvSpPr/>
            <p:nvPr/>
          </p:nvSpPr>
          <p:spPr bwMode="auto">
            <a:xfrm rot="10800000">
              <a:off x="7689169" y="408361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90" name="Oval 989"/>
            <p:cNvSpPr/>
            <p:nvPr/>
          </p:nvSpPr>
          <p:spPr bwMode="auto">
            <a:xfrm rot="10800000">
              <a:off x="7586108" y="442497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91" name="Oval 990"/>
            <p:cNvSpPr/>
            <p:nvPr/>
          </p:nvSpPr>
          <p:spPr bwMode="auto">
            <a:xfrm rot="10800000">
              <a:off x="7586124" y="435343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92" name="Oval 991"/>
            <p:cNvSpPr/>
            <p:nvPr/>
          </p:nvSpPr>
          <p:spPr bwMode="auto">
            <a:xfrm rot="10800000">
              <a:off x="7586124" y="421054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93" name="Oval 992"/>
            <p:cNvSpPr/>
            <p:nvPr/>
          </p:nvSpPr>
          <p:spPr bwMode="auto">
            <a:xfrm rot="10800000">
              <a:off x="7586481" y="427966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94" name="Oval 993"/>
            <p:cNvSpPr/>
            <p:nvPr/>
          </p:nvSpPr>
          <p:spPr bwMode="auto">
            <a:xfrm rot="10800000">
              <a:off x="7586108" y="413789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95" name="Oval 994"/>
            <p:cNvSpPr/>
            <p:nvPr/>
          </p:nvSpPr>
          <p:spPr bwMode="auto">
            <a:xfrm rot="10800000">
              <a:off x="7586124" y="406635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01" name="Oval 1000"/>
            <p:cNvSpPr/>
            <p:nvPr/>
          </p:nvSpPr>
          <p:spPr bwMode="auto">
            <a:xfrm rot="10800000">
              <a:off x="7779512" y="443206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02" name="Oval 1001"/>
            <p:cNvSpPr/>
            <p:nvPr/>
          </p:nvSpPr>
          <p:spPr bwMode="auto">
            <a:xfrm rot="10800000">
              <a:off x="7779528" y="436052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03" name="Oval 1002"/>
            <p:cNvSpPr/>
            <p:nvPr/>
          </p:nvSpPr>
          <p:spPr bwMode="auto">
            <a:xfrm rot="10800000">
              <a:off x="7779528" y="42176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04" name="Oval 1003"/>
            <p:cNvSpPr/>
            <p:nvPr/>
          </p:nvSpPr>
          <p:spPr bwMode="auto">
            <a:xfrm rot="10800000">
              <a:off x="7779885" y="428675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05" name="Oval 1004"/>
            <p:cNvSpPr/>
            <p:nvPr/>
          </p:nvSpPr>
          <p:spPr bwMode="auto">
            <a:xfrm rot="10800000">
              <a:off x="7779512" y="414498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06" name="Oval 1005"/>
            <p:cNvSpPr/>
            <p:nvPr/>
          </p:nvSpPr>
          <p:spPr bwMode="auto">
            <a:xfrm rot="10800000">
              <a:off x="7779528" y="407344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12" name="Oval 1011"/>
            <p:cNvSpPr/>
            <p:nvPr/>
          </p:nvSpPr>
          <p:spPr bwMode="auto">
            <a:xfrm rot="10800000">
              <a:off x="7492255" y="443805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13" name="Oval 1012"/>
            <p:cNvSpPr/>
            <p:nvPr/>
          </p:nvSpPr>
          <p:spPr bwMode="auto">
            <a:xfrm rot="10800000">
              <a:off x="7492271" y="436651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14" name="Oval 1013"/>
            <p:cNvSpPr/>
            <p:nvPr/>
          </p:nvSpPr>
          <p:spPr bwMode="auto">
            <a:xfrm rot="10800000">
              <a:off x="7492271" y="422362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15" name="Oval 1014"/>
            <p:cNvSpPr/>
            <p:nvPr/>
          </p:nvSpPr>
          <p:spPr bwMode="auto">
            <a:xfrm rot="10800000">
              <a:off x="7492628" y="429274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16" name="Oval 1015"/>
            <p:cNvSpPr/>
            <p:nvPr/>
          </p:nvSpPr>
          <p:spPr bwMode="auto">
            <a:xfrm rot="10800000">
              <a:off x="7492255" y="415097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17" name="Oval 1016"/>
            <p:cNvSpPr/>
            <p:nvPr/>
          </p:nvSpPr>
          <p:spPr bwMode="auto">
            <a:xfrm rot="10800000">
              <a:off x="7492271" y="407943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23" name="Oval 1022"/>
            <p:cNvSpPr/>
            <p:nvPr/>
          </p:nvSpPr>
          <p:spPr bwMode="auto">
            <a:xfrm rot="10800000">
              <a:off x="7389210" y="444914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24" name="Oval 1023"/>
            <p:cNvSpPr/>
            <p:nvPr/>
          </p:nvSpPr>
          <p:spPr bwMode="auto">
            <a:xfrm rot="10800000">
              <a:off x="7389226" y="437760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25" name="Oval 1024"/>
            <p:cNvSpPr/>
            <p:nvPr/>
          </p:nvSpPr>
          <p:spPr bwMode="auto">
            <a:xfrm rot="10800000">
              <a:off x="7389226" y="423471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27" name="Oval 1026"/>
            <p:cNvSpPr/>
            <p:nvPr/>
          </p:nvSpPr>
          <p:spPr bwMode="auto">
            <a:xfrm rot="10800000">
              <a:off x="7389583" y="430383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28" name="Oval 1027"/>
            <p:cNvSpPr/>
            <p:nvPr/>
          </p:nvSpPr>
          <p:spPr bwMode="auto">
            <a:xfrm rot="10800000">
              <a:off x="7389210" y="416205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29" name="Oval 1028"/>
            <p:cNvSpPr/>
            <p:nvPr/>
          </p:nvSpPr>
          <p:spPr bwMode="auto">
            <a:xfrm rot="10800000">
              <a:off x="7389226" y="409051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35" name="Oval 1034"/>
            <p:cNvSpPr/>
            <p:nvPr/>
          </p:nvSpPr>
          <p:spPr bwMode="auto">
            <a:xfrm rot="10800000">
              <a:off x="7212042" y="442806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36" name="Oval 1035"/>
            <p:cNvSpPr/>
            <p:nvPr/>
          </p:nvSpPr>
          <p:spPr bwMode="auto">
            <a:xfrm rot="10800000">
              <a:off x="7212058" y="435652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37" name="Oval 1036"/>
            <p:cNvSpPr/>
            <p:nvPr/>
          </p:nvSpPr>
          <p:spPr bwMode="auto">
            <a:xfrm rot="10800000">
              <a:off x="7212058" y="421363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38" name="Oval 1037"/>
            <p:cNvSpPr/>
            <p:nvPr/>
          </p:nvSpPr>
          <p:spPr bwMode="auto">
            <a:xfrm rot="10800000">
              <a:off x="7212415" y="428275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39" name="Oval 1038"/>
            <p:cNvSpPr/>
            <p:nvPr/>
          </p:nvSpPr>
          <p:spPr bwMode="auto">
            <a:xfrm rot="10800000">
              <a:off x="7212042" y="414098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40" name="Oval 1039"/>
            <p:cNvSpPr/>
            <p:nvPr/>
          </p:nvSpPr>
          <p:spPr bwMode="auto">
            <a:xfrm rot="10800000">
              <a:off x="7212058" y="406944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46" name="Oval 1045"/>
            <p:cNvSpPr/>
            <p:nvPr/>
          </p:nvSpPr>
          <p:spPr bwMode="auto">
            <a:xfrm rot="10800000">
              <a:off x="7108997" y="443915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47" name="Oval 1046"/>
            <p:cNvSpPr/>
            <p:nvPr/>
          </p:nvSpPr>
          <p:spPr bwMode="auto">
            <a:xfrm rot="10800000">
              <a:off x="7109013" y="436761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48" name="Oval 1047"/>
            <p:cNvSpPr/>
            <p:nvPr/>
          </p:nvSpPr>
          <p:spPr bwMode="auto">
            <a:xfrm rot="10800000">
              <a:off x="7109013" y="422472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49" name="Oval 1048"/>
            <p:cNvSpPr/>
            <p:nvPr/>
          </p:nvSpPr>
          <p:spPr bwMode="auto">
            <a:xfrm rot="10800000">
              <a:off x="7109370" y="429384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50" name="Oval 1049"/>
            <p:cNvSpPr/>
            <p:nvPr/>
          </p:nvSpPr>
          <p:spPr bwMode="auto">
            <a:xfrm rot="10800000">
              <a:off x="7108997" y="415207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51" name="Oval 1050"/>
            <p:cNvSpPr/>
            <p:nvPr/>
          </p:nvSpPr>
          <p:spPr bwMode="auto">
            <a:xfrm rot="10800000">
              <a:off x="7109013" y="408052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57" name="Oval 1056"/>
            <p:cNvSpPr/>
            <p:nvPr/>
          </p:nvSpPr>
          <p:spPr bwMode="auto">
            <a:xfrm rot="10800000">
              <a:off x="7302401" y="443915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58" name="Oval 1057"/>
            <p:cNvSpPr/>
            <p:nvPr/>
          </p:nvSpPr>
          <p:spPr bwMode="auto">
            <a:xfrm rot="10800000">
              <a:off x="7302417" y="436761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59" name="Oval 1058"/>
            <p:cNvSpPr/>
            <p:nvPr/>
          </p:nvSpPr>
          <p:spPr bwMode="auto">
            <a:xfrm rot="10800000">
              <a:off x="7302417" y="422472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60" name="Oval 1059"/>
            <p:cNvSpPr/>
            <p:nvPr/>
          </p:nvSpPr>
          <p:spPr bwMode="auto">
            <a:xfrm rot="10800000">
              <a:off x="7302774" y="429384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61" name="Oval 1060"/>
            <p:cNvSpPr/>
            <p:nvPr/>
          </p:nvSpPr>
          <p:spPr bwMode="auto">
            <a:xfrm rot="10800000">
              <a:off x="7302401" y="415207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62" name="Oval 1061"/>
            <p:cNvSpPr/>
            <p:nvPr/>
          </p:nvSpPr>
          <p:spPr bwMode="auto">
            <a:xfrm rot="10800000">
              <a:off x="7302417" y="408052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68" name="Oval 1067"/>
            <p:cNvSpPr/>
            <p:nvPr/>
          </p:nvSpPr>
          <p:spPr bwMode="auto">
            <a:xfrm rot="10800000">
              <a:off x="7015144" y="442388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69" name="Oval 1068"/>
            <p:cNvSpPr/>
            <p:nvPr/>
          </p:nvSpPr>
          <p:spPr bwMode="auto">
            <a:xfrm rot="10800000">
              <a:off x="7015160" y="4352339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70" name="Oval 1069"/>
            <p:cNvSpPr/>
            <p:nvPr/>
          </p:nvSpPr>
          <p:spPr bwMode="auto">
            <a:xfrm rot="10800000">
              <a:off x="7015160" y="4209450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71" name="Oval 1070"/>
            <p:cNvSpPr/>
            <p:nvPr/>
          </p:nvSpPr>
          <p:spPr bwMode="auto">
            <a:xfrm rot="10800000">
              <a:off x="7015517" y="4278569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72" name="Oval 1071"/>
            <p:cNvSpPr/>
            <p:nvPr/>
          </p:nvSpPr>
          <p:spPr bwMode="auto">
            <a:xfrm rot="10800000">
              <a:off x="7015144" y="4136797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73" name="Oval 1072"/>
            <p:cNvSpPr/>
            <p:nvPr/>
          </p:nvSpPr>
          <p:spPr bwMode="auto">
            <a:xfrm rot="10800000">
              <a:off x="7015160" y="4065255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68" name="Oval 1767"/>
            <p:cNvSpPr/>
            <p:nvPr/>
          </p:nvSpPr>
          <p:spPr bwMode="auto">
            <a:xfrm rot="10800000">
              <a:off x="6912099" y="443496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69" name="Oval 1768"/>
            <p:cNvSpPr/>
            <p:nvPr/>
          </p:nvSpPr>
          <p:spPr bwMode="auto">
            <a:xfrm rot="10800000">
              <a:off x="6912115" y="436342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70" name="Oval 1769"/>
            <p:cNvSpPr/>
            <p:nvPr/>
          </p:nvSpPr>
          <p:spPr bwMode="auto">
            <a:xfrm rot="10800000">
              <a:off x="6912115" y="42205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71" name="Oval 1770"/>
            <p:cNvSpPr/>
            <p:nvPr/>
          </p:nvSpPr>
          <p:spPr bwMode="auto">
            <a:xfrm rot="10800000">
              <a:off x="6912472" y="428965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72" name="Oval 1771"/>
            <p:cNvSpPr/>
            <p:nvPr/>
          </p:nvSpPr>
          <p:spPr bwMode="auto">
            <a:xfrm rot="10800000">
              <a:off x="6912099" y="414788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73" name="Oval 1772"/>
            <p:cNvSpPr/>
            <p:nvPr/>
          </p:nvSpPr>
          <p:spPr bwMode="auto">
            <a:xfrm rot="10800000">
              <a:off x="6912115" y="407634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82" name="Oval 1781"/>
            <p:cNvSpPr/>
            <p:nvPr/>
          </p:nvSpPr>
          <p:spPr bwMode="auto">
            <a:xfrm rot="10800000">
              <a:off x="8645174" y="442147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83" name="Oval 1782"/>
            <p:cNvSpPr/>
            <p:nvPr/>
          </p:nvSpPr>
          <p:spPr bwMode="auto">
            <a:xfrm rot="10800000">
              <a:off x="8645190" y="434993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84" name="Oval 1783"/>
            <p:cNvSpPr/>
            <p:nvPr/>
          </p:nvSpPr>
          <p:spPr bwMode="auto">
            <a:xfrm rot="10800000">
              <a:off x="8645190" y="420704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85" name="Oval 1784"/>
            <p:cNvSpPr/>
            <p:nvPr/>
          </p:nvSpPr>
          <p:spPr bwMode="auto">
            <a:xfrm rot="10800000">
              <a:off x="8645547" y="427616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86" name="Oval 1785"/>
            <p:cNvSpPr/>
            <p:nvPr/>
          </p:nvSpPr>
          <p:spPr bwMode="auto">
            <a:xfrm rot="10800000">
              <a:off x="8645174" y="413439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87" name="Oval 1786"/>
            <p:cNvSpPr/>
            <p:nvPr/>
          </p:nvSpPr>
          <p:spPr bwMode="auto">
            <a:xfrm rot="10800000">
              <a:off x="8645190" y="406285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93" name="Oval 1792"/>
            <p:cNvSpPr/>
            <p:nvPr/>
          </p:nvSpPr>
          <p:spPr bwMode="auto">
            <a:xfrm rot="10800000">
              <a:off x="8542129" y="443256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94" name="Oval 1793"/>
            <p:cNvSpPr/>
            <p:nvPr/>
          </p:nvSpPr>
          <p:spPr bwMode="auto">
            <a:xfrm rot="10800000">
              <a:off x="8542145" y="436102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95" name="Oval 1794"/>
            <p:cNvSpPr/>
            <p:nvPr/>
          </p:nvSpPr>
          <p:spPr bwMode="auto">
            <a:xfrm rot="10800000">
              <a:off x="8542145" y="421813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96" name="Oval 1795"/>
            <p:cNvSpPr/>
            <p:nvPr/>
          </p:nvSpPr>
          <p:spPr bwMode="auto">
            <a:xfrm rot="10800000">
              <a:off x="8542502" y="428725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97" name="Oval 1796"/>
            <p:cNvSpPr/>
            <p:nvPr/>
          </p:nvSpPr>
          <p:spPr bwMode="auto">
            <a:xfrm rot="10800000">
              <a:off x="8542129" y="414548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98" name="Oval 1797"/>
            <p:cNvSpPr/>
            <p:nvPr/>
          </p:nvSpPr>
          <p:spPr bwMode="auto">
            <a:xfrm rot="10800000">
              <a:off x="8542145" y="407393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04" name="Oval 1803"/>
            <p:cNvSpPr/>
            <p:nvPr/>
          </p:nvSpPr>
          <p:spPr bwMode="auto">
            <a:xfrm rot="10800000">
              <a:off x="8735533" y="443965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05" name="Oval 1804"/>
            <p:cNvSpPr/>
            <p:nvPr/>
          </p:nvSpPr>
          <p:spPr bwMode="auto">
            <a:xfrm rot="10800000">
              <a:off x="8735549" y="436811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06" name="Oval 1805"/>
            <p:cNvSpPr/>
            <p:nvPr/>
          </p:nvSpPr>
          <p:spPr bwMode="auto">
            <a:xfrm rot="10800000">
              <a:off x="8735549" y="422522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07" name="Oval 1806"/>
            <p:cNvSpPr/>
            <p:nvPr/>
          </p:nvSpPr>
          <p:spPr bwMode="auto">
            <a:xfrm rot="10800000">
              <a:off x="8735906" y="429434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08" name="Oval 1807"/>
            <p:cNvSpPr/>
            <p:nvPr/>
          </p:nvSpPr>
          <p:spPr bwMode="auto">
            <a:xfrm rot="10800000">
              <a:off x="8735533" y="415256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09" name="Oval 1808"/>
            <p:cNvSpPr/>
            <p:nvPr/>
          </p:nvSpPr>
          <p:spPr bwMode="auto">
            <a:xfrm rot="10800000">
              <a:off x="8735549" y="408102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15" name="Oval 1814"/>
            <p:cNvSpPr/>
            <p:nvPr/>
          </p:nvSpPr>
          <p:spPr bwMode="auto">
            <a:xfrm rot="10800000">
              <a:off x="8448276" y="442437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16" name="Oval 1815"/>
            <p:cNvSpPr/>
            <p:nvPr/>
          </p:nvSpPr>
          <p:spPr bwMode="auto">
            <a:xfrm rot="10800000">
              <a:off x="8448292" y="435283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17" name="Oval 1816"/>
            <p:cNvSpPr/>
            <p:nvPr/>
          </p:nvSpPr>
          <p:spPr bwMode="auto">
            <a:xfrm rot="10800000">
              <a:off x="8448292" y="420994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18" name="Oval 1817"/>
            <p:cNvSpPr/>
            <p:nvPr/>
          </p:nvSpPr>
          <p:spPr bwMode="auto">
            <a:xfrm rot="10800000">
              <a:off x="8448649" y="427906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19" name="Oval 1818"/>
            <p:cNvSpPr/>
            <p:nvPr/>
          </p:nvSpPr>
          <p:spPr bwMode="auto">
            <a:xfrm rot="10800000">
              <a:off x="8448276" y="413729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20" name="Oval 1819"/>
            <p:cNvSpPr/>
            <p:nvPr/>
          </p:nvSpPr>
          <p:spPr bwMode="auto">
            <a:xfrm rot="10800000">
              <a:off x="8448292" y="406575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26" name="Oval 1825"/>
            <p:cNvSpPr/>
            <p:nvPr/>
          </p:nvSpPr>
          <p:spPr bwMode="auto">
            <a:xfrm rot="10800000">
              <a:off x="8345231" y="443546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27" name="Oval 1826"/>
            <p:cNvSpPr/>
            <p:nvPr/>
          </p:nvSpPr>
          <p:spPr bwMode="auto">
            <a:xfrm rot="10800000">
              <a:off x="8345247" y="436392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28" name="Oval 1827"/>
            <p:cNvSpPr/>
            <p:nvPr/>
          </p:nvSpPr>
          <p:spPr bwMode="auto">
            <a:xfrm rot="10800000">
              <a:off x="8345247" y="422103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29" name="Oval 1828"/>
            <p:cNvSpPr/>
            <p:nvPr/>
          </p:nvSpPr>
          <p:spPr bwMode="auto">
            <a:xfrm rot="10800000">
              <a:off x="8345604" y="429015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30" name="Oval 1829"/>
            <p:cNvSpPr/>
            <p:nvPr/>
          </p:nvSpPr>
          <p:spPr bwMode="auto">
            <a:xfrm rot="10800000">
              <a:off x="8345231" y="414838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31" name="Oval 1830"/>
            <p:cNvSpPr/>
            <p:nvPr/>
          </p:nvSpPr>
          <p:spPr bwMode="auto">
            <a:xfrm rot="10800000">
              <a:off x="8345247" y="407683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49" name="Oval 1848"/>
            <p:cNvSpPr/>
            <p:nvPr/>
          </p:nvSpPr>
          <p:spPr bwMode="auto">
            <a:xfrm rot="10800000">
              <a:off x="8831229" y="4421940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50" name="Oval 1849"/>
            <p:cNvSpPr/>
            <p:nvPr/>
          </p:nvSpPr>
          <p:spPr bwMode="auto">
            <a:xfrm rot="10800000">
              <a:off x="8831245" y="4350398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51" name="Oval 1850"/>
            <p:cNvSpPr/>
            <p:nvPr/>
          </p:nvSpPr>
          <p:spPr bwMode="auto">
            <a:xfrm rot="10800000">
              <a:off x="8831245" y="4207509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52" name="Oval 1851"/>
            <p:cNvSpPr/>
            <p:nvPr/>
          </p:nvSpPr>
          <p:spPr bwMode="auto">
            <a:xfrm rot="10800000">
              <a:off x="8831602" y="4276628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53" name="Oval 1852"/>
            <p:cNvSpPr/>
            <p:nvPr/>
          </p:nvSpPr>
          <p:spPr bwMode="auto">
            <a:xfrm rot="10800000">
              <a:off x="8831229" y="413485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54" name="Oval 1853"/>
            <p:cNvSpPr/>
            <p:nvPr/>
          </p:nvSpPr>
          <p:spPr bwMode="auto">
            <a:xfrm rot="10800000">
              <a:off x="8831245" y="4063314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55" name="Rectangle 1854"/>
            <p:cNvSpPr/>
            <p:nvPr/>
          </p:nvSpPr>
          <p:spPr bwMode="auto">
            <a:xfrm>
              <a:off x="284082" y="4030302"/>
              <a:ext cx="2062784" cy="482204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56" name="Oval 1855"/>
            <p:cNvSpPr/>
            <p:nvPr/>
          </p:nvSpPr>
          <p:spPr bwMode="auto">
            <a:xfrm rot="10800000">
              <a:off x="1578416" y="443584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57" name="Oval 1856"/>
            <p:cNvSpPr/>
            <p:nvPr/>
          </p:nvSpPr>
          <p:spPr bwMode="auto">
            <a:xfrm rot="10800000">
              <a:off x="1578432" y="436430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58" name="Oval 1857"/>
            <p:cNvSpPr/>
            <p:nvPr/>
          </p:nvSpPr>
          <p:spPr bwMode="auto">
            <a:xfrm rot="10800000">
              <a:off x="1578432" y="422141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59" name="Oval 1858"/>
            <p:cNvSpPr/>
            <p:nvPr/>
          </p:nvSpPr>
          <p:spPr bwMode="auto">
            <a:xfrm rot="10800000">
              <a:off x="1578789" y="429053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60" name="Oval 1859"/>
            <p:cNvSpPr/>
            <p:nvPr/>
          </p:nvSpPr>
          <p:spPr bwMode="auto">
            <a:xfrm rot="10800000">
              <a:off x="1578416" y="414875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61" name="Oval 1860"/>
            <p:cNvSpPr/>
            <p:nvPr/>
          </p:nvSpPr>
          <p:spPr bwMode="auto">
            <a:xfrm rot="10800000">
              <a:off x="1578432" y="407721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62" name="Oval 1861"/>
            <p:cNvSpPr/>
            <p:nvPr/>
          </p:nvSpPr>
          <p:spPr bwMode="auto">
            <a:xfrm rot="10800000">
              <a:off x="1475371" y="443983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63" name="Oval 1862"/>
            <p:cNvSpPr/>
            <p:nvPr/>
          </p:nvSpPr>
          <p:spPr bwMode="auto">
            <a:xfrm rot="10800000">
              <a:off x="1475387" y="436829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64" name="Oval 1863"/>
            <p:cNvSpPr/>
            <p:nvPr/>
          </p:nvSpPr>
          <p:spPr bwMode="auto">
            <a:xfrm rot="10800000">
              <a:off x="1475387" y="422540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65" name="Oval 1864"/>
            <p:cNvSpPr/>
            <p:nvPr/>
          </p:nvSpPr>
          <p:spPr bwMode="auto">
            <a:xfrm rot="10800000">
              <a:off x="1475744" y="429452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66" name="Oval 1865"/>
            <p:cNvSpPr/>
            <p:nvPr/>
          </p:nvSpPr>
          <p:spPr bwMode="auto">
            <a:xfrm rot="10800000">
              <a:off x="1475371" y="415275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67" name="Oval 1866"/>
            <p:cNvSpPr/>
            <p:nvPr/>
          </p:nvSpPr>
          <p:spPr bwMode="auto">
            <a:xfrm rot="10800000">
              <a:off x="1475387" y="408121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68" name="Oval 1867"/>
            <p:cNvSpPr/>
            <p:nvPr/>
          </p:nvSpPr>
          <p:spPr bwMode="auto">
            <a:xfrm rot="10800000">
              <a:off x="1668775" y="444692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69" name="Oval 1868"/>
            <p:cNvSpPr/>
            <p:nvPr/>
          </p:nvSpPr>
          <p:spPr bwMode="auto">
            <a:xfrm rot="10800000">
              <a:off x="1668791" y="437538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70" name="Oval 1869"/>
            <p:cNvSpPr/>
            <p:nvPr/>
          </p:nvSpPr>
          <p:spPr bwMode="auto">
            <a:xfrm rot="10800000">
              <a:off x="1668791" y="423249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71" name="Oval 1870"/>
            <p:cNvSpPr/>
            <p:nvPr/>
          </p:nvSpPr>
          <p:spPr bwMode="auto">
            <a:xfrm rot="10800000">
              <a:off x="1669148" y="430161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72" name="Oval 1871"/>
            <p:cNvSpPr/>
            <p:nvPr/>
          </p:nvSpPr>
          <p:spPr bwMode="auto">
            <a:xfrm rot="10800000">
              <a:off x="1668775" y="415984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73" name="Oval 1872"/>
            <p:cNvSpPr/>
            <p:nvPr/>
          </p:nvSpPr>
          <p:spPr bwMode="auto">
            <a:xfrm rot="10800000">
              <a:off x="1668791" y="408830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74" name="Oval 1873"/>
            <p:cNvSpPr/>
            <p:nvPr/>
          </p:nvSpPr>
          <p:spPr bwMode="auto">
            <a:xfrm rot="10800000">
              <a:off x="1381518" y="4431654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75" name="Oval 1874"/>
            <p:cNvSpPr/>
            <p:nvPr/>
          </p:nvSpPr>
          <p:spPr bwMode="auto">
            <a:xfrm rot="10800000">
              <a:off x="1381534" y="4360112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76" name="Oval 1875"/>
            <p:cNvSpPr/>
            <p:nvPr/>
          </p:nvSpPr>
          <p:spPr bwMode="auto">
            <a:xfrm rot="10800000">
              <a:off x="1381534" y="421722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77" name="Oval 1876"/>
            <p:cNvSpPr/>
            <p:nvPr/>
          </p:nvSpPr>
          <p:spPr bwMode="auto">
            <a:xfrm rot="10800000">
              <a:off x="1381891" y="4286342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78" name="Oval 1877"/>
            <p:cNvSpPr/>
            <p:nvPr/>
          </p:nvSpPr>
          <p:spPr bwMode="auto">
            <a:xfrm rot="10800000">
              <a:off x="1381518" y="4144570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79" name="Oval 1878"/>
            <p:cNvSpPr/>
            <p:nvPr/>
          </p:nvSpPr>
          <p:spPr bwMode="auto">
            <a:xfrm rot="10800000">
              <a:off x="1381534" y="4073028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80" name="Oval 1879"/>
            <p:cNvSpPr/>
            <p:nvPr/>
          </p:nvSpPr>
          <p:spPr bwMode="auto">
            <a:xfrm rot="10800000">
              <a:off x="1278473" y="444273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81" name="Oval 1880"/>
            <p:cNvSpPr/>
            <p:nvPr/>
          </p:nvSpPr>
          <p:spPr bwMode="auto">
            <a:xfrm rot="10800000">
              <a:off x="1278489" y="437119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82" name="Oval 1881"/>
            <p:cNvSpPr/>
            <p:nvPr/>
          </p:nvSpPr>
          <p:spPr bwMode="auto">
            <a:xfrm rot="10800000">
              <a:off x="1278489" y="422830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83" name="Oval 1882"/>
            <p:cNvSpPr/>
            <p:nvPr/>
          </p:nvSpPr>
          <p:spPr bwMode="auto">
            <a:xfrm rot="10800000">
              <a:off x="1278846" y="429742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84" name="Oval 1883"/>
            <p:cNvSpPr/>
            <p:nvPr/>
          </p:nvSpPr>
          <p:spPr bwMode="auto">
            <a:xfrm rot="10800000">
              <a:off x="1278473" y="415565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85" name="Oval 1884"/>
            <p:cNvSpPr/>
            <p:nvPr/>
          </p:nvSpPr>
          <p:spPr bwMode="auto">
            <a:xfrm rot="10800000">
              <a:off x="1278489" y="408411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86" name="Oval 1885"/>
            <p:cNvSpPr/>
            <p:nvPr/>
          </p:nvSpPr>
          <p:spPr bwMode="auto">
            <a:xfrm rot="10800000">
              <a:off x="1101304" y="444602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87" name="Oval 1886"/>
            <p:cNvSpPr/>
            <p:nvPr/>
          </p:nvSpPr>
          <p:spPr bwMode="auto">
            <a:xfrm rot="10800000">
              <a:off x="1101320" y="437447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88" name="Oval 1887"/>
            <p:cNvSpPr/>
            <p:nvPr/>
          </p:nvSpPr>
          <p:spPr bwMode="auto">
            <a:xfrm rot="10800000">
              <a:off x="1101320" y="423159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89" name="Oval 1888"/>
            <p:cNvSpPr/>
            <p:nvPr/>
          </p:nvSpPr>
          <p:spPr bwMode="auto">
            <a:xfrm rot="10800000">
              <a:off x="1101677" y="430070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90" name="Oval 1889"/>
            <p:cNvSpPr/>
            <p:nvPr/>
          </p:nvSpPr>
          <p:spPr bwMode="auto">
            <a:xfrm rot="10800000">
              <a:off x="1101304" y="415893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91" name="Oval 1890"/>
            <p:cNvSpPr/>
            <p:nvPr/>
          </p:nvSpPr>
          <p:spPr bwMode="auto">
            <a:xfrm rot="10800000">
              <a:off x="1101320" y="408739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92" name="Oval 1891"/>
            <p:cNvSpPr/>
            <p:nvPr/>
          </p:nvSpPr>
          <p:spPr bwMode="auto">
            <a:xfrm rot="10800000">
              <a:off x="998259" y="442875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93" name="Oval 1892"/>
            <p:cNvSpPr/>
            <p:nvPr/>
          </p:nvSpPr>
          <p:spPr bwMode="auto">
            <a:xfrm rot="10800000">
              <a:off x="998275" y="435721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94" name="Oval 1893"/>
            <p:cNvSpPr/>
            <p:nvPr/>
          </p:nvSpPr>
          <p:spPr bwMode="auto">
            <a:xfrm rot="10800000">
              <a:off x="998275" y="421432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95" name="Oval 1894"/>
            <p:cNvSpPr/>
            <p:nvPr/>
          </p:nvSpPr>
          <p:spPr bwMode="auto">
            <a:xfrm rot="10800000">
              <a:off x="998632" y="428344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96" name="Oval 1895"/>
            <p:cNvSpPr/>
            <p:nvPr/>
          </p:nvSpPr>
          <p:spPr bwMode="auto">
            <a:xfrm rot="10800000">
              <a:off x="998259" y="414167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97" name="Oval 1896"/>
            <p:cNvSpPr/>
            <p:nvPr/>
          </p:nvSpPr>
          <p:spPr bwMode="auto">
            <a:xfrm rot="10800000">
              <a:off x="998275" y="407012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98" name="Oval 1897"/>
            <p:cNvSpPr/>
            <p:nvPr/>
          </p:nvSpPr>
          <p:spPr bwMode="auto">
            <a:xfrm rot="10800000">
              <a:off x="1191663" y="443584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99" name="Oval 1898"/>
            <p:cNvSpPr/>
            <p:nvPr/>
          </p:nvSpPr>
          <p:spPr bwMode="auto">
            <a:xfrm rot="10800000">
              <a:off x="1191679" y="436430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00" name="Oval 1899"/>
            <p:cNvSpPr/>
            <p:nvPr/>
          </p:nvSpPr>
          <p:spPr bwMode="auto">
            <a:xfrm rot="10800000">
              <a:off x="1191679" y="422141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01" name="Oval 1900"/>
            <p:cNvSpPr/>
            <p:nvPr/>
          </p:nvSpPr>
          <p:spPr bwMode="auto">
            <a:xfrm rot="10800000">
              <a:off x="1192036" y="429053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02" name="Oval 1901"/>
            <p:cNvSpPr/>
            <p:nvPr/>
          </p:nvSpPr>
          <p:spPr bwMode="auto">
            <a:xfrm rot="10800000">
              <a:off x="1191663" y="414875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03" name="Oval 1902"/>
            <p:cNvSpPr/>
            <p:nvPr/>
          </p:nvSpPr>
          <p:spPr bwMode="auto">
            <a:xfrm rot="10800000">
              <a:off x="1191679" y="407721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04" name="Oval 1903"/>
            <p:cNvSpPr/>
            <p:nvPr/>
          </p:nvSpPr>
          <p:spPr bwMode="auto">
            <a:xfrm rot="10800000">
              <a:off x="904406" y="444183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05" name="Oval 1904"/>
            <p:cNvSpPr/>
            <p:nvPr/>
          </p:nvSpPr>
          <p:spPr bwMode="auto">
            <a:xfrm rot="10800000">
              <a:off x="904422" y="437029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06" name="Oval 1905"/>
            <p:cNvSpPr/>
            <p:nvPr/>
          </p:nvSpPr>
          <p:spPr bwMode="auto">
            <a:xfrm rot="10800000">
              <a:off x="904422" y="422740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07" name="Oval 1906"/>
            <p:cNvSpPr/>
            <p:nvPr/>
          </p:nvSpPr>
          <p:spPr bwMode="auto">
            <a:xfrm rot="10800000">
              <a:off x="904779" y="429652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08" name="Oval 1907"/>
            <p:cNvSpPr/>
            <p:nvPr/>
          </p:nvSpPr>
          <p:spPr bwMode="auto">
            <a:xfrm rot="10800000">
              <a:off x="904406" y="415474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09" name="Oval 1908"/>
            <p:cNvSpPr/>
            <p:nvPr/>
          </p:nvSpPr>
          <p:spPr bwMode="auto">
            <a:xfrm rot="10800000">
              <a:off x="904422" y="40832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10" name="Oval 1909"/>
            <p:cNvSpPr/>
            <p:nvPr/>
          </p:nvSpPr>
          <p:spPr bwMode="auto">
            <a:xfrm rot="10800000">
              <a:off x="801361" y="445291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11" name="Oval 1910"/>
            <p:cNvSpPr/>
            <p:nvPr/>
          </p:nvSpPr>
          <p:spPr bwMode="auto">
            <a:xfrm rot="10800000">
              <a:off x="801377" y="438137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12" name="Oval 1911"/>
            <p:cNvSpPr/>
            <p:nvPr/>
          </p:nvSpPr>
          <p:spPr bwMode="auto">
            <a:xfrm rot="10800000">
              <a:off x="801377" y="423848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13" name="Oval 1912"/>
            <p:cNvSpPr/>
            <p:nvPr/>
          </p:nvSpPr>
          <p:spPr bwMode="auto">
            <a:xfrm rot="10800000">
              <a:off x="801734" y="430760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14" name="Oval 1913"/>
            <p:cNvSpPr/>
            <p:nvPr/>
          </p:nvSpPr>
          <p:spPr bwMode="auto">
            <a:xfrm rot="10800000">
              <a:off x="801361" y="416583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15" name="Oval 1914"/>
            <p:cNvSpPr/>
            <p:nvPr/>
          </p:nvSpPr>
          <p:spPr bwMode="auto">
            <a:xfrm rot="10800000">
              <a:off x="801377" y="409429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16" name="Oval 1915"/>
            <p:cNvSpPr/>
            <p:nvPr/>
          </p:nvSpPr>
          <p:spPr bwMode="auto">
            <a:xfrm rot="10800000">
              <a:off x="624193" y="443184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17" name="Oval 1916"/>
            <p:cNvSpPr/>
            <p:nvPr/>
          </p:nvSpPr>
          <p:spPr bwMode="auto">
            <a:xfrm rot="10800000">
              <a:off x="624209" y="436030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18" name="Oval 1917"/>
            <p:cNvSpPr/>
            <p:nvPr/>
          </p:nvSpPr>
          <p:spPr bwMode="auto">
            <a:xfrm rot="10800000">
              <a:off x="624209" y="421741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19" name="Oval 1918"/>
            <p:cNvSpPr/>
            <p:nvPr/>
          </p:nvSpPr>
          <p:spPr bwMode="auto">
            <a:xfrm rot="10800000">
              <a:off x="624566" y="428653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20" name="Oval 1919"/>
            <p:cNvSpPr/>
            <p:nvPr/>
          </p:nvSpPr>
          <p:spPr bwMode="auto">
            <a:xfrm rot="10800000">
              <a:off x="624193" y="414476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21" name="Oval 1920"/>
            <p:cNvSpPr/>
            <p:nvPr/>
          </p:nvSpPr>
          <p:spPr bwMode="auto">
            <a:xfrm rot="10800000">
              <a:off x="624209" y="407321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22" name="Oval 1921"/>
            <p:cNvSpPr/>
            <p:nvPr/>
          </p:nvSpPr>
          <p:spPr bwMode="auto">
            <a:xfrm rot="10800000">
              <a:off x="521148" y="4442930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23" name="Oval 1922"/>
            <p:cNvSpPr/>
            <p:nvPr/>
          </p:nvSpPr>
          <p:spPr bwMode="auto">
            <a:xfrm rot="10800000">
              <a:off x="521164" y="4371388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24" name="Oval 1923"/>
            <p:cNvSpPr/>
            <p:nvPr/>
          </p:nvSpPr>
          <p:spPr bwMode="auto">
            <a:xfrm rot="10800000">
              <a:off x="521164" y="4228499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25" name="Oval 1924"/>
            <p:cNvSpPr/>
            <p:nvPr/>
          </p:nvSpPr>
          <p:spPr bwMode="auto">
            <a:xfrm rot="10800000">
              <a:off x="521521" y="4297618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26" name="Oval 1925"/>
            <p:cNvSpPr/>
            <p:nvPr/>
          </p:nvSpPr>
          <p:spPr bwMode="auto">
            <a:xfrm rot="10800000">
              <a:off x="521148" y="415584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27" name="Oval 1926"/>
            <p:cNvSpPr/>
            <p:nvPr/>
          </p:nvSpPr>
          <p:spPr bwMode="auto">
            <a:xfrm rot="10800000">
              <a:off x="521164" y="4084304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28" name="Oval 1927"/>
            <p:cNvSpPr/>
            <p:nvPr/>
          </p:nvSpPr>
          <p:spPr bwMode="auto">
            <a:xfrm rot="10800000">
              <a:off x="714552" y="444293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29" name="Oval 1928"/>
            <p:cNvSpPr/>
            <p:nvPr/>
          </p:nvSpPr>
          <p:spPr bwMode="auto">
            <a:xfrm rot="10800000">
              <a:off x="714568" y="43713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30" name="Oval 1929"/>
            <p:cNvSpPr/>
            <p:nvPr/>
          </p:nvSpPr>
          <p:spPr bwMode="auto">
            <a:xfrm rot="10800000">
              <a:off x="714568" y="422849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31" name="Oval 1930"/>
            <p:cNvSpPr/>
            <p:nvPr/>
          </p:nvSpPr>
          <p:spPr bwMode="auto">
            <a:xfrm rot="10800000">
              <a:off x="714925" y="429761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32" name="Oval 1931"/>
            <p:cNvSpPr/>
            <p:nvPr/>
          </p:nvSpPr>
          <p:spPr bwMode="auto">
            <a:xfrm rot="10800000">
              <a:off x="714552" y="415584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33" name="Oval 1932"/>
            <p:cNvSpPr/>
            <p:nvPr/>
          </p:nvSpPr>
          <p:spPr bwMode="auto">
            <a:xfrm rot="10800000">
              <a:off x="714568" y="408430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34" name="Oval 1933"/>
            <p:cNvSpPr/>
            <p:nvPr/>
          </p:nvSpPr>
          <p:spPr bwMode="auto">
            <a:xfrm rot="10800000">
              <a:off x="427295" y="442765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35" name="Oval 1934"/>
            <p:cNvSpPr/>
            <p:nvPr/>
          </p:nvSpPr>
          <p:spPr bwMode="auto">
            <a:xfrm rot="10800000">
              <a:off x="427311" y="435611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36" name="Oval 1935"/>
            <p:cNvSpPr/>
            <p:nvPr/>
          </p:nvSpPr>
          <p:spPr bwMode="auto">
            <a:xfrm rot="10800000">
              <a:off x="427311" y="421322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37" name="Oval 1936"/>
            <p:cNvSpPr/>
            <p:nvPr/>
          </p:nvSpPr>
          <p:spPr bwMode="auto">
            <a:xfrm rot="10800000">
              <a:off x="427668" y="428234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38" name="Oval 1937"/>
            <p:cNvSpPr/>
            <p:nvPr/>
          </p:nvSpPr>
          <p:spPr bwMode="auto">
            <a:xfrm rot="10800000">
              <a:off x="427295" y="414057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39" name="Oval 1938"/>
            <p:cNvSpPr/>
            <p:nvPr/>
          </p:nvSpPr>
          <p:spPr bwMode="auto">
            <a:xfrm rot="10800000">
              <a:off x="427311" y="406903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40" name="Oval 1939"/>
            <p:cNvSpPr/>
            <p:nvPr/>
          </p:nvSpPr>
          <p:spPr bwMode="auto">
            <a:xfrm rot="10800000">
              <a:off x="324250" y="443874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41" name="Oval 1940"/>
            <p:cNvSpPr/>
            <p:nvPr/>
          </p:nvSpPr>
          <p:spPr bwMode="auto">
            <a:xfrm rot="10800000">
              <a:off x="324266" y="436720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42" name="Oval 1941"/>
            <p:cNvSpPr/>
            <p:nvPr/>
          </p:nvSpPr>
          <p:spPr bwMode="auto">
            <a:xfrm rot="10800000">
              <a:off x="324266" y="422431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43" name="Oval 1942"/>
            <p:cNvSpPr/>
            <p:nvPr/>
          </p:nvSpPr>
          <p:spPr bwMode="auto">
            <a:xfrm rot="10800000">
              <a:off x="324623" y="429343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44" name="Oval 1943"/>
            <p:cNvSpPr/>
            <p:nvPr/>
          </p:nvSpPr>
          <p:spPr bwMode="auto">
            <a:xfrm rot="10800000">
              <a:off x="324250" y="415165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45" name="Oval 1944"/>
            <p:cNvSpPr/>
            <p:nvPr/>
          </p:nvSpPr>
          <p:spPr bwMode="auto">
            <a:xfrm rot="10800000">
              <a:off x="324266" y="408011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46" name="Oval 1945"/>
            <p:cNvSpPr/>
            <p:nvPr/>
          </p:nvSpPr>
          <p:spPr bwMode="auto">
            <a:xfrm rot="10800000">
              <a:off x="2057325" y="442525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47" name="Oval 1946"/>
            <p:cNvSpPr/>
            <p:nvPr/>
          </p:nvSpPr>
          <p:spPr bwMode="auto">
            <a:xfrm rot="10800000">
              <a:off x="2057341" y="435371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48" name="Oval 1947"/>
            <p:cNvSpPr/>
            <p:nvPr/>
          </p:nvSpPr>
          <p:spPr bwMode="auto">
            <a:xfrm rot="10800000">
              <a:off x="2057341" y="421082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49" name="Oval 1948"/>
            <p:cNvSpPr/>
            <p:nvPr/>
          </p:nvSpPr>
          <p:spPr bwMode="auto">
            <a:xfrm rot="10800000">
              <a:off x="2057698" y="427994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50" name="Oval 1949"/>
            <p:cNvSpPr/>
            <p:nvPr/>
          </p:nvSpPr>
          <p:spPr bwMode="auto">
            <a:xfrm rot="10800000">
              <a:off x="2057325" y="413817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51" name="Oval 1950"/>
            <p:cNvSpPr/>
            <p:nvPr/>
          </p:nvSpPr>
          <p:spPr bwMode="auto">
            <a:xfrm rot="10800000">
              <a:off x="2057341" y="406662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52" name="Oval 1951"/>
            <p:cNvSpPr/>
            <p:nvPr/>
          </p:nvSpPr>
          <p:spPr bwMode="auto">
            <a:xfrm rot="10800000">
              <a:off x="1954280" y="4436340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53" name="Oval 1952"/>
            <p:cNvSpPr/>
            <p:nvPr/>
          </p:nvSpPr>
          <p:spPr bwMode="auto">
            <a:xfrm rot="10800000">
              <a:off x="1954296" y="4364798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54" name="Oval 1953"/>
            <p:cNvSpPr/>
            <p:nvPr/>
          </p:nvSpPr>
          <p:spPr bwMode="auto">
            <a:xfrm rot="10800000">
              <a:off x="1954296" y="4221909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55" name="Oval 1954"/>
            <p:cNvSpPr/>
            <p:nvPr/>
          </p:nvSpPr>
          <p:spPr bwMode="auto">
            <a:xfrm rot="10800000">
              <a:off x="1954653" y="4291028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56" name="Oval 1955"/>
            <p:cNvSpPr/>
            <p:nvPr/>
          </p:nvSpPr>
          <p:spPr bwMode="auto">
            <a:xfrm rot="10800000">
              <a:off x="1954280" y="414925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57" name="Oval 1956"/>
            <p:cNvSpPr/>
            <p:nvPr/>
          </p:nvSpPr>
          <p:spPr bwMode="auto">
            <a:xfrm rot="10800000">
              <a:off x="1954296" y="4077714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58" name="Oval 1957"/>
            <p:cNvSpPr/>
            <p:nvPr/>
          </p:nvSpPr>
          <p:spPr bwMode="auto">
            <a:xfrm rot="10800000">
              <a:off x="2147684" y="444342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59" name="Oval 1958"/>
            <p:cNvSpPr/>
            <p:nvPr/>
          </p:nvSpPr>
          <p:spPr bwMode="auto">
            <a:xfrm rot="10800000">
              <a:off x="2147700" y="437188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60" name="Oval 1959"/>
            <p:cNvSpPr/>
            <p:nvPr/>
          </p:nvSpPr>
          <p:spPr bwMode="auto">
            <a:xfrm rot="10800000">
              <a:off x="2147700" y="422899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61" name="Oval 1960"/>
            <p:cNvSpPr/>
            <p:nvPr/>
          </p:nvSpPr>
          <p:spPr bwMode="auto">
            <a:xfrm rot="10800000">
              <a:off x="2148057" y="429811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62" name="Oval 1961"/>
            <p:cNvSpPr/>
            <p:nvPr/>
          </p:nvSpPr>
          <p:spPr bwMode="auto">
            <a:xfrm rot="10800000">
              <a:off x="2147684" y="415634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63" name="Oval 1962"/>
            <p:cNvSpPr/>
            <p:nvPr/>
          </p:nvSpPr>
          <p:spPr bwMode="auto">
            <a:xfrm rot="10800000">
              <a:off x="2147700" y="408480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64" name="Oval 1963"/>
            <p:cNvSpPr/>
            <p:nvPr/>
          </p:nvSpPr>
          <p:spPr bwMode="auto">
            <a:xfrm rot="10800000">
              <a:off x="1860427" y="442815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65" name="Oval 1964"/>
            <p:cNvSpPr/>
            <p:nvPr/>
          </p:nvSpPr>
          <p:spPr bwMode="auto">
            <a:xfrm rot="10800000">
              <a:off x="1860443" y="435661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66" name="Oval 1965"/>
            <p:cNvSpPr/>
            <p:nvPr/>
          </p:nvSpPr>
          <p:spPr bwMode="auto">
            <a:xfrm rot="10800000">
              <a:off x="1860443" y="421372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67" name="Oval 1966"/>
            <p:cNvSpPr/>
            <p:nvPr/>
          </p:nvSpPr>
          <p:spPr bwMode="auto">
            <a:xfrm rot="10800000">
              <a:off x="1860800" y="428284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68" name="Oval 1967"/>
            <p:cNvSpPr/>
            <p:nvPr/>
          </p:nvSpPr>
          <p:spPr bwMode="auto">
            <a:xfrm rot="10800000">
              <a:off x="1860427" y="414107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69" name="Oval 1968"/>
            <p:cNvSpPr/>
            <p:nvPr/>
          </p:nvSpPr>
          <p:spPr bwMode="auto">
            <a:xfrm rot="10800000">
              <a:off x="1860443" y="406952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70" name="Oval 1969"/>
            <p:cNvSpPr/>
            <p:nvPr/>
          </p:nvSpPr>
          <p:spPr bwMode="auto">
            <a:xfrm rot="10800000">
              <a:off x="1757382" y="443924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71" name="Oval 1970"/>
            <p:cNvSpPr/>
            <p:nvPr/>
          </p:nvSpPr>
          <p:spPr bwMode="auto">
            <a:xfrm rot="10800000">
              <a:off x="1757398" y="436769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72" name="Oval 1971"/>
            <p:cNvSpPr/>
            <p:nvPr/>
          </p:nvSpPr>
          <p:spPr bwMode="auto">
            <a:xfrm rot="10800000">
              <a:off x="1757398" y="422480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73" name="Oval 1972"/>
            <p:cNvSpPr/>
            <p:nvPr/>
          </p:nvSpPr>
          <p:spPr bwMode="auto">
            <a:xfrm rot="10800000">
              <a:off x="1757755" y="429392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74" name="Oval 1973"/>
            <p:cNvSpPr/>
            <p:nvPr/>
          </p:nvSpPr>
          <p:spPr bwMode="auto">
            <a:xfrm rot="10800000">
              <a:off x="1757382" y="415215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75" name="Oval 1974"/>
            <p:cNvSpPr/>
            <p:nvPr/>
          </p:nvSpPr>
          <p:spPr bwMode="auto">
            <a:xfrm rot="10800000">
              <a:off x="1757398" y="408061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76" name="Oval 1975"/>
            <p:cNvSpPr/>
            <p:nvPr/>
          </p:nvSpPr>
          <p:spPr bwMode="auto">
            <a:xfrm rot="10800000">
              <a:off x="2243380" y="442571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77" name="Oval 1976"/>
            <p:cNvSpPr/>
            <p:nvPr/>
          </p:nvSpPr>
          <p:spPr bwMode="auto">
            <a:xfrm rot="10800000">
              <a:off x="2243396" y="435417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78" name="Oval 1977"/>
            <p:cNvSpPr/>
            <p:nvPr/>
          </p:nvSpPr>
          <p:spPr bwMode="auto">
            <a:xfrm rot="10800000">
              <a:off x="2243396" y="421128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79" name="Oval 1978"/>
            <p:cNvSpPr/>
            <p:nvPr/>
          </p:nvSpPr>
          <p:spPr bwMode="auto">
            <a:xfrm rot="10800000">
              <a:off x="2243753" y="428040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80" name="Oval 1979"/>
            <p:cNvSpPr/>
            <p:nvPr/>
          </p:nvSpPr>
          <p:spPr bwMode="auto">
            <a:xfrm rot="10800000">
              <a:off x="2243380" y="413863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81" name="Oval 1980"/>
            <p:cNvSpPr/>
            <p:nvPr/>
          </p:nvSpPr>
          <p:spPr bwMode="auto">
            <a:xfrm rot="10800000">
              <a:off x="2243396" y="406709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82" name="Rectangle 1981"/>
            <p:cNvSpPr/>
            <p:nvPr/>
          </p:nvSpPr>
          <p:spPr bwMode="auto">
            <a:xfrm>
              <a:off x="2516654" y="4030025"/>
              <a:ext cx="2062784" cy="482204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83" name="Oval 1982"/>
            <p:cNvSpPr/>
            <p:nvPr/>
          </p:nvSpPr>
          <p:spPr bwMode="auto">
            <a:xfrm rot="10800000">
              <a:off x="3810988" y="443556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84" name="Oval 1983"/>
            <p:cNvSpPr/>
            <p:nvPr/>
          </p:nvSpPr>
          <p:spPr bwMode="auto">
            <a:xfrm rot="10800000">
              <a:off x="3811004" y="436402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85" name="Oval 1984"/>
            <p:cNvSpPr/>
            <p:nvPr/>
          </p:nvSpPr>
          <p:spPr bwMode="auto">
            <a:xfrm rot="10800000">
              <a:off x="3811004" y="422113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86" name="Oval 1985"/>
            <p:cNvSpPr/>
            <p:nvPr/>
          </p:nvSpPr>
          <p:spPr bwMode="auto">
            <a:xfrm rot="10800000">
              <a:off x="3811361" y="429025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87" name="Oval 1986"/>
            <p:cNvSpPr/>
            <p:nvPr/>
          </p:nvSpPr>
          <p:spPr bwMode="auto">
            <a:xfrm rot="10800000">
              <a:off x="3810988" y="414848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88" name="Oval 1987"/>
            <p:cNvSpPr/>
            <p:nvPr/>
          </p:nvSpPr>
          <p:spPr bwMode="auto">
            <a:xfrm rot="10800000">
              <a:off x="3811004" y="407693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89" name="Oval 1988"/>
            <p:cNvSpPr/>
            <p:nvPr/>
          </p:nvSpPr>
          <p:spPr bwMode="auto">
            <a:xfrm rot="10800000">
              <a:off x="3707943" y="443956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90" name="Oval 1989"/>
            <p:cNvSpPr/>
            <p:nvPr/>
          </p:nvSpPr>
          <p:spPr bwMode="auto">
            <a:xfrm rot="10800000">
              <a:off x="3707959" y="436802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91" name="Oval 1990"/>
            <p:cNvSpPr/>
            <p:nvPr/>
          </p:nvSpPr>
          <p:spPr bwMode="auto">
            <a:xfrm rot="10800000">
              <a:off x="3707959" y="422513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92" name="Oval 1991"/>
            <p:cNvSpPr/>
            <p:nvPr/>
          </p:nvSpPr>
          <p:spPr bwMode="auto">
            <a:xfrm rot="10800000">
              <a:off x="3708316" y="429425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93" name="Oval 1992"/>
            <p:cNvSpPr/>
            <p:nvPr/>
          </p:nvSpPr>
          <p:spPr bwMode="auto">
            <a:xfrm rot="10800000">
              <a:off x="3707943" y="415247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94" name="Oval 1993"/>
            <p:cNvSpPr/>
            <p:nvPr/>
          </p:nvSpPr>
          <p:spPr bwMode="auto">
            <a:xfrm rot="10800000">
              <a:off x="3707959" y="408093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95" name="Oval 1994"/>
            <p:cNvSpPr/>
            <p:nvPr/>
          </p:nvSpPr>
          <p:spPr bwMode="auto">
            <a:xfrm rot="10800000">
              <a:off x="3901347" y="444665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96" name="Oval 1995"/>
            <p:cNvSpPr/>
            <p:nvPr/>
          </p:nvSpPr>
          <p:spPr bwMode="auto">
            <a:xfrm rot="10800000">
              <a:off x="3901363" y="437510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97" name="Oval 1996"/>
            <p:cNvSpPr/>
            <p:nvPr/>
          </p:nvSpPr>
          <p:spPr bwMode="auto">
            <a:xfrm rot="10800000">
              <a:off x="3901363" y="423221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98" name="Oval 1997"/>
            <p:cNvSpPr/>
            <p:nvPr/>
          </p:nvSpPr>
          <p:spPr bwMode="auto">
            <a:xfrm rot="10800000">
              <a:off x="3901720" y="430133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99" name="Oval 1998"/>
            <p:cNvSpPr/>
            <p:nvPr/>
          </p:nvSpPr>
          <p:spPr bwMode="auto">
            <a:xfrm rot="10800000">
              <a:off x="3901347" y="415956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00" name="Oval 1999"/>
            <p:cNvSpPr/>
            <p:nvPr/>
          </p:nvSpPr>
          <p:spPr bwMode="auto">
            <a:xfrm rot="10800000">
              <a:off x="3901363" y="408802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01" name="Oval 2000"/>
            <p:cNvSpPr/>
            <p:nvPr/>
          </p:nvSpPr>
          <p:spPr bwMode="auto">
            <a:xfrm rot="10800000">
              <a:off x="3614090" y="44313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02" name="Oval 2001"/>
            <p:cNvSpPr/>
            <p:nvPr/>
          </p:nvSpPr>
          <p:spPr bwMode="auto">
            <a:xfrm rot="10800000">
              <a:off x="3614106" y="43598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03" name="Oval 2002"/>
            <p:cNvSpPr/>
            <p:nvPr/>
          </p:nvSpPr>
          <p:spPr bwMode="auto">
            <a:xfrm rot="10800000">
              <a:off x="3614106" y="421694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04" name="Oval 2003"/>
            <p:cNvSpPr/>
            <p:nvPr/>
          </p:nvSpPr>
          <p:spPr bwMode="auto">
            <a:xfrm rot="10800000">
              <a:off x="3614463" y="428606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05" name="Oval 2004"/>
            <p:cNvSpPr/>
            <p:nvPr/>
          </p:nvSpPr>
          <p:spPr bwMode="auto">
            <a:xfrm rot="10800000">
              <a:off x="3614090" y="41442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06" name="Oval 2005"/>
            <p:cNvSpPr/>
            <p:nvPr/>
          </p:nvSpPr>
          <p:spPr bwMode="auto">
            <a:xfrm rot="10800000">
              <a:off x="3614106" y="407275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07" name="Oval 2006"/>
            <p:cNvSpPr/>
            <p:nvPr/>
          </p:nvSpPr>
          <p:spPr bwMode="auto">
            <a:xfrm rot="10800000">
              <a:off x="3511045" y="444246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08" name="Oval 2007"/>
            <p:cNvSpPr/>
            <p:nvPr/>
          </p:nvSpPr>
          <p:spPr bwMode="auto">
            <a:xfrm rot="10800000">
              <a:off x="3511061" y="437092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09" name="Oval 2008"/>
            <p:cNvSpPr/>
            <p:nvPr/>
          </p:nvSpPr>
          <p:spPr bwMode="auto">
            <a:xfrm rot="10800000">
              <a:off x="3511061" y="422803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10" name="Oval 2009"/>
            <p:cNvSpPr/>
            <p:nvPr/>
          </p:nvSpPr>
          <p:spPr bwMode="auto">
            <a:xfrm rot="10800000">
              <a:off x="3511418" y="429715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11" name="Oval 2010"/>
            <p:cNvSpPr/>
            <p:nvPr/>
          </p:nvSpPr>
          <p:spPr bwMode="auto">
            <a:xfrm rot="10800000">
              <a:off x="3511045" y="415537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12" name="Oval 2011"/>
            <p:cNvSpPr/>
            <p:nvPr/>
          </p:nvSpPr>
          <p:spPr bwMode="auto">
            <a:xfrm rot="10800000">
              <a:off x="3511061" y="408383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13" name="Oval 2012"/>
            <p:cNvSpPr/>
            <p:nvPr/>
          </p:nvSpPr>
          <p:spPr bwMode="auto">
            <a:xfrm rot="10800000">
              <a:off x="3333876" y="444574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14" name="Oval 2013"/>
            <p:cNvSpPr/>
            <p:nvPr/>
          </p:nvSpPr>
          <p:spPr bwMode="auto">
            <a:xfrm rot="10800000">
              <a:off x="3333892" y="437420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15" name="Oval 2014"/>
            <p:cNvSpPr/>
            <p:nvPr/>
          </p:nvSpPr>
          <p:spPr bwMode="auto">
            <a:xfrm rot="10800000">
              <a:off x="3333892" y="423131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16" name="Oval 2015"/>
            <p:cNvSpPr/>
            <p:nvPr/>
          </p:nvSpPr>
          <p:spPr bwMode="auto">
            <a:xfrm rot="10800000">
              <a:off x="3334249" y="430043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17" name="Oval 2016"/>
            <p:cNvSpPr/>
            <p:nvPr/>
          </p:nvSpPr>
          <p:spPr bwMode="auto">
            <a:xfrm rot="10800000">
              <a:off x="3333876" y="415866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18" name="Oval 2017"/>
            <p:cNvSpPr/>
            <p:nvPr/>
          </p:nvSpPr>
          <p:spPr bwMode="auto">
            <a:xfrm rot="10800000">
              <a:off x="3333892" y="408711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19" name="Oval 2018"/>
            <p:cNvSpPr/>
            <p:nvPr/>
          </p:nvSpPr>
          <p:spPr bwMode="auto">
            <a:xfrm rot="10800000">
              <a:off x="3230831" y="44284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20" name="Oval 2019"/>
            <p:cNvSpPr/>
            <p:nvPr/>
          </p:nvSpPr>
          <p:spPr bwMode="auto">
            <a:xfrm rot="10800000">
              <a:off x="3230847" y="43569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21" name="Oval 2020"/>
            <p:cNvSpPr/>
            <p:nvPr/>
          </p:nvSpPr>
          <p:spPr bwMode="auto">
            <a:xfrm rot="10800000">
              <a:off x="3230847" y="421404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22" name="Oval 2021"/>
            <p:cNvSpPr/>
            <p:nvPr/>
          </p:nvSpPr>
          <p:spPr bwMode="auto">
            <a:xfrm rot="10800000">
              <a:off x="3231204" y="428316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23" name="Oval 2022"/>
            <p:cNvSpPr/>
            <p:nvPr/>
          </p:nvSpPr>
          <p:spPr bwMode="auto">
            <a:xfrm rot="10800000">
              <a:off x="3230831" y="41413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24" name="Oval 2023"/>
            <p:cNvSpPr/>
            <p:nvPr/>
          </p:nvSpPr>
          <p:spPr bwMode="auto">
            <a:xfrm rot="10800000">
              <a:off x="3230847" y="406985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25" name="Oval 2024"/>
            <p:cNvSpPr/>
            <p:nvPr/>
          </p:nvSpPr>
          <p:spPr bwMode="auto">
            <a:xfrm rot="10800000">
              <a:off x="3424235" y="443556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26" name="Oval 2025"/>
            <p:cNvSpPr/>
            <p:nvPr/>
          </p:nvSpPr>
          <p:spPr bwMode="auto">
            <a:xfrm rot="10800000">
              <a:off x="3424251" y="436402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27" name="Oval 2026"/>
            <p:cNvSpPr/>
            <p:nvPr/>
          </p:nvSpPr>
          <p:spPr bwMode="auto">
            <a:xfrm rot="10800000">
              <a:off x="3424251" y="422113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28" name="Oval 2027"/>
            <p:cNvSpPr/>
            <p:nvPr/>
          </p:nvSpPr>
          <p:spPr bwMode="auto">
            <a:xfrm rot="10800000">
              <a:off x="3424608" y="429025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29" name="Oval 2028"/>
            <p:cNvSpPr/>
            <p:nvPr/>
          </p:nvSpPr>
          <p:spPr bwMode="auto">
            <a:xfrm rot="10800000">
              <a:off x="3424235" y="414848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30" name="Oval 2029"/>
            <p:cNvSpPr/>
            <p:nvPr/>
          </p:nvSpPr>
          <p:spPr bwMode="auto">
            <a:xfrm rot="10800000">
              <a:off x="3424251" y="407693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31" name="Oval 2030"/>
            <p:cNvSpPr/>
            <p:nvPr/>
          </p:nvSpPr>
          <p:spPr bwMode="auto">
            <a:xfrm rot="10800000">
              <a:off x="3136978" y="444155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32" name="Oval 2031"/>
            <p:cNvSpPr/>
            <p:nvPr/>
          </p:nvSpPr>
          <p:spPr bwMode="auto">
            <a:xfrm rot="10800000">
              <a:off x="3136994" y="437001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33" name="Oval 2032"/>
            <p:cNvSpPr/>
            <p:nvPr/>
          </p:nvSpPr>
          <p:spPr bwMode="auto">
            <a:xfrm rot="10800000">
              <a:off x="3136994" y="422712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34" name="Oval 2033"/>
            <p:cNvSpPr/>
            <p:nvPr/>
          </p:nvSpPr>
          <p:spPr bwMode="auto">
            <a:xfrm rot="10800000">
              <a:off x="3137351" y="429624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35" name="Oval 2034"/>
            <p:cNvSpPr/>
            <p:nvPr/>
          </p:nvSpPr>
          <p:spPr bwMode="auto">
            <a:xfrm rot="10800000">
              <a:off x="3136978" y="415447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36" name="Oval 2035"/>
            <p:cNvSpPr/>
            <p:nvPr/>
          </p:nvSpPr>
          <p:spPr bwMode="auto">
            <a:xfrm rot="10800000">
              <a:off x="3136994" y="408293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37" name="Oval 2036"/>
            <p:cNvSpPr/>
            <p:nvPr/>
          </p:nvSpPr>
          <p:spPr bwMode="auto">
            <a:xfrm rot="10800000">
              <a:off x="3033933" y="445264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38" name="Oval 2037"/>
            <p:cNvSpPr/>
            <p:nvPr/>
          </p:nvSpPr>
          <p:spPr bwMode="auto">
            <a:xfrm rot="10800000">
              <a:off x="3033949" y="438109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39" name="Oval 2038"/>
            <p:cNvSpPr/>
            <p:nvPr/>
          </p:nvSpPr>
          <p:spPr bwMode="auto">
            <a:xfrm rot="10800000">
              <a:off x="3033949" y="423821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40" name="Oval 2039"/>
            <p:cNvSpPr/>
            <p:nvPr/>
          </p:nvSpPr>
          <p:spPr bwMode="auto">
            <a:xfrm rot="10800000">
              <a:off x="3034306" y="430732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41" name="Oval 2040"/>
            <p:cNvSpPr/>
            <p:nvPr/>
          </p:nvSpPr>
          <p:spPr bwMode="auto">
            <a:xfrm rot="10800000">
              <a:off x="3033933" y="416555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42" name="Oval 2041"/>
            <p:cNvSpPr/>
            <p:nvPr/>
          </p:nvSpPr>
          <p:spPr bwMode="auto">
            <a:xfrm rot="10800000">
              <a:off x="3033949" y="409401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43" name="Oval 2042"/>
            <p:cNvSpPr/>
            <p:nvPr/>
          </p:nvSpPr>
          <p:spPr bwMode="auto">
            <a:xfrm rot="10800000">
              <a:off x="2856765" y="443156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44" name="Oval 2043"/>
            <p:cNvSpPr/>
            <p:nvPr/>
          </p:nvSpPr>
          <p:spPr bwMode="auto">
            <a:xfrm rot="10800000">
              <a:off x="2856781" y="436002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45" name="Oval 2044"/>
            <p:cNvSpPr/>
            <p:nvPr/>
          </p:nvSpPr>
          <p:spPr bwMode="auto">
            <a:xfrm rot="10800000">
              <a:off x="2856781" y="421713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46" name="Oval 2045"/>
            <p:cNvSpPr/>
            <p:nvPr/>
          </p:nvSpPr>
          <p:spPr bwMode="auto">
            <a:xfrm rot="10800000">
              <a:off x="2857138" y="428625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47" name="Oval 2046"/>
            <p:cNvSpPr/>
            <p:nvPr/>
          </p:nvSpPr>
          <p:spPr bwMode="auto">
            <a:xfrm rot="10800000">
              <a:off x="2856765" y="414448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48" name="Oval 2047"/>
            <p:cNvSpPr/>
            <p:nvPr/>
          </p:nvSpPr>
          <p:spPr bwMode="auto">
            <a:xfrm rot="10800000">
              <a:off x="2856781" y="407294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49" name="Oval 2048"/>
            <p:cNvSpPr/>
            <p:nvPr/>
          </p:nvSpPr>
          <p:spPr bwMode="auto">
            <a:xfrm rot="10800000">
              <a:off x="2753720" y="444265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50" name="Oval 2049"/>
            <p:cNvSpPr/>
            <p:nvPr/>
          </p:nvSpPr>
          <p:spPr bwMode="auto">
            <a:xfrm rot="10800000">
              <a:off x="2753736" y="437111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51" name="Oval 2050"/>
            <p:cNvSpPr/>
            <p:nvPr/>
          </p:nvSpPr>
          <p:spPr bwMode="auto">
            <a:xfrm rot="10800000">
              <a:off x="2753736" y="422822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52" name="Oval 2051"/>
            <p:cNvSpPr/>
            <p:nvPr/>
          </p:nvSpPr>
          <p:spPr bwMode="auto">
            <a:xfrm rot="10800000">
              <a:off x="2754093" y="429734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53" name="Oval 2052"/>
            <p:cNvSpPr/>
            <p:nvPr/>
          </p:nvSpPr>
          <p:spPr bwMode="auto">
            <a:xfrm rot="10800000">
              <a:off x="2753720" y="415556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54" name="Oval 2053"/>
            <p:cNvSpPr/>
            <p:nvPr/>
          </p:nvSpPr>
          <p:spPr bwMode="auto">
            <a:xfrm rot="10800000">
              <a:off x="2753736" y="408402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55" name="Oval 2054"/>
            <p:cNvSpPr/>
            <p:nvPr/>
          </p:nvSpPr>
          <p:spPr bwMode="auto">
            <a:xfrm rot="10800000">
              <a:off x="2947124" y="444265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56" name="Oval 2055"/>
            <p:cNvSpPr/>
            <p:nvPr/>
          </p:nvSpPr>
          <p:spPr bwMode="auto">
            <a:xfrm rot="10800000">
              <a:off x="2947140" y="437111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57" name="Oval 2056"/>
            <p:cNvSpPr/>
            <p:nvPr/>
          </p:nvSpPr>
          <p:spPr bwMode="auto">
            <a:xfrm rot="10800000">
              <a:off x="2947140" y="4228222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58" name="Oval 2057"/>
            <p:cNvSpPr/>
            <p:nvPr/>
          </p:nvSpPr>
          <p:spPr bwMode="auto">
            <a:xfrm rot="10800000">
              <a:off x="2947497" y="429734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59" name="Oval 2058"/>
            <p:cNvSpPr/>
            <p:nvPr/>
          </p:nvSpPr>
          <p:spPr bwMode="auto">
            <a:xfrm rot="10800000">
              <a:off x="2947124" y="4155569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60" name="Oval 2059"/>
            <p:cNvSpPr/>
            <p:nvPr/>
          </p:nvSpPr>
          <p:spPr bwMode="auto">
            <a:xfrm rot="10800000">
              <a:off x="2947140" y="4084027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61" name="Oval 2060"/>
            <p:cNvSpPr/>
            <p:nvPr/>
          </p:nvSpPr>
          <p:spPr bwMode="auto">
            <a:xfrm rot="10800000">
              <a:off x="2659867" y="442738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62" name="Oval 2061"/>
            <p:cNvSpPr/>
            <p:nvPr/>
          </p:nvSpPr>
          <p:spPr bwMode="auto">
            <a:xfrm rot="10800000">
              <a:off x="2659883" y="435583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63" name="Oval 2062"/>
            <p:cNvSpPr/>
            <p:nvPr/>
          </p:nvSpPr>
          <p:spPr bwMode="auto">
            <a:xfrm rot="10800000">
              <a:off x="2659883" y="421294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64" name="Oval 2063"/>
            <p:cNvSpPr/>
            <p:nvPr/>
          </p:nvSpPr>
          <p:spPr bwMode="auto">
            <a:xfrm rot="10800000">
              <a:off x="2660240" y="428206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65" name="Oval 2064"/>
            <p:cNvSpPr/>
            <p:nvPr/>
          </p:nvSpPr>
          <p:spPr bwMode="auto">
            <a:xfrm rot="10800000">
              <a:off x="2659867" y="414029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66" name="Oval 2065"/>
            <p:cNvSpPr/>
            <p:nvPr/>
          </p:nvSpPr>
          <p:spPr bwMode="auto">
            <a:xfrm rot="10800000">
              <a:off x="2659883" y="406875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67" name="Oval 2066"/>
            <p:cNvSpPr/>
            <p:nvPr/>
          </p:nvSpPr>
          <p:spPr bwMode="auto">
            <a:xfrm rot="10800000">
              <a:off x="2556822" y="4438465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68" name="Oval 2067"/>
            <p:cNvSpPr/>
            <p:nvPr/>
          </p:nvSpPr>
          <p:spPr bwMode="auto">
            <a:xfrm rot="10800000">
              <a:off x="2556838" y="436692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69" name="Oval 2068"/>
            <p:cNvSpPr/>
            <p:nvPr/>
          </p:nvSpPr>
          <p:spPr bwMode="auto">
            <a:xfrm rot="10800000">
              <a:off x="2556838" y="4224034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70" name="Oval 2069"/>
            <p:cNvSpPr/>
            <p:nvPr/>
          </p:nvSpPr>
          <p:spPr bwMode="auto">
            <a:xfrm rot="10800000">
              <a:off x="2557195" y="429315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71" name="Oval 2070"/>
            <p:cNvSpPr/>
            <p:nvPr/>
          </p:nvSpPr>
          <p:spPr bwMode="auto">
            <a:xfrm rot="10800000">
              <a:off x="2556822" y="415138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72" name="Oval 2071"/>
            <p:cNvSpPr/>
            <p:nvPr/>
          </p:nvSpPr>
          <p:spPr bwMode="auto">
            <a:xfrm rot="10800000">
              <a:off x="2556838" y="4079839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73" name="Oval 2072"/>
            <p:cNvSpPr/>
            <p:nvPr/>
          </p:nvSpPr>
          <p:spPr bwMode="auto">
            <a:xfrm rot="10800000">
              <a:off x="4289897" y="442497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74" name="Oval 2073"/>
            <p:cNvSpPr/>
            <p:nvPr/>
          </p:nvSpPr>
          <p:spPr bwMode="auto">
            <a:xfrm rot="10800000">
              <a:off x="4289913" y="435343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75" name="Oval 2074"/>
            <p:cNvSpPr/>
            <p:nvPr/>
          </p:nvSpPr>
          <p:spPr bwMode="auto">
            <a:xfrm rot="10800000">
              <a:off x="4289913" y="421054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76" name="Oval 2075"/>
            <p:cNvSpPr/>
            <p:nvPr/>
          </p:nvSpPr>
          <p:spPr bwMode="auto">
            <a:xfrm rot="10800000">
              <a:off x="4290270" y="427966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77" name="Oval 2076"/>
            <p:cNvSpPr/>
            <p:nvPr/>
          </p:nvSpPr>
          <p:spPr bwMode="auto">
            <a:xfrm rot="10800000">
              <a:off x="4289897" y="413789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78" name="Oval 2077"/>
            <p:cNvSpPr/>
            <p:nvPr/>
          </p:nvSpPr>
          <p:spPr bwMode="auto">
            <a:xfrm rot="10800000">
              <a:off x="4289913" y="406635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79" name="Oval 2078"/>
            <p:cNvSpPr/>
            <p:nvPr/>
          </p:nvSpPr>
          <p:spPr bwMode="auto">
            <a:xfrm rot="10800000">
              <a:off x="4186852" y="443606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80" name="Oval 2079"/>
            <p:cNvSpPr/>
            <p:nvPr/>
          </p:nvSpPr>
          <p:spPr bwMode="auto">
            <a:xfrm rot="10800000">
              <a:off x="4186868" y="436452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81" name="Oval 2080"/>
            <p:cNvSpPr/>
            <p:nvPr/>
          </p:nvSpPr>
          <p:spPr bwMode="auto">
            <a:xfrm rot="10800000">
              <a:off x="4186868" y="422163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82" name="Oval 2081"/>
            <p:cNvSpPr/>
            <p:nvPr/>
          </p:nvSpPr>
          <p:spPr bwMode="auto">
            <a:xfrm rot="10800000">
              <a:off x="4187225" y="429075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83" name="Oval 2082"/>
            <p:cNvSpPr/>
            <p:nvPr/>
          </p:nvSpPr>
          <p:spPr bwMode="auto">
            <a:xfrm rot="10800000">
              <a:off x="4186852" y="414897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84" name="Oval 2083"/>
            <p:cNvSpPr/>
            <p:nvPr/>
          </p:nvSpPr>
          <p:spPr bwMode="auto">
            <a:xfrm rot="10800000">
              <a:off x="4186868" y="407743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85" name="Oval 2084"/>
            <p:cNvSpPr/>
            <p:nvPr/>
          </p:nvSpPr>
          <p:spPr bwMode="auto">
            <a:xfrm rot="10800000">
              <a:off x="4380256" y="444315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86" name="Oval 2085"/>
            <p:cNvSpPr/>
            <p:nvPr/>
          </p:nvSpPr>
          <p:spPr bwMode="auto">
            <a:xfrm rot="10800000">
              <a:off x="4380272" y="4371609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87" name="Oval 2086"/>
            <p:cNvSpPr/>
            <p:nvPr/>
          </p:nvSpPr>
          <p:spPr bwMode="auto">
            <a:xfrm rot="10800000">
              <a:off x="4380272" y="4228720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88" name="Oval 2087"/>
            <p:cNvSpPr/>
            <p:nvPr/>
          </p:nvSpPr>
          <p:spPr bwMode="auto">
            <a:xfrm rot="10800000">
              <a:off x="4380629" y="4297839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89" name="Oval 2088"/>
            <p:cNvSpPr/>
            <p:nvPr/>
          </p:nvSpPr>
          <p:spPr bwMode="auto">
            <a:xfrm rot="10800000">
              <a:off x="4380256" y="4156067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90" name="Oval 2089"/>
            <p:cNvSpPr/>
            <p:nvPr/>
          </p:nvSpPr>
          <p:spPr bwMode="auto">
            <a:xfrm rot="10800000">
              <a:off x="4380272" y="4084525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91" name="Oval 2090"/>
            <p:cNvSpPr/>
            <p:nvPr/>
          </p:nvSpPr>
          <p:spPr bwMode="auto">
            <a:xfrm rot="10800000">
              <a:off x="4092999" y="442787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92" name="Oval 2091"/>
            <p:cNvSpPr/>
            <p:nvPr/>
          </p:nvSpPr>
          <p:spPr bwMode="auto">
            <a:xfrm rot="10800000">
              <a:off x="4093015" y="435633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93" name="Oval 2092"/>
            <p:cNvSpPr/>
            <p:nvPr/>
          </p:nvSpPr>
          <p:spPr bwMode="auto">
            <a:xfrm rot="10800000">
              <a:off x="4093015" y="421344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94" name="Oval 2093"/>
            <p:cNvSpPr/>
            <p:nvPr/>
          </p:nvSpPr>
          <p:spPr bwMode="auto">
            <a:xfrm rot="10800000">
              <a:off x="4093372" y="428256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95" name="Oval 2094"/>
            <p:cNvSpPr/>
            <p:nvPr/>
          </p:nvSpPr>
          <p:spPr bwMode="auto">
            <a:xfrm rot="10800000">
              <a:off x="4092999" y="414079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96" name="Oval 2095"/>
            <p:cNvSpPr/>
            <p:nvPr/>
          </p:nvSpPr>
          <p:spPr bwMode="auto">
            <a:xfrm rot="10800000">
              <a:off x="4093015" y="406925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97" name="Oval 2096"/>
            <p:cNvSpPr/>
            <p:nvPr/>
          </p:nvSpPr>
          <p:spPr bwMode="auto">
            <a:xfrm rot="10800000">
              <a:off x="3989954" y="443896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98" name="Oval 2097"/>
            <p:cNvSpPr/>
            <p:nvPr/>
          </p:nvSpPr>
          <p:spPr bwMode="auto">
            <a:xfrm rot="10800000">
              <a:off x="3989970" y="436742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99" name="Oval 2098"/>
            <p:cNvSpPr/>
            <p:nvPr/>
          </p:nvSpPr>
          <p:spPr bwMode="auto">
            <a:xfrm rot="10800000">
              <a:off x="3989970" y="422453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00" name="Oval 2099"/>
            <p:cNvSpPr/>
            <p:nvPr/>
          </p:nvSpPr>
          <p:spPr bwMode="auto">
            <a:xfrm rot="10800000">
              <a:off x="3990327" y="429365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01" name="Oval 2100"/>
            <p:cNvSpPr/>
            <p:nvPr/>
          </p:nvSpPr>
          <p:spPr bwMode="auto">
            <a:xfrm rot="10800000">
              <a:off x="3989954" y="415187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02" name="Oval 2101"/>
            <p:cNvSpPr/>
            <p:nvPr/>
          </p:nvSpPr>
          <p:spPr bwMode="auto">
            <a:xfrm rot="10800000">
              <a:off x="3989970" y="408033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03" name="Oval 2102"/>
            <p:cNvSpPr/>
            <p:nvPr/>
          </p:nvSpPr>
          <p:spPr bwMode="auto">
            <a:xfrm rot="10800000">
              <a:off x="4475952" y="442543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04" name="Oval 2103"/>
            <p:cNvSpPr/>
            <p:nvPr/>
          </p:nvSpPr>
          <p:spPr bwMode="auto">
            <a:xfrm rot="10800000">
              <a:off x="4475968" y="435389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05" name="Oval 2104"/>
            <p:cNvSpPr/>
            <p:nvPr/>
          </p:nvSpPr>
          <p:spPr bwMode="auto">
            <a:xfrm rot="10800000">
              <a:off x="4475968" y="421100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06" name="Oval 2105"/>
            <p:cNvSpPr/>
            <p:nvPr/>
          </p:nvSpPr>
          <p:spPr bwMode="auto">
            <a:xfrm rot="10800000">
              <a:off x="4476325" y="428012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07" name="Oval 2106"/>
            <p:cNvSpPr/>
            <p:nvPr/>
          </p:nvSpPr>
          <p:spPr bwMode="auto">
            <a:xfrm rot="10800000">
              <a:off x="4475952" y="413835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08" name="Oval 2107"/>
            <p:cNvSpPr/>
            <p:nvPr/>
          </p:nvSpPr>
          <p:spPr bwMode="auto">
            <a:xfrm rot="10800000">
              <a:off x="4475968" y="406681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09" name="Rectangle 2108"/>
            <p:cNvSpPr/>
            <p:nvPr/>
          </p:nvSpPr>
          <p:spPr bwMode="auto">
            <a:xfrm>
              <a:off x="4700420" y="4030025"/>
              <a:ext cx="2062784" cy="482204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10" name="Oval 2109"/>
            <p:cNvSpPr/>
            <p:nvPr/>
          </p:nvSpPr>
          <p:spPr bwMode="auto">
            <a:xfrm rot="10800000">
              <a:off x="5994754" y="443556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11" name="Oval 2110"/>
            <p:cNvSpPr/>
            <p:nvPr/>
          </p:nvSpPr>
          <p:spPr bwMode="auto">
            <a:xfrm rot="10800000">
              <a:off x="5994770" y="436402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12" name="Oval 2111"/>
            <p:cNvSpPr/>
            <p:nvPr/>
          </p:nvSpPr>
          <p:spPr bwMode="auto">
            <a:xfrm rot="10800000">
              <a:off x="5994770" y="422113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13" name="Oval 2112"/>
            <p:cNvSpPr/>
            <p:nvPr/>
          </p:nvSpPr>
          <p:spPr bwMode="auto">
            <a:xfrm rot="10800000">
              <a:off x="5995127" y="429025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14" name="Oval 2113"/>
            <p:cNvSpPr/>
            <p:nvPr/>
          </p:nvSpPr>
          <p:spPr bwMode="auto">
            <a:xfrm rot="10800000">
              <a:off x="5994754" y="414848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15" name="Oval 2114"/>
            <p:cNvSpPr/>
            <p:nvPr/>
          </p:nvSpPr>
          <p:spPr bwMode="auto">
            <a:xfrm rot="10800000">
              <a:off x="5994770" y="407693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16" name="Oval 2115"/>
            <p:cNvSpPr/>
            <p:nvPr/>
          </p:nvSpPr>
          <p:spPr bwMode="auto">
            <a:xfrm rot="10800000">
              <a:off x="5891709" y="443956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17" name="Oval 2116"/>
            <p:cNvSpPr/>
            <p:nvPr/>
          </p:nvSpPr>
          <p:spPr bwMode="auto">
            <a:xfrm rot="10800000">
              <a:off x="5891725" y="436802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18" name="Oval 2117"/>
            <p:cNvSpPr/>
            <p:nvPr/>
          </p:nvSpPr>
          <p:spPr bwMode="auto">
            <a:xfrm rot="10800000">
              <a:off x="5891725" y="422513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19" name="Oval 2118"/>
            <p:cNvSpPr/>
            <p:nvPr/>
          </p:nvSpPr>
          <p:spPr bwMode="auto">
            <a:xfrm rot="10800000">
              <a:off x="5892082" y="429425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20" name="Oval 2119"/>
            <p:cNvSpPr/>
            <p:nvPr/>
          </p:nvSpPr>
          <p:spPr bwMode="auto">
            <a:xfrm rot="10800000">
              <a:off x="5891709" y="415247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21" name="Oval 2120"/>
            <p:cNvSpPr/>
            <p:nvPr/>
          </p:nvSpPr>
          <p:spPr bwMode="auto">
            <a:xfrm rot="10800000">
              <a:off x="5891725" y="408093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22" name="Oval 2121"/>
            <p:cNvSpPr/>
            <p:nvPr/>
          </p:nvSpPr>
          <p:spPr bwMode="auto">
            <a:xfrm rot="10800000">
              <a:off x="6085113" y="444665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23" name="Oval 2122"/>
            <p:cNvSpPr/>
            <p:nvPr/>
          </p:nvSpPr>
          <p:spPr bwMode="auto">
            <a:xfrm rot="10800000">
              <a:off x="6085129" y="437510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24" name="Oval 2123"/>
            <p:cNvSpPr/>
            <p:nvPr/>
          </p:nvSpPr>
          <p:spPr bwMode="auto">
            <a:xfrm rot="10800000">
              <a:off x="6085129" y="423221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25" name="Oval 2124"/>
            <p:cNvSpPr/>
            <p:nvPr/>
          </p:nvSpPr>
          <p:spPr bwMode="auto">
            <a:xfrm rot="10800000">
              <a:off x="6085486" y="430133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26" name="Oval 2125"/>
            <p:cNvSpPr/>
            <p:nvPr/>
          </p:nvSpPr>
          <p:spPr bwMode="auto">
            <a:xfrm rot="10800000">
              <a:off x="6085113" y="415956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27" name="Oval 2126"/>
            <p:cNvSpPr/>
            <p:nvPr/>
          </p:nvSpPr>
          <p:spPr bwMode="auto">
            <a:xfrm rot="10800000">
              <a:off x="6085129" y="408802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28" name="Oval 2127"/>
            <p:cNvSpPr/>
            <p:nvPr/>
          </p:nvSpPr>
          <p:spPr bwMode="auto">
            <a:xfrm rot="10800000">
              <a:off x="5797856" y="44313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29" name="Oval 2128"/>
            <p:cNvSpPr/>
            <p:nvPr/>
          </p:nvSpPr>
          <p:spPr bwMode="auto">
            <a:xfrm rot="10800000">
              <a:off x="5797872" y="43598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30" name="Oval 2129"/>
            <p:cNvSpPr/>
            <p:nvPr/>
          </p:nvSpPr>
          <p:spPr bwMode="auto">
            <a:xfrm rot="10800000">
              <a:off x="5797872" y="421694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31" name="Oval 2130"/>
            <p:cNvSpPr/>
            <p:nvPr/>
          </p:nvSpPr>
          <p:spPr bwMode="auto">
            <a:xfrm rot="10800000">
              <a:off x="5798229" y="428606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32" name="Oval 2131"/>
            <p:cNvSpPr/>
            <p:nvPr/>
          </p:nvSpPr>
          <p:spPr bwMode="auto">
            <a:xfrm rot="10800000">
              <a:off x="5797856" y="41442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33" name="Oval 2132"/>
            <p:cNvSpPr/>
            <p:nvPr/>
          </p:nvSpPr>
          <p:spPr bwMode="auto">
            <a:xfrm rot="10800000">
              <a:off x="5797872" y="407275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34" name="Oval 2133"/>
            <p:cNvSpPr/>
            <p:nvPr/>
          </p:nvSpPr>
          <p:spPr bwMode="auto">
            <a:xfrm rot="10800000">
              <a:off x="5694811" y="444246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35" name="Oval 2134"/>
            <p:cNvSpPr/>
            <p:nvPr/>
          </p:nvSpPr>
          <p:spPr bwMode="auto">
            <a:xfrm rot="10800000">
              <a:off x="5694827" y="437092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36" name="Oval 2135"/>
            <p:cNvSpPr/>
            <p:nvPr/>
          </p:nvSpPr>
          <p:spPr bwMode="auto">
            <a:xfrm rot="10800000">
              <a:off x="5694827" y="422803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37" name="Oval 2136"/>
            <p:cNvSpPr/>
            <p:nvPr/>
          </p:nvSpPr>
          <p:spPr bwMode="auto">
            <a:xfrm rot="10800000">
              <a:off x="5695184" y="429715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38" name="Oval 2137"/>
            <p:cNvSpPr/>
            <p:nvPr/>
          </p:nvSpPr>
          <p:spPr bwMode="auto">
            <a:xfrm rot="10800000">
              <a:off x="5694811" y="415537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39" name="Oval 2138"/>
            <p:cNvSpPr/>
            <p:nvPr/>
          </p:nvSpPr>
          <p:spPr bwMode="auto">
            <a:xfrm rot="10800000">
              <a:off x="5694827" y="408383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40" name="Oval 2139"/>
            <p:cNvSpPr/>
            <p:nvPr/>
          </p:nvSpPr>
          <p:spPr bwMode="auto">
            <a:xfrm rot="10800000">
              <a:off x="5517642" y="444574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41" name="Oval 2140"/>
            <p:cNvSpPr/>
            <p:nvPr/>
          </p:nvSpPr>
          <p:spPr bwMode="auto">
            <a:xfrm rot="10800000">
              <a:off x="5517658" y="437420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42" name="Oval 2141"/>
            <p:cNvSpPr/>
            <p:nvPr/>
          </p:nvSpPr>
          <p:spPr bwMode="auto">
            <a:xfrm rot="10800000">
              <a:off x="5517658" y="423131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43" name="Oval 2142"/>
            <p:cNvSpPr/>
            <p:nvPr/>
          </p:nvSpPr>
          <p:spPr bwMode="auto">
            <a:xfrm rot="10800000">
              <a:off x="5518015" y="430043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44" name="Oval 2143"/>
            <p:cNvSpPr/>
            <p:nvPr/>
          </p:nvSpPr>
          <p:spPr bwMode="auto">
            <a:xfrm rot="10800000">
              <a:off x="5517642" y="415866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45" name="Oval 2144"/>
            <p:cNvSpPr/>
            <p:nvPr/>
          </p:nvSpPr>
          <p:spPr bwMode="auto">
            <a:xfrm rot="10800000">
              <a:off x="5517658" y="408711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46" name="Oval 2145"/>
            <p:cNvSpPr/>
            <p:nvPr/>
          </p:nvSpPr>
          <p:spPr bwMode="auto">
            <a:xfrm rot="10800000">
              <a:off x="5414597" y="44284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47" name="Oval 2146"/>
            <p:cNvSpPr/>
            <p:nvPr/>
          </p:nvSpPr>
          <p:spPr bwMode="auto">
            <a:xfrm rot="10800000">
              <a:off x="5414613" y="43569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48" name="Oval 2147"/>
            <p:cNvSpPr/>
            <p:nvPr/>
          </p:nvSpPr>
          <p:spPr bwMode="auto">
            <a:xfrm rot="10800000">
              <a:off x="5414613" y="421404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49" name="Oval 2148"/>
            <p:cNvSpPr/>
            <p:nvPr/>
          </p:nvSpPr>
          <p:spPr bwMode="auto">
            <a:xfrm rot="10800000">
              <a:off x="5414970" y="428316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50" name="Oval 2149"/>
            <p:cNvSpPr/>
            <p:nvPr/>
          </p:nvSpPr>
          <p:spPr bwMode="auto">
            <a:xfrm rot="10800000">
              <a:off x="5414597" y="41413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51" name="Oval 2150"/>
            <p:cNvSpPr/>
            <p:nvPr/>
          </p:nvSpPr>
          <p:spPr bwMode="auto">
            <a:xfrm rot="10800000">
              <a:off x="5414613" y="406985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52" name="Oval 2151"/>
            <p:cNvSpPr/>
            <p:nvPr/>
          </p:nvSpPr>
          <p:spPr bwMode="auto">
            <a:xfrm rot="10800000">
              <a:off x="5608001" y="4435565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53" name="Oval 2152"/>
            <p:cNvSpPr/>
            <p:nvPr/>
          </p:nvSpPr>
          <p:spPr bwMode="auto">
            <a:xfrm rot="10800000">
              <a:off x="5608017" y="436402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54" name="Oval 2153"/>
            <p:cNvSpPr/>
            <p:nvPr/>
          </p:nvSpPr>
          <p:spPr bwMode="auto">
            <a:xfrm rot="10800000">
              <a:off x="5608017" y="4221134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55" name="Oval 2154"/>
            <p:cNvSpPr/>
            <p:nvPr/>
          </p:nvSpPr>
          <p:spPr bwMode="auto">
            <a:xfrm rot="10800000">
              <a:off x="5608374" y="429025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56" name="Oval 2155"/>
            <p:cNvSpPr/>
            <p:nvPr/>
          </p:nvSpPr>
          <p:spPr bwMode="auto">
            <a:xfrm rot="10800000">
              <a:off x="5608001" y="414848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57" name="Oval 2156"/>
            <p:cNvSpPr/>
            <p:nvPr/>
          </p:nvSpPr>
          <p:spPr bwMode="auto">
            <a:xfrm rot="10800000">
              <a:off x="5608017" y="4076939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58" name="Oval 2157"/>
            <p:cNvSpPr/>
            <p:nvPr/>
          </p:nvSpPr>
          <p:spPr bwMode="auto">
            <a:xfrm rot="10800000">
              <a:off x="5320744" y="444155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59" name="Oval 2158"/>
            <p:cNvSpPr/>
            <p:nvPr/>
          </p:nvSpPr>
          <p:spPr bwMode="auto">
            <a:xfrm rot="10800000">
              <a:off x="5320760" y="437001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60" name="Oval 2159"/>
            <p:cNvSpPr/>
            <p:nvPr/>
          </p:nvSpPr>
          <p:spPr bwMode="auto">
            <a:xfrm rot="10800000">
              <a:off x="5320760" y="422712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61" name="Oval 2160"/>
            <p:cNvSpPr/>
            <p:nvPr/>
          </p:nvSpPr>
          <p:spPr bwMode="auto">
            <a:xfrm rot="10800000">
              <a:off x="5321117" y="429624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62" name="Oval 2161"/>
            <p:cNvSpPr/>
            <p:nvPr/>
          </p:nvSpPr>
          <p:spPr bwMode="auto">
            <a:xfrm rot="10800000">
              <a:off x="5320744" y="415447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63" name="Oval 2162"/>
            <p:cNvSpPr/>
            <p:nvPr/>
          </p:nvSpPr>
          <p:spPr bwMode="auto">
            <a:xfrm rot="10800000">
              <a:off x="5320760" y="408293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64" name="Oval 2163"/>
            <p:cNvSpPr/>
            <p:nvPr/>
          </p:nvSpPr>
          <p:spPr bwMode="auto">
            <a:xfrm rot="10800000">
              <a:off x="5217699" y="445264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65" name="Oval 2164"/>
            <p:cNvSpPr/>
            <p:nvPr/>
          </p:nvSpPr>
          <p:spPr bwMode="auto">
            <a:xfrm rot="10800000">
              <a:off x="5217715" y="4381099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66" name="Oval 2165"/>
            <p:cNvSpPr/>
            <p:nvPr/>
          </p:nvSpPr>
          <p:spPr bwMode="auto">
            <a:xfrm rot="10800000">
              <a:off x="5217715" y="4238210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67" name="Oval 2166"/>
            <p:cNvSpPr/>
            <p:nvPr/>
          </p:nvSpPr>
          <p:spPr bwMode="auto">
            <a:xfrm rot="10800000">
              <a:off x="5218072" y="4307329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68" name="Oval 2167"/>
            <p:cNvSpPr/>
            <p:nvPr/>
          </p:nvSpPr>
          <p:spPr bwMode="auto">
            <a:xfrm rot="10800000">
              <a:off x="5217699" y="4165557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69" name="Oval 2168"/>
            <p:cNvSpPr/>
            <p:nvPr/>
          </p:nvSpPr>
          <p:spPr bwMode="auto">
            <a:xfrm rot="10800000">
              <a:off x="5217715" y="4094015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70" name="Oval 2169"/>
            <p:cNvSpPr/>
            <p:nvPr/>
          </p:nvSpPr>
          <p:spPr bwMode="auto">
            <a:xfrm rot="10800000">
              <a:off x="5040531" y="443156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71" name="Oval 2170"/>
            <p:cNvSpPr/>
            <p:nvPr/>
          </p:nvSpPr>
          <p:spPr bwMode="auto">
            <a:xfrm rot="10800000">
              <a:off x="5040547" y="436002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72" name="Oval 2171"/>
            <p:cNvSpPr/>
            <p:nvPr/>
          </p:nvSpPr>
          <p:spPr bwMode="auto">
            <a:xfrm rot="10800000">
              <a:off x="5040547" y="421713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73" name="Oval 2172"/>
            <p:cNvSpPr/>
            <p:nvPr/>
          </p:nvSpPr>
          <p:spPr bwMode="auto">
            <a:xfrm rot="10800000">
              <a:off x="5040904" y="428625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74" name="Oval 2173"/>
            <p:cNvSpPr/>
            <p:nvPr/>
          </p:nvSpPr>
          <p:spPr bwMode="auto">
            <a:xfrm rot="10800000">
              <a:off x="5040531" y="414448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75" name="Oval 2174"/>
            <p:cNvSpPr/>
            <p:nvPr/>
          </p:nvSpPr>
          <p:spPr bwMode="auto">
            <a:xfrm rot="10800000">
              <a:off x="5040547" y="407294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76" name="Oval 2175"/>
            <p:cNvSpPr/>
            <p:nvPr/>
          </p:nvSpPr>
          <p:spPr bwMode="auto">
            <a:xfrm rot="10800000">
              <a:off x="4937486" y="444265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77" name="Oval 2176"/>
            <p:cNvSpPr/>
            <p:nvPr/>
          </p:nvSpPr>
          <p:spPr bwMode="auto">
            <a:xfrm rot="10800000">
              <a:off x="4937502" y="437111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78" name="Oval 2177"/>
            <p:cNvSpPr/>
            <p:nvPr/>
          </p:nvSpPr>
          <p:spPr bwMode="auto">
            <a:xfrm rot="10800000">
              <a:off x="4937502" y="422822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79" name="Oval 2178"/>
            <p:cNvSpPr/>
            <p:nvPr/>
          </p:nvSpPr>
          <p:spPr bwMode="auto">
            <a:xfrm rot="10800000">
              <a:off x="4937859" y="429734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80" name="Oval 2179"/>
            <p:cNvSpPr/>
            <p:nvPr/>
          </p:nvSpPr>
          <p:spPr bwMode="auto">
            <a:xfrm rot="10800000">
              <a:off x="4937486" y="415556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81" name="Oval 2180"/>
            <p:cNvSpPr/>
            <p:nvPr/>
          </p:nvSpPr>
          <p:spPr bwMode="auto">
            <a:xfrm rot="10800000">
              <a:off x="4937502" y="408402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82" name="Oval 2181"/>
            <p:cNvSpPr/>
            <p:nvPr/>
          </p:nvSpPr>
          <p:spPr bwMode="auto">
            <a:xfrm rot="10800000">
              <a:off x="5130890" y="444265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83" name="Oval 2182"/>
            <p:cNvSpPr/>
            <p:nvPr/>
          </p:nvSpPr>
          <p:spPr bwMode="auto">
            <a:xfrm rot="10800000">
              <a:off x="5130906" y="437111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84" name="Oval 2183"/>
            <p:cNvSpPr/>
            <p:nvPr/>
          </p:nvSpPr>
          <p:spPr bwMode="auto">
            <a:xfrm rot="10800000">
              <a:off x="5130906" y="422822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85" name="Oval 2184"/>
            <p:cNvSpPr/>
            <p:nvPr/>
          </p:nvSpPr>
          <p:spPr bwMode="auto">
            <a:xfrm rot="10800000">
              <a:off x="5131263" y="429734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86" name="Oval 2185"/>
            <p:cNvSpPr/>
            <p:nvPr/>
          </p:nvSpPr>
          <p:spPr bwMode="auto">
            <a:xfrm rot="10800000">
              <a:off x="5130890" y="415556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87" name="Oval 2186"/>
            <p:cNvSpPr/>
            <p:nvPr/>
          </p:nvSpPr>
          <p:spPr bwMode="auto">
            <a:xfrm rot="10800000">
              <a:off x="5130906" y="408402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88" name="Oval 2187"/>
            <p:cNvSpPr/>
            <p:nvPr/>
          </p:nvSpPr>
          <p:spPr bwMode="auto">
            <a:xfrm rot="10800000">
              <a:off x="4843633" y="442738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89" name="Oval 2188"/>
            <p:cNvSpPr/>
            <p:nvPr/>
          </p:nvSpPr>
          <p:spPr bwMode="auto">
            <a:xfrm rot="10800000">
              <a:off x="4843649" y="435583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90" name="Oval 2189"/>
            <p:cNvSpPr/>
            <p:nvPr/>
          </p:nvSpPr>
          <p:spPr bwMode="auto">
            <a:xfrm rot="10800000">
              <a:off x="4843649" y="421294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91" name="Oval 2190"/>
            <p:cNvSpPr/>
            <p:nvPr/>
          </p:nvSpPr>
          <p:spPr bwMode="auto">
            <a:xfrm rot="10800000">
              <a:off x="4844006" y="428206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92" name="Oval 2191"/>
            <p:cNvSpPr/>
            <p:nvPr/>
          </p:nvSpPr>
          <p:spPr bwMode="auto">
            <a:xfrm rot="10800000">
              <a:off x="4843633" y="414029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93" name="Oval 2192"/>
            <p:cNvSpPr/>
            <p:nvPr/>
          </p:nvSpPr>
          <p:spPr bwMode="auto">
            <a:xfrm rot="10800000">
              <a:off x="4843649" y="406875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94" name="Oval 2193"/>
            <p:cNvSpPr/>
            <p:nvPr/>
          </p:nvSpPr>
          <p:spPr bwMode="auto">
            <a:xfrm rot="10800000">
              <a:off x="4740588" y="443846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95" name="Oval 2194"/>
            <p:cNvSpPr/>
            <p:nvPr/>
          </p:nvSpPr>
          <p:spPr bwMode="auto">
            <a:xfrm rot="10800000">
              <a:off x="4740604" y="436692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96" name="Oval 2195"/>
            <p:cNvSpPr/>
            <p:nvPr/>
          </p:nvSpPr>
          <p:spPr bwMode="auto">
            <a:xfrm rot="10800000">
              <a:off x="4740604" y="422403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97" name="Oval 2196"/>
            <p:cNvSpPr/>
            <p:nvPr/>
          </p:nvSpPr>
          <p:spPr bwMode="auto">
            <a:xfrm rot="10800000">
              <a:off x="4740961" y="429315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98" name="Oval 2197"/>
            <p:cNvSpPr/>
            <p:nvPr/>
          </p:nvSpPr>
          <p:spPr bwMode="auto">
            <a:xfrm rot="10800000">
              <a:off x="4740588" y="415138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99" name="Oval 2198"/>
            <p:cNvSpPr/>
            <p:nvPr/>
          </p:nvSpPr>
          <p:spPr bwMode="auto">
            <a:xfrm rot="10800000">
              <a:off x="4740604" y="407983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00" name="Oval 2199"/>
            <p:cNvSpPr/>
            <p:nvPr/>
          </p:nvSpPr>
          <p:spPr bwMode="auto">
            <a:xfrm rot="10800000">
              <a:off x="6473663" y="442497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01" name="Oval 2200"/>
            <p:cNvSpPr/>
            <p:nvPr/>
          </p:nvSpPr>
          <p:spPr bwMode="auto">
            <a:xfrm rot="10800000">
              <a:off x="6473679" y="435343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02" name="Oval 2201"/>
            <p:cNvSpPr/>
            <p:nvPr/>
          </p:nvSpPr>
          <p:spPr bwMode="auto">
            <a:xfrm rot="10800000">
              <a:off x="6473679" y="421054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03" name="Oval 2202"/>
            <p:cNvSpPr/>
            <p:nvPr/>
          </p:nvSpPr>
          <p:spPr bwMode="auto">
            <a:xfrm rot="10800000">
              <a:off x="6474036" y="427966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04" name="Oval 2203"/>
            <p:cNvSpPr/>
            <p:nvPr/>
          </p:nvSpPr>
          <p:spPr bwMode="auto">
            <a:xfrm rot="10800000">
              <a:off x="6473663" y="413789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05" name="Oval 2204"/>
            <p:cNvSpPr/>
            <p:nvPr/>
          </p:nvSpPr>
          <p:spPr bwMode="auto">
            <a:xfrm rot="10800000">
              <a:off x="6473679" y="406635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06" name="Oval 2205"/>
            <p:cNvSpPr/>
            <p:nvPr/>
          </p:nvSpPr>
          <p:spPr bwMode="auto">
            <a:xfrm rot="10800000">
              <a:off x="6370618" y="443606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07" name="Oval 2206"/>
            <p:cNvSpPr/>
            <p:nvPr/>
          </p:nvSpPr>
          <p:spPr bwMode="auto">
            <a:xfrm rot="10800000">
              <a:off x="6370634" y="436452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08" name="Oval 2207"/>
            <p:cNvSpPr/>
            <p:nvPr/>
          </p:nvSpPr>
          <p:spPr bwMode="auto">
            <a:xfrm rot="10800000">
              <a:off x="6370634" y="4221632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09" name="Oval 2208"/>
            <p:cNvSpPr/>
            <p:nvPr/>
          </p:nvSpPr>
          <p:spPr bwMode="auto">
            <a:xfrm rot="10800000">
              <a:off x="6370991" y="429075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10" name="Oval 2209"/>
            <p:cNvSpPr/>
            <p:nvPr/>
          </p:nvSpPr>
          <p:spPr bwMode="auto">
            <a:xfrm rot="10800000">
              <a:off x="6370618" y="4148979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11" name="Oval 2210"/>
            <p:cNvSpPr/>
            <p:nvPr/>
          </p:nvSpPr>
          <p:spPr bwMode="auto">
            <a:xfrm rot="10800000">
              <a:off x="6370634" y="4077437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12" name="Oval 2211"/>
            <p:cNvSpPr/>
            <p:nvPr/>
          </p:nvSpPr>
          <p:spPr bwMode="auto">
            <a:xfrm rot="10800000">
              <a:off x="6564022" y="444315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13" name="Oval 2212"/>
            <p:cNvSpPr/>
            <p:nvPr/>
          </p:nvSpPr>
          <p:spPr bwMode="auto">
            <a:xfrm rot="10800000">
              <a:off x="6564038" y="437160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14" name="Oval 2213"/>
            <p:cNvSpPr/>
            <p:nvPr/>
          </p:nvSpPr>
          <p:spPr bwMode="auto">
            <a:xfrm rot="10800000">
              <a:off x="6564038" y="422872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15" name="Oval 2214"/>
            <p:cNvSpPr/>
            <p:nvPr/>
          </p:nvSpPr>
          <p:spPr bwMode="auto">
            <a:xfrm rot="10800000">
              <a:off x="6564395" y="429783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16" name="Oval 2215"/>
            <p:cNvSpPr/>
            <p:nvPr/>
          </p:nvSpPr>
          <p:spPr bwMode="auto">
            <a:xfrm rot="10800000">
              <a:off x="6564022" y="415606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17" name="Oval 2216"/>
            <p:cNvSpPr/>
            <p:nvPr/>
          </p:nvSpPr>
          <p:spPr bwMode="auto">
            <a:xfrm rot="10800000">
              <a:off x="6564038" y="408452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18" name="Oval 2217"/>
            <p:cNvSpPr/>
            <p:nvPr/>
          </p:nvSpPr>
          <p:spPr bwMode="auto">
            <a:xfrm rot="10800000">
              <a:off x="6276765" y="442787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19" name="Oval 2218"/>
            <p:cNvSpPr/>
            <p:nvPr/>
          </p:nvSpPr>
          <p:spPr bwMode="auto">
            <a:xfrm rot="10800000">
              <a:off x="6276781" y="435633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20" name="Oval 2219"/>
            <p:cNvSpPr/>
            <p:nvPr/>
          </p:nvSpPr>
          <p:spPr bwMode="auto">
            <a:xfrm rot="10800000">
              <a:off x="6276781" y="421344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21" name="Oval 2220"/>
            <p:cNvSpPr/>
            <p:nvPr/>
          </p:nvSpPr>
          <p:spPr bwMode="auto">
            <a:xfrm rot="10800000">
              <a:off x="6277138" y="428256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22" name="Oval 2221"/>
            <p:cNvSpPr/>
            <p:nvPr/>
          </p:nvSpPr>
          <p:spPr bwMode="auto">
            <a:xfrm rot="10800000">
              <a:off x="6276765" y="414079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23" name="Oval 2222"/>
            <p:cNvSpPr/>
            <p:nvPr/>
          </p:nvSpPr>
          <p:spPr bwMode="auto">
            <a:xfrm rot="10800000">
              <a:off x="6276781" y="406925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24" name="Oval 2223"/>
            <p:cNvSpPr/>
            <p:nvPr/>
          </p:nvSpPr>
          <p:spPr bwMode="auto">
            <a:xfrm rot="10800000">
              <a:off x="6173720" y="443896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25" name="Oval 2224"/>
            <p:cNvSpPr/>
            <p:nvPr/>
          </p:nvSpPr>
          <p:spPr bwMode="auto">
            <a:xfrm rot="10800000">
              <a:off x="6173736" y="436742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26" name="Oval 2225"/>
            <p:cNvSpPr/>
            <p:nvPr/>
          </p:nvSpPr>
          <p:spPr bwMode="auto">
            <a:xfrm rot="10800000">
              <a:off x="6173736" y="422453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27" name="Oval 2226"/>
            <p:cNvSpPr/>
            <p:nvPr/>
          </p:nvSpPr>
          <p:spPr bwMode="auto">
            <a:xfrm rot="10800000">
              <a:off x="6174093" y="429365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28" name="Oval 2227"/>
            <p:cNvSpPr/>
            <p:nvPr/>
          </p:nvSpPr>
          <p:spPr bwMode="auto">
            <a:xfrm rot="10800000">
              <a:off x="6173720" y="415187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29" name="Oval 2228"/>
            <p:cNvSpPr/>
            <p:nvPr/>
          </p:nvSpPr>
          <p:spPr bwMode="auto">
            <a:xfrm rot="10800000">
              <a:off x="6173736" y="408033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30" name="Oval 2229"/>
            <p:cNvSpPr/>
            <p:nvPr/>
          </p:nvSpPr>
          <p:spPr bwMode="auto">
            <a:xfrm rot="10800000">
              <a:off x="6659718" y="442543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31" name="Oval 2230"/>
            <p:cNvSpPr/>
            <p:nvPr/>
          </p:nvSpPr>
          <p:spPr bwMode="auto">
            <a:xfrm rot="10800000">
              <a:off x="6659734" y="435389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32" name="Oval 2231"/>
            <p:cNvSpPr/>
            <p:nvPr/>
          </p:nvSpPr>
          <p:spPr bwMode="auto">
            <a:xfrm rot="10800000">
              <a:off x="6659734" y="421100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33" name="Oval 2232"/>
            <p:cNvSpPr/>
            <p:nvPr/>
          </p:nvSpPr>
          <p:spPr bwMode="auto">
            <a:xfrm rot="10800000">
              <a:off x="6660091" y="428012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34" name="Oval 2233"/>
            <p:cNvSpPr/>
            <p:nvPr/>
          </p:nvSpPr>
          <p:spPr bwMode="auto">
            <a:xfrm rot="10800000">
              <a:off x="6659718" y="413835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35" name="Oval 2234"/>
            <p:cNvSpPr/>
            <p:nvPr/>
          </p:nvSpPr>
          <p:spPr bwMode="auto">
            <a:xfrm rot="10800000">
              <a:off x="6659734" y="406681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93173" y="4910940"/>
            <a:ext cx="8650633" cy="485980"/>
            <a:chOff x="293173" y="5383920"/>
            <a:chExt cx="8650633" cy="485980"/>
          </a:xfrm>
        </p:grpSpPr>
        <p:sp>
          <p:nvSpPr>
            <p:cNvPr id="2236" name="Rectangle 2235"/>
            <p:cNvSpPr/>
            <p:nvPr/>
          </p:nvSpPr>
          <p:spPr bwMode="auto">
            <a:xfrm>
              <a:off x="6881022" y="5383920"/>
              <a:ext cx="2062784" cy="482204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37" name="Oval 2236"/>
            <p:cNvSpPr/>
            <p:nvPr/>
          </p:nvSpPr>
          <p:spPr bwMode="auto">
            <a:xfrm rot="10800000">
              <a:off x="8175356" y="578946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38" name="Oval 2237"/>
            <p:cNvSpPr/>
            <p:nvPr/>
          </p:nvSpPr>
          <p:spPr bwMode="auto">
            <a:xfrm rot="10800000">
              <a:off x="8175372" y="571791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39" name="Oval 2238"/>
            <p:cNvSpPr/>
            <p:nvPr/>
          </p:nvSpPr>
          <p:spPr bwMode="auto">
            <a:xfrm rot="10800000">
              <a:off x="8175372" y="557502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40" name="Oval 2239"/>
            <p:cNvSpPr/>
            <p:nvPr/>
          </p:nvSpPr>
          <p:spPr bwMode="auto">
            <a:xfrm rot="10800000">
              <a:off x="8175729" y="564414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41" name="Oval 2240"/>
            <p:cNvSpPr/>
            <p:nvPr/>
          </p:nvSpPr>
          <p:spPr bwMode="auto">
            <a:xfrm rot="10800000">
              <a:off x="8175356" y="550237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42" name="Oval 2241"/>
            <p:cNvSpPr/>
            <p:nvPr/>
          </p:nvSpPr>
          <p:spPr bwMode="auto">
            <a:xfrm rot="10800000">
              <a:off x="8175372" y="543083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43" name="Oval 2242"/>
            <p:cNvSpPr/>
            <p:nvPr/>
          </p:nvSpPr>
          <p:spPr bwMode="auto">
            <a:xfrm rot="10800000">
              <a:off x="8072311" y="579345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44" name="Oval 2243"/>
            <p:cNvSpPr/>
            <p:nvPr/>
          </p:nvSpPr>
          <p:spPr bwMode="auto">
            <a:xfrm rot="10800000">
              <a:off x="8072327" y="572191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45" name="Oval 2244"/>
            <p:cNvSpPr/>
            <p:nvPr/>
          </p:nvSpPr>
          <p:spPr bwMode="auto">
            <a:xfrm rot="10800000">
              <a:off x="8072327" y="557902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46" name="Oval 2245"/>
            <p:cNvSpPr/>
            <p:nvPr/>
          </p:nvSpPr>
          <p:spPr bwMode="auto">
            <a:xfrm rot="10800000">
              <a:off x="8072684" y="564814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47" name="Oval 2246"/>
            <p:cNvSpPr/>
            <p:nvPr/>
          </p:nvSpPr>
          <p:spPr bwMode="auto">
            <a:xfrm rot="10800000">
              <a:off x="8072311" y="550637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48" name="Oval 2247"/>
            <p:cNvSpPr/>
            <p:nvPr/>
          </p:nvSpPr>
          <p:spPr bwMode="auto">
            <a:xfrm rot="10800000">
              <a:off x="8072327" y="543483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49" name="Oval 2248"/>
            <p:cNvSpPr/>
            <p:nvPr/>
          </p:nvSpPr>
          <p:spPr bwMode="auto">
            <a:xfrm rot="10800000">
              <a:off x="8265715" y="580054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50" name="Oval 2249"/>
            <p:cNvSpPr/>
            <p:nvPr/>
          </p:nvSpPr>
          <p:spPr bwMode="auto">
            <a:xfrm rot="10800000">
              <a:off x="8265731" y="572900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51" name="Oval 2250"/>
            <p:cNvSpPr/>
            <p:nvPr/>
          </p:nvSpPr>
          <p:spPr bwMode="auto">
            <a:xfrm rot="10800000">
              <a:off x="8265731" y="558611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52" name="Oval 2251"/>
            <p:cNvSpPr/>
            <p:nvPr/>
          </p:nvSpPr>
          <p:spPr bwMode="auto">
            <a:xfrm rot="10800000">
              <a:off x="8266088" y="565523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53" name="Oval 2252"/>
            <p:cNvSpPr/>
            <p:nvPr/>
          </p:nvSpPr>
          <p:spPr bwMode="auto">
            <a:xfrm rot="10800000">
              <a:off x="8265715" y="551346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54" name="Oval 2253"/>
            <p:cNvSpPr/>
            <p:nvPr/>
          </p:nvSpPr>
          <p:spPr bwMode="auto">
            <a:xfrm rot="10800000">
              <a:off x="8265731" y="544191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55" name="Oval 2254"/>
            <p:cNvSpPr/>
            <p:nvPr/>
          </p:nvSpPr>
          <p:spPr bwMode="auto">
            <a:xfrm rot="10800000">
              <a:off x="7978458" y="578527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56" name="Oval 2255"/>
            <p:cNvSpPr/>
            <p:nvPr/>
          </p:nvSpPr>
          <p:spPr bwMode="auto">
            <a:xfrm rot="10800000">
              <a:off x="7978474" y="571373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57" name="Oval 2256"/>
            <p:cNvSpPr/>
            <p:nvPr/>
          </p:nvSpPr>
          <p:spPr bwMode="auto">
            <a:xfrm rot="10800000">
              <a:off x="7978474" y="557084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58" name="Oval 2257"/>
            <p:cNvSpPr/>
            <p:nvPr/>
          </p:nvSpPr>
          <p:spPr bwMode="auto">
            <a:xfrm rot="10800000">
              <a:off x="7978831" y="563996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59" name="Oval 2258"/>
            <p:cNvSpPr/>
            <p:nvPr/>
          </p:nvSpPr>
          <p:spPr bwMode="auto">
            <a:xfrm rot="10800000">
              <a:off x="7978458" y="54981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60" name="Oval 2259"/>
            <p:cNvSpPr/>
            <p:nvPr/>
          </p:nvSpPr>
          <p:spPr bwMode="auto">
            <a:xfrm rot="10800000">
              <a:off x="7978474" y="542664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61" name="Oval 2260"/>
            <p:cNvSpPr/>
            <p:nvPr/>
          </p:nvSpPr>
          <p:spPr bwMode="auto">
            <a:xfrm rot="10800000">
              <a:off x="7875413" y="579635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62" name="Oval 2261"/>
            <p:cNvSpPr/>
            <p:nvPr/>
          </p:nvSpPr>
          <p:spPr bwMode="auto">
            <a:xfrm rot="10800000">
              <a:off x="7875429" y="572481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63" name="Oval 2262"/>
            <p:cNvSpPr/>
            <p:nvPr/>
          </p:nvSpPr>
          <p:spPr bwMode="auto">
            <a:xfrm rot="10800000">
              <a:off x="7875429" y="558192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64" name="Oval 2263"/>
            <p:cNvSpPr/>
            <p:nvPr/>
          </p:nvSpPr>
          <p:spPr bwMode="auto">
            <a:xfrm rot="10800000">
              <a:off x="7875786" y="565104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65" name="Oval 2264"/>
            <p:cNvSpPr/>
            <p:nvPr/>
          </p:nvSpPr>
          <p:spPr bwMode="auto">
            <a:xfrm rot="10800000">
              <a:off x="7875413" y="550927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66" name="Oval 2265"/>
            <p:cNvSpPr/>
            <p:nvPr/>
          </p:nvSpPr>
          <p:spPr bwMode="auto">
            <a:xfrm rot="10800000">
              <a:off x="7875429" y="543773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67" name="Oval 2266"/>
            <p:cNvSpPr/>
            <p:nvPr/>
          </p:nvSpPr>
          <p:spPr bwMode="auto">
            <a:xfrm rot="10800000">
              <a:off x="7698244" y="5799639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68" name="Oval 2267"/>
            <p:cNvSpPr/>
            <p:nvPr/>
          </p:nvSpPr>
          <p:spPr bwMode="auto">
            <a:xfrm rot="10800000">
              <a:off x="7698260" y="5728097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69" name="Oval 2268"/>
            <p:cNvSpPr/>
            <p:nvPr/>
          </p:nvSpPr>
          <p:spPr bwMode="auto">
            <a:xfrm rot="10800000">
              <a:off x="7698260" y="5585208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70" name="Oval 2269"/>
            <p:cNvSpPr/>
            <p:nvPr/>
          </p:nvSpPr>
          <p:spPr bwMode="auto">
            <a:xfrm rot="10800000">
              <a:off x="7698617" y="5654327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71" name="Oval 2270"/>
            <p:cNvSpPr/>
            <p:nvPr/>
          </p:nvSpPr>
          <p:spPr bwMode="auto">
            <a:xfrm rot="10800000">
              <a:off x="7698244" y="5512555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72" name="Oval 2271"/>
            <p:cNvSpPr/>
            <p:nvPr/>
          </p:nvSpPr>
          <p:spPr bwMode="auto">
            <a:xfrm rot="10800000">
              <a:off x="7698260" y="544101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73" name="Oval 2272"/>
            <p:cNvSpPr/>
            <p:nvPr/>
          </p:nvSpPr>
          <p:spPr bwMode="auto">
            <a:xfrm rot="10800000">
              <a:off x="7595199" y="578237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74" name="Oval 2273"/>
            <p:cNvSpPr/>
            <p:nvPr/>
          </p:nvSpPr>
          <p:spPr bwMode="auto">
            <a:xfrm rot="10800000">
              <a:off x="7595215" y="571083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75" name="Oval 2274"/>
            <p:cNvSpPr/>
            <p:nvPr/>
          </p:nvSpPr>
          <p:spPr bwMode="auto">
            <a:xfrm rot="10800000">
              <a:off x="7595215" y="556794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76" name="Oval 2275"/>
            <p:cNvSpPr/>
            <p:nvPr/>
          </p:nvSpPr>
          <p:spPr bwMode="auto">
            <a:xfrm rot="10800000">
              <a:off x="7595572" y="563706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77" name="Oval 2276"/>
            <p:cNvSpPr/>
            <p:nvPr/>
          </p:nvSpPr>
          <p:spPr bwMode="auto">
            <a:xfrm rot="10800000">
              <a:off x="7595199" y="54952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78" name="Oval 2277"/>
            <p:cNvSpPr/>
            <p:nvPr/>
          </p:nvSpPr>
          <p:spPr bwMode="auto">
            <a:xfrm rot="10800000">
              <a:off x="7595215" y="542374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79" name="Oval 2278"/>
            <p:cNvSpPr/>
            <p:nvPr/>
          </p:nvSpPr>
          <p:spPr bwMode="auto">
            <a:xfrm rot="10800000">
              <a:off x="7788603" y="578946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80" name="Oval 2279"/>
            <p:cNvSpPr/>
            <p:nvPr/>
          </p:nvSpPr>
          <p:spPr bwMode="auto">
            <a:xfrm rot="10800000">
              <a:off x="7788619" y="571791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81" name="Oval 2280"/>
            <p:cNvSpPr/>
            <p:nvPr/>
          </p:nvSpPr>
          <p:spPr bwMode="auto">
            <a:xfrm rot="10800000">
              <a:off x="7788619" y="557502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82" name="Oval 2281"/>
            <p:cNvSpPr/>
            <p:nvPr/>
          </p:nvSpPr>
          <p:spPr bwMode="auto">
            <a:xfrm rot="10800000">
              <a:off x="7788976" y="564414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83" name="Oval 2282"/>
            <p:cNvSpPr/>
            <p:nvPr/>
          </p:nvSpPr>
          <p:spPr bwMode="auto">
            <a:xfrm rot="10800000">
              <a:off x="7788603" y="550237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84" name="Oval 2283"/>
            <p:cNvSpPr/>
            <p:nvPr/>
          </p:nvSpPr>
          <p:spPr bwMode="auto">
            <a:xfrm rot="10800000">
              <a:off x="7788619" y="543083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85" name="Oval 2284"/>
            <p:cNvSpPr/>
            <p:nvPr/>
          </p:nvSpPr>
          <p:spPr bwMode="auto">
            <a:xfrm rot="10800000">
              <a:off x="7501346" y="579545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86" name="Oval 2285"/>
            <p:cNvSpPr/>
            <p:nvPr/>
          </p:nvSpPr>
          <p:spPr bwMode="auto">
            <a:xfrm rot="10800000">
              <a:off x="7501362" y="572390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87" name="Oval 2286"/>
            <p:cNvSpPr/>
            <p:nvPr/>
          </p:nvSpPr>
          <p:spPr bwMode="auto">
            <a:xfrm rot="10800000">
              <a:off x="7501362" y="558102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88" name="Oval 2287"/>
            <p:cNvSpPr/>
            <p:nvPr/>
          </p:nvSpPr>
          <p:spPr bwMode="auto">
            <a:xfrm rot="10800000">
              <a:off x="7501719" y="565013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89" name="Oval 2288"/>
            <p:cNvSpPr/>
            <p:nvPr/>
          </p:nvSpPr>
          <p:spPr bwMode="auto">
            <a:xfrm rot="10800000">
              <a:off x="7501346" y="550836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90" name="Oval 2289"/>
            <p:cNvSpPr/>
            <p:nvPr/>
          </p:nvSpPr>
          <p:spPr bwMode="auto">
            <a:xfrm rot="10800000">
              <a:off x="7501362" y="543682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91" name="Oval 2290"/>
            <p:cNvSpPr/>
            <p:nvPr/>
          </p:nvSpPr>
          <p:spPr bwMode="auto">
            <a:xfrm rot="10800000">
              <a:off x="7398301" y="580653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92" name="Oval 2291"/>
            <p:cNvSpPr/>
            <p:nvPr/>
          </p:nvSpPr>
          <p:spPr bwMode="auto">
            <a:xfrm rot="10800000">
              <a:off x="7398317" y="573499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93" name="Oval 2292"/>
            <p:cNvSpPr/>
            <p:nvPr/>
          </p:nvSpPr>
          <p:spPr bwMode="auto">
            <a:xfrm rot="10800000">
              <a:off x="7398317" y="559210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94" name="Oval 2293"/>
            <p:cNvSpPr/>
            <p:nvPr/>
          </p:nvSpPr>
          <p:spPr bwMode="auto">
            <a:xfrm rot="10800000">
              <a:off x="7398674" y="566122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95" name="Oval 2294"/>
            <p:cNvSpPr/>
            <p:nvPr/>
          </p:nvSpPr>
          <p:spPr bwMode="auto">
            <a:xfrm rot="10800000">
              <a:off x="7398301" y="551945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96" name="Oval 2295"/>
            <p:cNvSpPr/>
            <p:nvPr/>
          </p:nvSpPr>
          <p:spPr bwMode="auto">
            <a:xfrm rot="10800000">
              <a:off x="7398317" y="544791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97" name="Oval 2296"/>
            <p:cNvSpPr/>
            <p:nvPr/>
          </p:nvSpPr>
          <p:spPr bwMode="auto">
            <a:xfrm rot="10800000">
              <a:off x="7221133" y="578546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98" name="Oval 2297"/>
            <p:cNvSpPr/>
            <p:nvPr/>
          </p:nvSpPr>
          <p:spPr bwMode="auto">
            <a:xfrm rot="10800000">
              <a:off x="7221149" y="571392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99" name="Oval 2298"/>
            <p:cNvSpPr/>
            <p:nvPr/>
          </p:nvSpPr>
          <p:spPr bwMode="auto">
            <a:xfrm rot="10800000">
              <a:off x="7221149" y="5571032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00" name="Oval 2299"/>
            <p:cNvSpPr/>
            <p:nvPr/>
          </p:nvSpPr>
          <p:spPr bwMode="auto">
            <a:xfrm rot="10800000">
              <a:off x="7221506" y="564015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01" name="Oval 2300"/>
            <p:cNvSpPr/>
            <p:nvPr/>
          </p:nvSpPr>
          <p:spPr bwMode="auto">
            <a:xfrm rot="10800000">
              <a:off x="7221133" y="5498379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02" name="Oval 2301"/>
            <p:cNvSpPr/>
            <p:nvPr/>
          </p:nvSpPr>
          <p:spPr bwMode="auto">
            <a:xfrm rot="10800000">
              <a:off x="7221149" y="5426837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03" name="Oval 2302"/>
            <p:cNvSpPr/>
            <p:nvPr/>
          </p:nvSpPr>
          <p:spPr bwMode="auto">
            <a:xfrm rot="10800000">
              <a:off x="7118088" y="579654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04" name="Oval 2303"/>
            <p:cNvSpPr/>
            <p:nvPr/>
          </p:nvSpPr>
          <p:spPr bwMode="auto">
            <a:xfrm rot="10800000">
              <a:off x="7118104" y="572500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05" name="Oval 2304"/>
            <p:cNvSpPr/>
            <p:nvPr/>
          </p:nvSpPr>
          <p:spPr bwMode="auto">
            <a:xfrm rot="10800000">
              <a:off x="7118104" y="558211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06" name="Oval 2305"/>
            <p:cNvSpPr/>
            <p:nvPr/>
          </p:nvSpPr>
          <p:spPr bwMode="auto">
            <a:xfrm rot="10800000">
              <a:off x="7118461" y="565123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07" name="Oval 2306"/>
            <p:cNvSpPr/>
            <p:nvPr/>
          </p:nvSpPr>
          <p:spPr bwMode="auto">
            <a:xfrm rot="10800000">
              <a:off x="7118088" y="550946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08" name="Oval 2307"/>
            <p:cNvSpPr/>
            <p:nvPr/>
          </p:nvSpPr>
          <p:spPr bwMode="auto">
            <a:xfrm rot="10800000">
              <a:off x="7118104" y="543792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09" name="Oval 2308"/>
            <p:cNvSpPr/>
            <p:nvPr/>
          </p:nvSpPr>
          <p:spPr bwMode="auto">
            <a:xfrm rot="10800000">
              <a:off x="7311492" y="579654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10" name="Oval 2309"/>
            <p:cNvSpPr/>
            <p:nvPr/>
          </p:nvSpPr>
          <p:spPr bwMode="auto">
            <a:xfrm rot="10800000">
              <a:off x="7311508" y="572500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11" name="Oval 2310"/>
            <p:cNvSpPr/>
            <p:nvPr/>
          </p:nvSpPr>
          <p:spPr bwMode="auto">
            <a:xfrm rot="10800000">
              <a:off x="7311508" y="558211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12" name="Oval 2311"/>
            <p:cNvSpPr/>
            <p:nvPr/>
          </p:nvSpPr>
          <p:spPr bwMode="auto">
            <a:xfrm rot="10800000">
              <a:off x="7311865" y="565123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13" name="Oval 2312"/>
            <p:cNvSpPr/>
            <p:nvPr/>
          </p:nvSpPr>
          <p:spPr bwMode="auto">
            <a:xfrm rot="10800000">
              <a:off x="7311492" y="550946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14" name="Oval 2313"/>
            <p:cNvSpPr/>
            <p:nvPr/>
          </p:nvSpPr>
          <p:spPr bwMode="auto">
            <a:xfrm rot="10800000">
              <a:off x="7311508" y="543792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15" name="Oval 2314"/>
            <p:cNvSpPr/>
            <p:nvPr/>
          </p:nvSpPr>
          <p:spPr bwMode="auto">
            <a:xfrm rot="10800000">
              <a:off x="7024235" y="578127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16" name="Oval 2315"/>
            <p:cNvSpPr/>
            <p:nvPr/>
          </p:nvSpPr>
          <p:spPr bwMode="auto">
            <a:xfrm rot="10800000">
              <a:off x="7024251" y="570973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17" name="Oval 2316"/>
            <p:cNvSpPr/>
            <p:nvPr/>
          </p:nvSpPr>
          <p:spPr bwMode="auto">
            <a:xfrm rot="10800000">
              <a:off x="7024251" y="556684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18" name="Oval 2317"/>
            <p:cNvSpPr/>
            <p:nvPr/>
          </p:nvSpPr>
          <p:spPr bwMode="auto">
            <a:xfrm rot="10800000">
              <a:off x="7024608" y="563596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19" name="Oval 2318"/>
            <p:cNvSpPr/>
            <p:nvPr/>
          </p:nvSpPr>
          <p:spPr bwMode="auto">
            <a:xfrm rot="10800000">
              <a:off x="7024235" y="549419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20" name="Oval 2319"/>
            <p:cNvSpPr/>
            <p:nvPr/>
          </p:nvSpPr>
          <p:spPr bwMode="auto">
            <a:xfrm rot="10800000">
              <a:off x="7024251" y="542264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21" name="Oval 2320"/>
            <p:cNvSpPr/>
            <p:nvPr/>
          </p:nvSpPr>
          <p:spPr bwMode="auto">
            <a:xfrm rot="10800000">
              <a:off x="6921190" y="579236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22" name="Oval 2321"/>
            <p:cNvSpPr/>
            <p:nvPr/>
          </p:nvSpPr>
          <p:spPr bwMode="auto">
            <a:xfrm rot="10800000">
              <a:off x="6921206" y="572081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23" name="Oval 2322"/>
            <p:cNvSpPr/>
            <p:nvPr/>
          </p:nvSpPr>
          <p:spPr bwMode="auto">
            <a:xfrm rot="10800000">
              <a:off x="6921206" y="557792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24" name="Oval 2323"/>
            <p:cNvSpPr/>
            <p:nvPr/>
          </p:nvSpPr>
          <p:spPr bwMode="auto">
            <a:xfrm rot="10800000">
              <a:off x="6921563" y="564704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25" name="Oval 2324"/>
            <p:cNvSpPr/>
            <p:nvPr/>
          </p:nvSpPr>
          <p:spPr bwMode="auto">
            <a:xfrm rot="10800000">
              <a:off x="6921190" y="550527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26" name="Oval 2325"/>
            <p:cNvSpPr/>
            <p:nvPr/>
          </p:nvSpPr>
          <p:spPr bwMode="auto">
            <a:xfrm rot="10800000">
              <a:off x="6921206" y="543373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27" name="Oval 2326"/>
            <p:cNvSpPr/>
            <p:nvPr/>
          </p:nvSpPr>
          <p:spPr bwMode="auto">
            <a:xfrm rot="10800000">
              <a:off x="8654265" y="577887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28" name="Oval 2327"/>
            <p:cNvSpPr/>
            <p:nvPr/>
          </p:nvSpPr>
          <p:spPr bwMode="auto">
            <a:xfrm rot="10800000">
              <a:off x="8654281" y="570733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29" name="Oval 2328"/>
            <p:cNvSpPr/>
            <p:nvPr/>
          </p:nvSpPr>
          <p:spPr bwMode="auto">
            <a:xfrm rot="10800000">
              <a:off x="8654281" y="556444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30" name="Oval 2329"/>
            <p:cNvSpPr/>
            <p:nvPr/>
          </p:nvSpPr>
          <p:spPr bwMode="auto">
            <a:xfrm rot="10800000">
              <a:off x="8654638" y="563356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31" name="Oval 2330"/>
            <p:cNvSpPr/>
            <p:nvPr/>
          </p:nvSpPr>
          <p:spPr bwMode="auto">
            <a:xfrm rot="10800000">
              <a:off x="8654265" y="549178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32" name="Oval 2331"/>
            <p:cNvSpPr/>
            <p:nvPr/>
          </p:nvSpPr>
          <p:spPr bwMode="auto">
            <a:xfrm rot="10800000">
              <a:off x="8654281" y="542024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33" name="Oval 2332"/>
            <p:cNvSpPr/>
            <p:nvPr/>
          </p:nvSpPr>
          <p:spPr bwMode="auto">
            <a:xfrm rot="10800000">
              <a:off x="8551220" y="578995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34" name="Oval 2333"/>
            <p:cNvSpPr/>
            <p:nvPr/>
          </p:nvSpPr>
          <p:spPr bwMode="auto">
            <a:xfrm rot="10800000">
              <a:off x="8551236" y="571841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35" name="Oval 2334"/>
            <p:cNvSpPr/>
            <p:nvPr/>
          </p:nvSpPr>
          <p:spPr bwMode="auto">
            <a:xfrm rot="10800000">
              <a:off x="8551236" y="557552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36" name="Oval 2335"/>
            <p:cNvSpPr/>
            <p:nvPr/>
          </p:nvSpPr>
          <p:spPr bwMode="auto">
            <a:xfrm rot="10800000">
              <a:off x="8551593" y="564464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37" name="Oval 2336"/>
            <p:cNvSpPr/>
            <p:nvPr/>
          </p:nvSpPr>
          <p:spPr bwMode="auto">
            <a:xfrm rot="10800000">
              <a:off x="8551220" y="550287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38" name="Oval 2337"/>
            <p:cNvSpPr/>
            <p:nvPr/>
          </p:nvSpPr>
          <p:spPr bwMode="auto">
            <a:xfrm rot="10800000">
              <a:off x="8551236" y="543133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39" name="Oval 2338"/>
            <p:cNvSpPr/>
            <p:nvPr/>
          </p:nvSpPr>
          <p:spPr bwMode="auto">
            <a:xfrm rot="10800000">
              <a:off x="8744624" y="579704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40" name="Oval 2339"/>
            <p:cNvSpPr/>
            <p:nvPr/>
          </p:nvSpPr>
          <p:spPr bwMode="auto">
            <a:xfrm rot="10800000">
              <a:off x="8744640" y="572550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41" name="Oval 2340"/>
            <p:cNvSpPr/>
            <p:nvPr/>
          </p:nvSpPr>
          <p:spPr bwMode="auto">
            <a:xfrm rot="10800000">
              <a:off x="8744640" y="558261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42" name="Oval 2341"/>
            <p:cNvSpPr/>
            <p:nvPr/>
          </p:nvSpPr>
          <p:spPr bwMode="auto">
            <a:xfrm rot="10800000">
              <a:off x="8744997" y="565173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43" name="Oval 2342"/>
            <p:cNvSpPr/>
            <p:nvPr/>
          </p:nvSpPr>
          <p:spPr bwMode="auto">
            <a:xfrm rot="10800000">
              <a:off x="8744624" y="550996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44" name="Oval 2343"/>
            <p:cNvSpPr/>
            <p:nvPr/>
          </p:nvSpPr>
          <p:spPr bwMode="auto">
            <a:xfrm rot="10800000">
              <a:off x="8744640" y="543842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45" name="Oval 2344"/>
            <p:cNvSpPr/>
            <p:nvPr/>
          </p:nvSpPr>
          <p:spPr bwMode="auto">
            <a:xfrm rot="10800000">
              <a:off x="8457367" y="578177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46" name="Oval 2345"/>
            <p:cNvSpPr/>
            <p:nvPr/>
          </p:nvSpPr>
          <p:spPr bwMode="auto">
            <a:xfrm rot="10800000">
              <a:off x="8457383" y="571023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47" name="Oval 2346"/>
            <p:cNvSpPr/>
            <p:nvPr/>
          </p:nvSpPr>
          <p:spPr bwMode="auto">
            <a:xfrm rot="10800000">
              <a:off x="8457383" y="556734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48" name="Oval 2347"/>
            <p:cNvSpPr/>
            <p:nvPr/>
          </p:nvSpPr>
          <p:spPr bwMode="auto">
            <a:xfrm rot="10800000">
              <a:off x="8457740" y="563646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49" name="Oval 2348"/>
            <p:cNvSpPr/>
            <p:nvPr/>
          </p:nvSpPr>
          <p:spPr bwMode="auto">
            <a:xfrm rot="10800000">
              <a:off x="8457367" y="549468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50" name="Oval 2349"/>
            <p:cNvSpPr/>
            <p:nvPr/>
          </p:nvSpPr>
          <p:spPr bwMode="auto">
            <a:xfrm rot="10800000">
              <a:off x="8457383" y="542314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51" name="Oval 2350"/>
            <p:cNvSpPr/>
            <p:nvPr/>
          </p:nvSpPr>
          <p:spPr bwMode="auto">
            <a:xfrm rot="10800000">
              <a:off x="8354322" y="5792858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52" name="Oval 2351"/>
            <p:cNvSpPr/>
            <p:nvPr/>
          </p:nvSpPr>
          <p:spPr bwMode="auto">
            <a:xfrm rot="10800000">
              <a:off x="8354338" y="572131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53" name="Oval 2352"/>
            <p:cNvSpPr/>
            <p:nvPr/>
          </p:nvSpPr>
          <p:spPr bwMode="auto">
            <a:xfrm rot="10800000">
              <a:off x="8354338" y="5578427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54" name="Oval 2353"/>
            <p:cNvSpPr/>
            <p:nvPr/>
          </p:nvSpPr>
          <p:spPr bwMode="auto">
            <a:xfrm rot="10800000">
              <a:off x="8354695" y="564754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55" name="Oval 2354"/>
            <p:cNvSpPr/>
            <p:nvPr/>
          </p:nvSpPr>
          <p:spPr bwMode="auto">
            <a:xfrm rot="10800000">
              <a:off x="8354322" y="5505774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56" name="Oval 2355"/>
            <p:cNvSpPr/>
            <p:nvPr/>
          </p:nvSpPr>
          <p:spPr bwMode="auto">
            <a:xfrm rot="10800000">
              <a:off x="8354338" y="5434232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57" name="Oval 2356"/>
            <p:cNvSpPr/>
            <p:nvPr/>
          </p:nvSpPr>
          <p:spPr bwMode="auto">
            <a:xfrm rot="10800000">
              <a:off x="8840320" y="577933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58" name="Oval 2357"/>
            <p:cNvSpPr/>
            <p:nvPr/>
          </p:nvSpPr>
          <p:spPr bwMode="auto">
            <a:xfrm rot="10800000">
              <a:off x="8840336" y="570779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59" name="Oval 2358"/>
            <p:cNvSpPr/>
            <p:nvPr/>
          </p:nvSpPr>
          <p:spPr bwMode="auto">
            <a:xfrm rot="10800000">
              <a:off x="8840336" y="556490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60" name="Oval 2359"/>
            <p:cNvSpPr/>
            <p:nvPr/>
          </p:nvSpPr>
          <p:spPr bwMode="auto">
            <a:xfrm rot="10800000">
              <a:off x="8840693" y="563402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61" name="Oval 2360"/>
            <p:cNvSpPr/>
            <p:nvPr/>
          </p:nvSpPr>
          <p:spPr bwMode="auto">
            <a:xfrm rot="10800000">
              <a:off x="8840320" y="549225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62" name="Oval 2361"/>
            <p:cNvSpPr/>
            <p:nvPr/>
          </p:nvSpPr>
          <p:spPr bwMode="auto">
            <a:xfrm rot="10800000">
              <a:off x="8840336" y="542070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63" name="Rectangle 2362"/>
            <p:cNvSpPr/>
            <p:nvPr/>
          </p:nvSpPr>
          <p:spPr bwMode="auto">
            <a:xfrm>
              <a:off x="293173" y="5387696"/>
              <a:ext cx="2062784" cy="482204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64" name="Oval 2363"/>
            <p:cNvSpPr/>
            <p:nvPr/>
          </p:nvSpPr>
          <p:spPr bwMode="auto">
            <a:xfrm rot="10800000">
              <a:off x="1587507" y="579323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65" name="Oval 2364"/>
            <p:cNvSpPr/>
            <p:nvPr/>
          </p:nvSpPr>
          <p:spPr bwMode="auto">
            <a:xfrm rot="10800000">
              <a:off x="1587523" y="572169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66" name="Oval 2365"/>
            <p:cNvSpPr/>
            <p:nvPr/>
          </p:nvSpPr>
          <p:spPr bwMode="auto">
            <a:xfrm rot="10800000">
              <a:off x="1587523" y="557880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67" name="Oval 2366"/>
            <p:cNvSpPr/>
            <p:nvPr/>
          </p:nvSpPr>
          <p:spPr bwMode="auto">
            <a:xfrm rot="10800000">
              <a:off x="1587880" y="564792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68" name="Oval 2367"/>
            <p:cNvSpPr/>
            <p:nvPr/>
          </p:nvSpPr>
          <p:spPr bwMode="auto">
            <a:xfrm rot="10800000">
              <a:off x="1587507" y="550615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69" name="Oval 2368"/>
            <p:cNvSpPr/>
            <p:nvPr/>
          </p:nvSpPr>
          <p:spPr bwMode="auto">
            <a:xfrm rot="10800000">
              <a:off x="1587523" y="543461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70" name="Oval 2369"/>
            <p:cNvSpPr/>
            <p:nvPr/>
          </p:nvSpPr>
          <p:spPr bwMode="auto">
            <a:xfrm rot="10800000">
              <a:off x="1484462" y="579723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71" name="Oval 2370"/>
            <p:cNvSpPr/>
            <p:nvPr/>
          </p:nvSpPr>
          <p:spPr bwMode="auto">
            <a:xfrm rot="10800000">
              <a:off x="1484478" y="572569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72" name="Oval 2371"/>
            <p:cNvSpPr/>
            <p:nvPr/>
          </p:nvSpPr>
          <p:spPr bwMode="auto">
            <a:xfrm rot="10800000">
              <a:off x="1484478" y="558280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73" name="Oval 2372"/>
            <p:cNvSpPr/>
            <p:nvPr/>
          </p:nvSpPr>
          <p:spPr bwMode="auto">
            <a:xfrm rot="10800000">
              <a:off x="1484835" y="565192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74" name="Oval 2373"/>
            <p:cNvSpPr/>
            <p:nvPr/>
          </p:nvSpPr>
          <p:spPr bwMode="auto">
            <a:xfrm rot="10800000">
              <a:off x="1484462" y="551014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75" name="Oval 2374"/>
            <p:cNvSpPr/>
            <p:nvPr/>
          </p:nvSpPr>
          <p:spPr bwMode="auto">
            <a:xfrm rot="10800000">
              <a:off x="1484478" y="54386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76" name="Oval 2375"/>
            <p:cNvSpPr/>
            <p:nvPr/>
          </p:nvSpPr>
          <p:spPr bwMode="auto">
            <a:xfrm rot="10800000">
              <a:off x="1677866" y="580432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77" name="Oval 2376"/>
            <p:cNvSpPr/>
            <p:nvPr/>
          </p:nvSpPr>
          <p:spPr bwMode="auto">
            <a:xfrm rot="10800000">
              <a:off x="1677882" y="573277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78" name="Oval 2377"/>
            <p:cNvSpPr/>
            <p:nvPr/>
          </p:nvSpPr>
          <p:spPr bwMode="auto">
            <a:xfrm rot="10800000">
              <a:off x="1677882" y="558989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79" name="Oval 2378"/>
            <p:cNvSpPr/>
            <p:nvPr/>
          </p:nvSpPr>
          <p:spPr bwMode="auto">
            <a:xfrm rot="10800000">
              <a:off x="1678239" y="565900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80" name="Oval 2379"/>
            <p:cNvSpPr/>
            <p:nvPr/>
          </p:nvSpPr>
          <p:spPr bwMode="auto">
            <a:xfrm rot="10800000">
              <a:off x="1677866" y="551723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81" name="Oval 2380"/>
            <p:cNvSpPr/>
            <p:nvPr/>
          </p:nvSpPr>
          <p:spPr bwMode="auto">
            <a:xfrm rot="10800000">
              <a:off x="1677882" y="544569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82" name="Oval 2381"/>
            <p:cNvSpPr/>
            <p:nvPr/>
          </p:nvSpPr>
          <p:spPr bwMode="auto">
            <a:xfrm rot="10800000">
              <a:off x="1390609" y="578904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83" name="Oval 2382"/>
            <p:cNvSpPr/>
            <p:nvPr/>
          </p:nvSpPr>
          <p:spPr bwMode="auto">
            <a:xfrm rot="10800000">
              <a:off x="1390625" y="571750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84" name="Oval 2383"/>
            <p:cNvSpPr/>
            <p:nvPr/>
          </p:nvSpPr>
          <p:spPr bwMode="auto">
            <a:xfrm rot="10800000">
              <a:off x="1390625" y="557461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85" name="Oval 2384"/>
            <p:cNvSpPr/>
            <p:nvPr/>
          </p:nvSpPr>
          <p:spPr bwMode="auto">
            <a:xfrm rot="10800000">
              <a:off x="1390982" y="564373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86" name="Oval 2385"/>
            <p:cNvSpPr/>
            <p:nvPr/>
          </p:nvSpPr>
          <p:spPr bwMode="auto">
            <a:xfrm rot="10800000">
              <a:off x="1390609" y="550196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87" name="Oval 2386"/>
            <p:cNvSpPr/>
            <p:nvPr/>
          </p:nvSpPr>
          <p:spPr bwMode="auto">
            <a:xfrm rot="10800000">
              <a:off x="1390625" y="543042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88" name="Oval 2387"/>
            <p:cNvSpPr/>
            <p:nvPr/>
          </p:nvSpPr>
          <p:spPr bwMode="auto">
            <a:xfrm rot="10800000">
              <a:off x="1287564" y="580013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89" name="Oval 2388"/>
            <p:cNvSpPr/>
            <p:nvPr/>
          </p:nvSpPr>
          <p:spPr bwMode="auto">
            <a:xfrm rot="10800000">
              <a:off x="1287580" y="572859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90" name="Oval 2389"/>
            <p:cNvSpPr/>
            <p:nvPr/>
          </p:nvSpPr>
          <p:spPr bwMode="auto">
            <a:xfrm rot="10800000">
              <a:off x="1287580" y="558570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91" name="Oval 2390"/>
            <p:cNvSpPr/>
            <p:nvPr/>
          </p:nvSpPr>
          <p:spPr bwMode="auto">
            <a:xfrm rot="10800000">
              <a:off x="1287937" y="565482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92" name="Oval 2391"/>
            <p:cNvSpPr/>
            <p:nvPr/>
          </p:nvSpPr>
          <p:spPr bwMode="auto">
            <a:xfrm rot="10800000">
              <a:off x="1287564" y="551304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93" name="Oval 2392"/>
            <p:cNvSpPr/>
            <p:nvPr/>
          </p:nvSpPr>
          <p:spPr bwMode="auto">
            <a:xfrm rot="10800000">
              <a:off x="1287580" y="54415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94" name="Oval 2393"/>
            <p:cNvSpPr/>
            <p:nvPr/>
          </p:nvSpPr>
          <p:spPr bwMode="auto">
            <a:xfrm rot="10800000">
              <a:off x="1110395" y="580341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95" name="Oval 2394"/>
            <p:cNvSpPr/>
            <p:nvPr/>
          </p:nvSpPr>
          <p:spPr bwMode="auto">
            <a:xfrm rot="10800000">
              <a:off x="1110411" y="573187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96" name="Oval 2395"/>
            <p:cNvSpPr/>
            <p:nvPr/>
          </p:nvSpPr>
          <p:spPr bwMode="auto">
            <a:xfrm rot="10800000">
              <a:off x="1110411" y="558898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97" name="Oval 2396"/>
            <p:cNvSpPr/>
            <p:nvPr/>
          </p:nvSpPr>
          <p:spPr bwMode="auto">
            <a:xfrm rot="10800000">
              <a:off x="1110768" y="565810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98" name="Oval 2397"/>
            <p:cNvSpPr/>
            <p:nvPr/>
          </p:nvSpPr>
          <p:spPr bwMode="auto">
            <a:xfrm rot="10800000">
              <a:off x="1110395" y="551633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99" name="Oval 2398"/>
            <p:cNvSpPr/>
            <p:nvPr/>
          </p:nvSpPr>
          <p:spPr bwMode="auto">
            <a:xfrm rot="10800000">
              <a:off x="1110411" y="544478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00" name="Oval 2399"/>
            <p:cNvSpPr/>
            <p:nvPr/>
          </p:nvSpPr>
          <p:spPr bwMode="auto">
            <a:xfrm rot="10800000">
              <a:off x="1007350" y="578614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01" name="Oval 2400"/>
            <p:cNvSpPr/>
            <p:nvPr/>
          </p:nvSpPr>
          <p:spPr bwMode="auto">
            <a:xfrm rot="10800000">
              <a:off x="1007366" y="571460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02" name="Oval 2401"/>
            <p:cNvSpPr/>
            <p:nvPr/>
          </p:nvSpPr>
          <p:spPr bwMode="auto">
            <a:xfrm rot="10800000">
              <a:off x="1007366" y="557171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03" name="Oval 2402"/>
            <p:cNvSpPr/>
            <p:nvPr/>
          </p:nvSpPr>
          <p:spPr bwMode="auto">
            <a:xfrm rot="10800000">
              <a:off x="1007723" y="564083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04" name="Oval 2403"/>
            <p:cNvSpPr/>
            <p:nvPr/>
          </p:nvSpPr>
          <p:spPr bwMode="auto">
            <a:xfrm rot="10800000">
              <a:off x="1007350" y="549906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05" name="Oval 2404"/>
            <p:cNvSpPr/>
            <p:nvPr/>
          </p:nvSpPr>
          <p:spPr bwMode="auto">
            <a:xfrm rot="10800000">
              <a:off x="1007366" y="542752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06" name="Oval 2405"/>
            <p:cNvSpPr/>
            <p:nvPr/>
          </p:nvSpPr>
          <p:spPr bwMode="auto">
            <a:xfrm rot="10800000">
              <a:off x="1200754" y="579323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07" name="Oval 2406"/>
            <p:cNvSpPr/>
            <p:nvPr/>
          </p:nvSpPr>
          <p:spPr bwMode="auto">
            <a:xfrm rot="10800000">
              <a:off x="1200770" y="5721694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08" name="Oval 2407"/>
            <p:cNvSpPr/>
            <p:nvPr/>
          </p:nvSpPr>
          <p:spPr bwMode="auto">
            <a:xfrm rot="10800000">
              <a:off x="1200770" y="5578805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09" name="Oval 2408"/>
            <p:cNvSpPr/>
            <p:nvPr/>
          </p:nvSpPr>
          <p:spPr bwMode="auto">
            <a:xfrm rot="10800000">
              <a:off x="1201127" y="5647924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10" name="Oval 2409"/>
            <p:cNvSpPr/>
            <p:nvPr/>
          </p:nvSpPr>
          <p:spPr bwMode="auto">
            <a:xfrm rot="10800000">
              <a:off x="1200754" y="5506152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11" name="Oval 2410"/>
            <p:cNvSpPr/>
            <p:nvPr/>
          </p:nvSpPr>
          <p:spPr bwMode="auto">
            <a:xfrm rot="10800000">
              <a:off x="1200770" y="5434610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12" name="Oval 2411"/>
            <p:cNvSpPr/>
            <p:nvPr/>
          </p:nvSpPr>
          <p:spPr bwMode="auto">
            <a:xfrm rot="10800000">
              <a:off x="913497" y="579922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13" name="Oval 2412"/>
            <p:cNvSpPr/>
            <p:nvPr/>
          </p:nvSpPr>
          <p:spPr bwMode="auto">
            <a:xfrm rot="10800000">
              <a:off x="913513" y="572768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14" name="Oval 2413"/>
            <p:cNvSpPr/>
            <p:nvPr/>
          </p:nvSpPr>
          <p:spPr bwMode="auto">
            <a:xfrm rot="10800000">
              <a:off x="913513" y="558479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15" name="Oval 2414"/>
            <p:cNvSpPr/>
            <p:nvPr/>
          </p:nvSpPr>
          <p:spPr bwMode="auto">
            <a:xfrm rot="10800000">
              <a:off x="913870" y="565391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16" name="Oval 2415"/>
            <p:cNvSpPr/>
            <p:nvPr/>
          </p:nvSpPr>
          <p:spPr bwMode="auto">
            <a:xfrm rot="10800000">
              <a:off x="913497" y="551214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17" name="Oval 2416"/>
            <p:cNvSpPr/>
            <p:nvPr/>
          </p:nvSpPr>
          <p:spPr bwMode="auto">
            <a:xfrm rot="10800000">
              <a:off x="913513" y="544060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18" name="Oval 2417"/>
            <p:cNvSpPr/>
            <p:nvPr/>
          </p:nvSpPr>
          <p:spPr bwMode="auto">
            <a:xfrm rot="10800000">
              <a:off x="810452" y="581031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19" name="Oval 2418"/>
            <p:cNvSpPr/>
            <p:nvPr/>
          </p:nvSpPr>
          <p:spPr bwMode="auto">
            <a:xfrm rot="10800000">
              <a:off x="810468" y="573877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20" name="Oval 2419"/>
            <p:cNvSpPr/>
            <p:nvPr/>
          </p:nvSpPr>
          <p:spPr bwMode="auto">
            <a:xfrm rot="10800000">
              <a:off x="810468" y="559588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21" name="Oval 2420"/>
            <p:cNvSpPr/>
            <p:nvPr/>
          </p:nvSpPr>
          <p:spPr bwMode="auto">
            <a:xfrm rot="10800000">
              <a:off x="810825" y="566500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22" name="Oval 2421"/>
            <p:cNvSpPr/>
            <p:nvPr/>
          </p:nvSpPr>
          <p:spPr bwMode="auto">
            <a:xfrm rot="10800000">
              <a:off x="810452" y="552322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23" name="Oval 2422"/>
            <p:cNvSpPr/>
            <p:nvPr/>
          </p:nvSpPr>
          <p:spPr bwMode="auto">
            <a:xfrm rot="10800000">
              <a:off x="810468" y="545168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24" name="Oval 2423"/>
            <p:cNvSpPr/>
            <p:nvPr/>
          </p:nvSpPr>
          <p:spPr bwMode="auto">
            <a:xfrm rot="10800000">
              <a:off x="633284" y="578923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25" name="Oval 2424"/>
            <p:cNvSpPr/>
            <p:nvPr/>
          </p:nvSpPr>
          <p:spPr bwMode="auto">
            <a:xfrm rot="10800000">
              <a:off x="633300" y="571769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26" name="Oval 2425"/>
            <p:cNvSpPr/>
            <p:nvPr/>
          </p:nvSpPr>
          <p:spPr bwMode="auto">
            <a:xfrm rot="10800000">
              <a:off x="633300" y="557480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27" name="Oval 2426"/>
            <p:cNvSpPr/>
            <p:nvPr/>
          </p:nvSpPr>
          <p:spPr bwMode="auto">
            <a:xfrm rot="10800000">
              <a:off x="633657" y="564392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28" name="Oval 2427"/>
            <p:cNvSpPr/>
            <p:nvPr/>
          </p:nvSpPr>
          <p:spPr bwMode="auto">
            <a:xfrm rot="10800000">
              <a:off x="633284" y="550215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29" name="Oval 2428"/>
            <p:cNvSpPr/>
            <p:nvPr/>
          </p:nvSpPr>
          <p:spPr bwMode="auto">
            <a:xfrm rot="10800000">
              <a:off x="633300" y="543061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30" name="Oval 2429"/>
            <p:cNvSpPr/>
            <p:nvPr/>
          </p:nvSpPr>
          <p:spPr bwMode="auto">
            <a:xfrm rot="10800000">
              <a:off x="530239" y="580032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31" name="Oval 2430"/>
            <p:cNvSpPr/>
            <p:nvPr/>
          </p:nvSpPr>
          <p:spPr bwMode="auto">
            <a:xfrm rot="10800000">
              <a:off x="530255" y="572878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32" name="Oval 2431"/>
            <p:cNvSpPr/>
            <p:nvPr/>
          </p:nvSpPr>
          <p:spPr bwMode="auto">
            <a:xfrm rot="10800000">
              <a:off x="530255" y="55858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33" name="Oval 2432"/>
            <p:cNvSpPr/>
            <p:nvPr/>
          </p:nvSpPr>
          <p:spPr bwMode="auto">
            <a:xfrm rot="10800000">
              <a:off x="530612" y="565501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34" name="Oval 2433"/>
            <p:cNvSpPr/>
            <p:nvPr/>
          </p:nvSpPr>
          <p:spPr bwMode="auto">
            <a:xfrm rot="10800000">
              <a:off x="530239" y="551324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35" name="Oval 2434"/>
            <p:cNvSpPr/>
            <p:nvPr/>
          </p:nvSpPr>
          <p:spPr bwMode="auto">
            <a:xfrm rot="10800000">
              <a:off x="530255" y="544169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36" name="Oval 2435"/>
            <p:cNvSpPr/>
            <p:nvPr/>
          </p:nvSpPr>
          <p:spPr bwMode="auto">
            <a:xfrm rot="10800000">
              <a:off x="723643" y="580032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37" name="Oval 2436"/>
            <p:cNvSpPr/>
            <p:nvPr/>
          </p:nvSpPr>
          <p:spPr bwMode="auto">
            <a:xfrm rot="10800000">
              <a:off x="723659" y="572878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38" name="Oval 2437"/>
            <p:cNvSpPr/>
            <p:nvPr/>
          </p:nvSpPr>
          <p:spPr bwMode="auto">
            <a:xfrm rot="10800000">
              <a:off x="723659" y="55858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39" name="Oval 2438"/>
            <p:cNvSpPr/>
            <p:nvPr/>
          </p:nvSpPr>
          <p:spPr bwMode="auto">
            <a:xfrm rot="10800000">
              <a:off x="724016" y="565501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40" name="Oval 2439"/>
            <p:cNvSpPr/>
            <p:nvPr/>
          </p:nvSpPr>
          <p:spPr bwMode="auto">
            <a:xfrm rot="10800000">
              <a:off x="723643" y="551324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41" name="Oval 2440"/>
            <p:cNvSpPr/>
            <p:nvPr/>
          </p:nvSpPr>
          <p:spPr bwMode="auto">
            <a:xfrm rot="10800000">
              <a:off x="723659" y="544169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42" name="Oval 2441"/>
            <p:cNvSpPr/>
            <p:nvPr/>
          </p:nvSpPr>
          <p:spPr bwMode="auto">
            <a:xfrm rot="10800000">
              <a:off x="436386" y="578505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43" name="Oval 2442"/>
            <p:cNvSpPr/>
            <p:nvPr/>
          </p:nvSpPr>
          <p:spPr bwMode="auto">
            <a:xfrm rot="10800000">
              <a:off x="436402" y="5713509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44" name="Oval 2443"/>
            <p:cNvSpPr/>
            <p:nvPr/>
          </p:nvSpPr>
          <p:spPr bwMode="auto">
            <a:xfrm rot="10800000">
              <a:off x="436402" y="5570620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45" name="Oval 2444"/>
            <p:cNvSpPr/>
            <p:nvPr/>
          </p:nvSpPr>
          <p:spPr bwMode="auto">
            <a:xfrm rot="10800000">
              <a:off x="436759" y="5639739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46" name="Oval 2445"/>
            <p:cNvSpPr/>
            <p:nvPr/>
          </p:nvSpPr>
          <p:spPr bwMode="auto">
            <a:xfrm rot="10800000">
              <a:off x="436386" y="5497967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47" name="Oval 2446"/>
            <p:cNvSpPr/>
            <p:nvPr/>
          </p:nvSpPr>
          <p:spPr bwMode="auto">
            <a:xfrm rot="10800000">
              <a:off x="436402" y="5426425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48" name="Oval 2447"/>
            <p:cNvSpPr/>
            <p:nvPr/>
          </p:nvSpPr>
          <p:spPr bwMode="auto">
            <a:xfrm rot="10800000">
              <a:off x="333341" y="579613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49" name="Oval 2448"/>
            <p:cNvSpPr/>
            <p:nvPr/>
          </p:nvSpPr>
          <p:spPr bwMode="auto">
            <a:xfrm rot="10800000">
              <a:off x="333357" y="572459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50" name="Oval 2449"/>
            <p:cNvSpPr/>
            <p:nvPr/>
          </p:nvSpPr>
          <p:spPr bwMode="auto">
            <a:xfrm rot="10800000">
              <a:off x="333357" y="558170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51" name="Oval 2450"/>
            <p:cNvSpPr/>
            <p:nvPr/>
          </p:nvSpPr>
          <p:spPr bwMode="auto">
            <a:xfrm rot="10800000">
              <a:off x="333714" y="565082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52" name="Oval 2451"/>
            <p:cNvSpPr/>
            <p:nvPr/>
          </p:nvSpPr>
          <p:spPr bwMode="auto">
            <a:xfrm rot="10800000">
              <a:off x="333341" y="550905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53" name="Oval 2452"/>
            <p:cNvSpPr/>
            <p:nvPr/>
          </p:nvSpPr>
          <p:spPr bwMode="auto">
            <a:xfrm rot="10800000">
              <a:off x="333357" y="543751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54" name="Oval 2453"/>
            <p:cNvSpPr/>
            <p:nvPr/>
          </p:nvSpPr>
          <p:spPr bwMode="auto">
            <a:xfrm rot="10800000">
              <a:off x="2066416" y="578264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55" name="Oval 2454"/>
            <p:cNvSpPr/>
            <p:nvPr/>
          </p:nvSpPr>
          <p:spPr bwMode="auto">
            <a:xfrm rot="10800000">
              <a:off x="2066432" y="57111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56" name="Oval 2455"/>
            <p:cNvSpPr/>
            <p:nvPr/>
          </p:nvSpPr>
          <p:spPr bwMode="auto">
            <a:xfrm rot="10800000">
              <a:off x="2066432" y="556821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57" name="Oval 2456"/>
            <p:cNvSpPr/>
            <p:nvPr/>
          </p:nvSpPr>
          <p:spPr bwMode="auto">
            <a:xfrm rot="10800000">
              <a:off x="2066789" y="563733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58" name="Oval 2457"/>
            <p:cNvSpPr/>
            <p:nvPr/>
          </p:nvSpPr>
          <p:spPr bwMode="auto">
            <a:xfrm rot="10800000">
              <a:off x="2066416" y="549556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59" name="Oval 2458"/>
            <p:cNvSpPr/>
            <p:nvPr/>
          </p:nvSpPr>
          <p:spPr bwMode="auto">
            <a:xfrm rot="10800000">
              <a:off x="2066432" y="542402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60" name="Oval 2459"/>
            <p:cNvSpPr/>
            <p:nvPr/>
          </p:nvSpPr>
          <p:spPr bwMode="auto">
            <a:xfrm rot="10800000">
              <a:off x="1963371" y="579373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61" name="Oval 2460"/>
            <p:cNvSpPr/>
            <p:nvPr/>
          </p:nvSpPr>
          <p:spPr bwMode="auto">
            <a:xfrm rot="10800000">
              <a:off x="1963387" y="572219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62" name="Oval 2461"/>
            <p:cNvSpPr/>
            <p:nvPr/>
          </p:nvSpPr>
          <p:spPr bwMode="auto">
            <a:xfrm rot="10800000">
              <a:off x="1963387" y="557930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63" name="Oval 2462"/>
            <p:cNvSpPr/>
            <p:nvPr/>
          </p:nvSpPr>
          <p:spPr bwMode="auto">
            <a:xfrm rot="10800000">
              <a:off x="1963744" y="564842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64" name="Oval 2463"/>
            <p:cNvSpPr/>
            <p:nvPr/>
          </p:nvSpPr>
          <p:spPr bwMode="auto">
            <a:xfrm rot="10800000">
              <a:off x="1963371" y="550665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65" name="Oval 2464"/>
            <p:cNvSpPr/>
            <p:nvPr/>
          </p:nvSpPr>
          <p:spPr bwMode="auto">
            <a:xfrm rot="10800000">
              <a:off x="1963387" y="543510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66" name="Oval 2465"/>
            <p:cNvSpPr/>
            <p:nvPr/>
          </p:nvSpPr>
          <p:spPr bwMode="auto">
            <a:xfrm rot="10800000">
              <a:off x="2156775" y="5800822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67" name="Oval 2466"/>
            <p:cNvSpPr/>
            <p:nvPr/>
          </p:nvSpPr>
          <p:spPr bwMode="auto">
            <a:xfrm rot="10800000">
              <a:off x="2156791" y="5729280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68" name="Oval 2467"/>
            <p:cNvSpPr/>
            <p:nvPr/>
          </p:nvSpPr>
          <p:spPr bwMode="auto">
            <a:xfrm rot="10800000">
              <a:off x="2156791" y="558639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69" name="Oval 2468"/>
            <p:cNvSpPr/>
            <p:nvPr/>
          </p:nvSpPr>
          <p:spPr bwMode="auto">
            <a:xfrm rot="10800000">
              <a:off x="2157148" y="5655510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70" name="Oval 2469"/>
            <p:cNvSpPr/>
            <p:nvPr/>
          </p:nvSpPr>
          <p:spPr bwMode="auto">
            <a:xfrm rot="10800000">
              <a:off x="2156775" y="5513738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71" name="Oval 2470"/>
            <p:cNvSpPr/>
            <p:nvPr/>
          </p:nvSpPr>
          <p:spPr bwMode="auto">
            <a:xfrm rot="10800000">
              <a:off x="2156791" y="544219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72" name="Oval 2471"/>
            <p:cNvSpPr/>
            <p:nvPr/>
          </p:nvSpPr>
          <p:spPr bwMode="auto">
            <a:xfrm rot="10800000">
              <a:off x="1869518" y="578554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73" name="Oval 2472"/>
            <p:cNvSpPr/>
            <p:nvPr/>
          </p:nvSpPr>
          <p:spPr bwMode="auto">
            <a:xfrm rot="10800000">
              <a:off x="1869534" y="57140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74" name="Oval 2473"/>
            <p:cNvSpPr/>
            <p:nvPr/>
          </p:nvSpPr>
          <p:spPr bwMode="auto">
            <a:xfrm rot="10800000">
              <a:off x="1869534" y="557111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75" name="Oval 2474"/>
            <p:cNvSpPr/>
            <p:nvPr/>
          </p:nvSpPr>
          <p:spPr bwMode="auto">
            <a:xfrm rot="10800000">
              <a:off x="1869891" y="564023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76" name="Oval 2475"/>
            <p:cNvSpPr/>
            <p:nvPr/>
          </p:nvSpPr>
          <p:spPr bwMode="auto">
            <a:xfrm rot="10800000">
              <a:off x="1869518" y="549846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77" name="Oval 2476"/>
            <p:cNvSpPr/>
            <p:nvPr/>
          </p:nvSpPr>
          <p:spPr bwMode="auto">
            <a:xfrm rot="10800000">
              <a:off x="1869534" y="542692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78" name="Oval 2477"/>
            <p:cNvSpPr/>
            <p:nvPr/>
          </p:nvSpPr>
          <p:spPr bwMode="auto">
            <a:xfrm rot="10800000">
              <a:off x="1766473" y="579663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79" name="Oval 2478"/>
            <p:cNvSpPr/>
            <p:nvPr/>
          </p:nvSpPr>
          <p:spPr bwMode="auto">
            <a:xfrm rot="10800000">
              <a:off x="1766489" y="572509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80" name="Oval 2479"/>
            <p:cNvSpPr/>
            <p:nvPr/>
          </p:nvSpPr>
          <p:spPr bwMode="auto">
            <a:xfrm rot="10800000">
              <a:off x="1766489" y="558220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81" name="Oval 2480"/>
            <p:cNvSpPr/>
            <p:nvPr/>
          </p:nvSpPr>
          <p:spPr bwMode="auto">
            <a:xfrm rot="10800000">
              <a:off x="1766846" y="565132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82" name="Oval 2481"/>
            <p:cNvSpPr/>
            <p:nvPr/>
          </p:nvSpPr>
          <p:spPr bwMode="auto">
            <a:xfrm rot="10800000">
              <a:off x="1766473" y="550955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83" name="Oval 2482"/>
            <p:cNvSpPr/>
            <p:nvPr/>
          </p:nvSpPr>
          <p:spPr bwMode="auto">
            <a:xfrm rot="10800000">
              <a:off x="1766489" y="543800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84" name="Oval 2483"/>
            <p:cNvSpPr/>
            <p:nvPr/>
          </p:nvSpPr>
          <p:spPr bwMode="auto">
            <a:xfrm rot="10800000">
              <a:off x="2252471" y="578311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85" name="Oval 2484"/>
            <p:cNvSpPr/>
            <p:nvPr/>
          </p:nvSpPr>
          <p:spPr bwMode="auto">
            <a:xfrm rot="10800000">
              <a:off x="2252487" y="571156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86" name="Oval 2485"/>
            <p:cNvSpPr/>
            <p:nvPr/>
          </p:nvSpPr>
          <p:spPr bwMode="auto">
            <a:xfrm rot="10800000">
              <a:off x="2252487" y="556867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87" name="Oval 2486"/>
            <p:cNvSpPr/>
            <p:nvPr/>
          </p:nvSpPr>
          <p:spPr bwMode="auto">
            <a:xfrm rot="10800000">
              <a:off x="2252844" y="563779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88" name="Oval 2487"/>
            <p:cNvSpPr/>
            <p:nvPr/>
          </p:nvSpPr>
          <p:spPr bwMode="auto">
            <a:xfrm rot="10800000">
              <a:off x="2252471" y="549602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89" name="Oval 2488"/>
            <p:cNvSpPr/>
            <p:nvPr/>
          </p:nvSpPr>
          <p:spPr bwMode="auto">
            <a:xfrm rot="10800000">
              <a:off x="2252487" y="542448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90" name="Rectangle 2489"/>
            <p:cNvSpPr/>
            <p:nvPr/>
          </p:nvSpPr>
          <p:spPr bwMode="auto">
            <a:xfrm>
              <a:off x="2525745" y="5387419"/>
              <a:ext cx="2062784" cy="482204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91" name="Oval 2490"/>
            <p:cNvSpPr/>
            <p:nvPr/>
          </p:nvSpPr>
          <p:spPr bwMode="auto">
            <a:xfrm rot="10800000">
              <a:off x="3820079" y="579295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92" name="Oval 2491"/>
            <p:cNvSpPr/>
            <p:nvPr/>
          </p:nvSpPr>
          <p:spPr bwMode="auto">
            <a:xfrm rot="10800000">
              <a:off x="3820095" y="572141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93" name="Oval 2492"/>
            <p:cNvSpPr/>
            <p:nvPr/>
          </p:nvSpPr>
          <p:spPr bwMode="auto">
            <a:xfrm rot="10800000">
              <a:off x="3820095" y="557852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94" name="Oval 2493"/>
            <p:cNvSpPr/>
            <p:nvPr/>
          </p:nvSpPr>
          <p:spPr bwMode="auto">
            <a:xfrm rot="10800000">
              <a:off x="3820452" y="564764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95" name="Oval 2494"/>
            <p:cNvSpPr/>
            <p:nvPr/>
          </p:nvSpPr>
          <p:spPr bwMode="auto">
            <a:xfrm rot="10800000">
              <a:off x="3820079" y="550587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96" name="Oval 2495"/>
            <p:cNvSpPr/>
            <p:nvPr/>
          </p:nvSpPr>
          <p:spPr bwMode="auto">
            <a:xfrm rot="10800000">
              <a:off x="3820095" y="543433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97" name="Oval 2496"/>
            <p:cNvSpPr/>
            <p:nvPr/>
          </p:nvSpPr>
          <p:spPr bwMode="auto">
            <a:xfrm rot="10800000">
              <a:off x="3717034" y="579695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98" name="Oval 2497"/>
            <p:cNvSpPr/>
            <p:nvPr/>
          </p:nvSpPr>
          <p:spPr bwMode="auto">
            <a:xfrm rot="10800000">
              <a:off x="3717050" y="572541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99" name="Oval 2498"/>
            <p:cNvSpPr/>
            <p:nvPr/>
          </p:nvSpPr>
          <p:spPr bwMode="auto">
            <a:xfrm rot="10800000">
              <a:off x="3717050" y="558252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00" name="Oval 2499"/>
            <p:cNvSpPr/>
            <p:nvPr/>
          </p:nvSpPr>
          <p:spPr bwMode="auto">
            <a:xfrm rot="10800000">
              <a:off x="3717407" y="565164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01" name="Oval 2500"/>
            <p:cNvSpPr/>
            <p:nvPr/>
          </p:nvSpPr>
          <p:spPr bwMode="auto">
            <a:xfrm rot="10800000">
              <a:off x="3717034" y="550987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02" name="Oval 2501"/>
            <p:cNvSpPr/>
            <p:nvPr/>
          </p:nvSpPr>
          <p:spPr bwMode="auto">
            <a:xfrm rot="10800000">
              <a:off x="3717050" y="543833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03" name="Oval 2502"/>
            <p:cNvSpPr/>
            <p:nvPr/>
          </p:nvSpPr>
          <p:spPr bwMode="auto">
            <a:xfrm rot="10800000">
              <a:off x="3910438" y="580404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04" name="Oval 2503"/>
            <p:cNvSpPr/>
            <p:nvPr/>
          </p:nvSpPr>
          <p:spPr bwMode="auto">
            <a:xfrm rot="10800000">
              <a:off x="3910454" y="573250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05" name="Oval 2504"/>
            <p:cNvSpPr/>
            <p:nvPr/>
          </p:nvSpPr>
          <p:spPr bwMode="auto">
            <a:xfrm rot="10800000">
              <a:off x="3910454" y="558961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06" name="Oval 2505"/>
            <p:cNvSpPr/>
            <p:nvPr/>
          </p:nvSpPr>
          <p:spPr bwMode="auto">
            <a:xfrm rot="10800000">
              <a:off x="3910811" y="565873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07" name="Oval 2506"/>
            <p:cNvSpPr/>
            <p:nvPr/>
          </p:nvSpPr>
          <p:spPr bwMode="auto">
            <a:xfrm rot="10800000">
              <a:off x="3910438" y="551696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08" name="Oval 2507"/>
            <p:cNvSpPr/>
            <p:nvPr/>
          </p:nvSpPr>
          <p:spPr bwMode="auto">
            <a:xfrm rot="10800000">
              <a:off x="3910454" y="544541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09" name="Oval 2508"/>
            <p:cNvSpPr/>
            <p:nvPr/>
          </p:nvSpPr>
          <p:spPr bwMode="auto">
            <a:xfrm rot="10800000">
              <a:off x="3623181" y="578877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10" name="Oval 2509"/>
            <p:cNvSpPr/>
            <p:nvPr/>
          </p:nvSpPr>
          <p:spPr bwMode="auto">
            <a:xfrm rot="10800000">
              <a:off x="3623197" y="571722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11" name="Oval 2510"/>
            <p:cNvSpPr/>
            <p:nvPr/>
          </p:nvSpPr>
          <p:spPr bwMode="auto">
            <a:xfrm rot="10800000">
              <a:off x="3623197" y="557434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12" name="Oval 2511"/>
            <p:cNvSpPr/>
            <p:nvPr/>
          </p:nvSpPr>
          <p:spPr bwMode="auto">
            <a:xfrm rot="10800000">
              <a:off x="3623554" y="564345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13" name="Oval 2512"/>
            <p:cNvSpPr/>
            <p:nvPr/>
          </p:nvSpPr>
          <p:spPr bwMode="auto">
            <a:xfrm rot="10800000">
              <a:off x="3623181" y="550168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14" name="Oval 2513"/>
            <p:cNvSpPr/>
            <p:nvPr/>
          </p:nvSpPr>
          <p:spPr bwMode="auto">
            <a:xfrm rot="10800000">
              <a:off x="3623197" y="543014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15" name="Oval 2514"/>
            <p:cNvSpPr/>
            <p:nvPr/>
          </p:nvSpPr>
          <p:spPr bwMode="auto">
            <a:xfrm rot="10800000">
              <a:off x="3520136" y="579985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16" name="Oval 2515"/>
            <p:cNvSpPr/>
            <p:nvPr/>
          </p:nvSpPr>
          <p:spPr bwMode="auto">
            <a:xfrm rot="10800000">
              <a:off x="3520152" y="572831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17" name="Oval 2516"/>
            <p:cNvSpPr/>
            <p:nvPr/>
          </p:nvSpPr>
          <p:spPr bwMode="auto">
            <a:xfrm rot="10800000">
              <a:off x="3520152" y="558542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18" name="Oval 2517"/>
            <p:cNvSpPr/>
            <p:nvPr/>
          </p:nvSpPr>
          <p:spPr bwMode="auto">
            <a:xfrm rot="10800000">
              <a:off x="3520509" y="565454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19" name="Oval 2518"/>
            <p:cNvSpPr/>
            <p:nvPr/>
          </p:nvSpPr>
          <p:spPr bwMode="auto">
            <a:xfrm rot="10800000">
              <a:off x="3520136" y="551277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20" name="Oval 2519"/>
            <p:cNvSpPr/>
            <p:nvPr/>
          </p:nvSpPr>
          <p:spPr bwMode="auto">
            <a:xfrm rot="10800000">
              <a:off x="3520152" y="544123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21" name="Oval 2520"/>
            <p:cNvSpPr/>
            <p:nvPr/>
          </p:nvSpPr>
          <p:spPr bwMode="auto">
            <a:xfrm rot="10800000">
              <a:off x="3342967" y="580313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22" name="Oval 2521"/>
            <p:cNvSpPr/>
            <p:nvPr/>
          </p:nvSpPr>
          <p:spPr bwMode="auto">
            <a:xfrm rot="10800000">
              <a:off x="3342983" y="573159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23" name="Oval 2522"/>
            <p:cNvSpPr/>
            <p:nvPr/>
          </p:nvSpPr>
          <p:spPr bwMode="auto">
            <a:xfrm rot="10800000">
              <a:off x="3342983" y="55887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24" name="Oval 2523"/>
            <p:cNvSpPr/>
            <p:nvPr/>
          </p:nvSpPr>
          <p:spPr bwMode="auto">
            <a:xfrm rot="10800000">
              <a:off x="3343340" y="565782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25" name="Oval 2524"/>
            <p:cNvSpPr/>
            <p:nvPr/>
          </p:nvSpPr>
          <p:spPr bwMode="auto">
            <a:xfrm rot="10800000">
              <a:off x="3342967" y="551605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26" name="Oval 2525"/>
            <p:cNvSpPr/>
            <p:nvPr/>
          </p:nvSpPr>
          <p:spPr bwMode="auto">
            <a:xfrm rot="10800000">
              <a:off x="3342983" y="544451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27" name="Oval 2526"/>
            <p:cNvSpPr/>
            <p:nvPr/>
          </p:nvSpPr>
          <p:spPr bwMode="auto">
            <a:xfrm rot="10800000">
              <a:off x="3239922" y="578587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28" name="Oval 2527"/>
            <p:cNvSpPr/>
            <p:nvPr/>
          </p:nvSpPr>
          <p:spPr bwMode="auto">
            <a:xfrm rot="10800000">
              <a:off x="3239938" y="571432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29" name="Oval 2528"/>
            <p:cNvSpPr/>
            <p:nvPr/>
          </p:nvSpPr>
          <p:spPr bwMode="auto">
            <a:xfrm rot="10800000">
              <a:off x="3239938" y="557144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30" name="Oval 2529"/>
            <p:cNvSpPr/>
            <p:nvPr/>
          </p:nvSpPr>
          <p:spPr bwMode="auto">
            <a:xfrm rot="10800000">
              <a:off x="3240295" y="564055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31" name="Oval 2530"/>
            <p:cNvSpPr/>
            <p:nvPr/>
          </p:nvSpPr>
          <p:spPr bwMode="auto">
            <a:xfrm rot="10800000">
              <a:off x="3239922" y="549878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32" name="Oval 2531"/>
            <p:cNvSpPr/>
            <p:nvPr/>
          </p:nvSpPr>
          <p:spPr bwMode="auto">
            <a:xfrm rot="10800000">
              <a:off x="3239938" y="542724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33" name="Oval 2532"/>
            <p:cNvSpPr/>
            <p:nvPr/>
          </p:nvSpPr>
          <p:spPr bwMode="auto">
            <a:xfrm rot="10800000">
              <a:off x="3433326" y="579295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34" name="Oval 2533"/>
            <p:cNvSpPr/>
            <p:nvPr/>
          </p:nvSpPr>
          <p:spPr bwMode="auto">
            <a:xfrm rot="10800000">
              <a:off x="3433342" y="572141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35" name="Oval 2534"/>
            <p:cNvSpPr/>
            <p:nvPr/>
          </p:nvSpPr>
          <p:spPr bwMode="auto">
            <a:xfrm rot="10800000">
              <a:off x="3433342" y="557852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36" name="Oval 2535"/>
            <p:cNvSpPr/>
            <p:nvPr/>
          </p:nvSpPr>
          <p:spPr bwMode="auto">
            <a:xfrm rot="10800000">
              <a:off x="3433699" y="564764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37" name="Oval 2536"/>
            <p:cNvSpPr/>
            <p:nvPr/>
          </p:nvSpPr>
          <p:spPr bwMode="auto">
            <a:xfrm rot="10800000">
              <a:off x="3433326" y="550587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38" name="Oval 2537"/>
            <p:cNvSpPr/>
            <p:nvPr/>
          </p:nvSpPr>
          <p:spPr bwMode="auto">
            <a:xfrm rot="10800000">
              <a:off x="3433342" y="543433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39" name="Oval 2538"/>
            <p:cNvSpPr/>
            <p:nvPr/>
          </p:nvSpPr>
          <p:spPr bwMode="auto">
            <a:xfrm rot="10800000">
              <a:off x="3146069" y="579895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40" name="Oval 2539"/>
            <p:cNvSpPr/>
            <p:nvPr/>
          </p:nvSpPr>
          <p:spPr bwMode="auto">
            <a:xfrm rot="10800000">
              <a:off x="3146085" y="572740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41" name="Oval 2540"/>
            <p:cNvSpPr/>
            <p:nvPr/>
          </p:nvSpPr>
          <p:spPr bwMode="auto">
            <a:xfrm rot="10800000">
              <a:off x="3146085" y="558451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42" name="Oval 2541"/>
            <p:cNvSpPr/>
            <p:nvPr/>
          </p:nvSpPr>
          <p:spPr bwMode="auto">
            <a:xfrm rot="10800000">
              <a:off x="3146442" y="565363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43" name="Oval 2542"/>
            <p:cNvSpPr/>
            <p:nvPr/>
          </p:nvSpPr>
          <p:spPr bwMode="auto">
            <a:xfrm rot="10800000">
              <a:off x="3146069" y="551186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44" name="Oval 2543"/>
            <p:cNvSpPr/>
            <p:nvPr/>
          </p:nvSpPr>
          <p:spPr bwMode="auto">
            <a:xfrm rot="10800000">
              <a:off x="3146085" y="544032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45" name="Oval 2544"/>
            <p:cNvSpPr/>
            <p:nvPr/>
          </p:nvSpPr>
          <p:spPr bwMode="auto">
            <a:xfrm rot="10800000">
              <a:off x="3043024" y="5810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46" name="Oval 2545"/>
            <p:cNvSpPr/>
            <p:nvPr/>
          </p:nvSpPr>
          <p:spPr bwMode="auto">
            <a:xfrm rot="10800000">
              <a:off x="3043040" y="5738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47" name="Oval 2546"/>
            <p:cNvSpPr/>
            <p:nvPr/>
          </p:nvSpPr>
          <p:spPr bwMode="auto">
            <a:xfrm rot="10800000">
              <a:off x="3043040" y="559560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48" name="Oval 2547"/>
            <p:cNvSpPr/>
            <p:nvPr/>
          </p:nvSpPr>
          <p:spPr bwMode="auto">
            <a:xfrm rot="10800000">
              <a:off x="3043397" y="566472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49" name="Oval 2548"/>
            <p:cNvSpPr/>
            <p:nvPr/>
          </p:nvSpPr>
          <p:spPr bwMode="auto">
            <a:xfrm rot="10800000">
              <a:off x="3043024" y="552295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50" name="Oval 2549"/>
            <p:cNvSpPr/>
            <p:nvPr/>
          </p:nvSpPr>
          <p:spPr bwMode="auto">
            <a:xfrm rot="10800000">
              <a:off x="3043040" y="545140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51" name="Oval 2550"/>
            <p:cNvSpPr/>
            <p:nvPr/>
          </p:nvSpPr>
          <p:spPr bwMode="auto">
            <a:xfrm rot="10800000">
              <a:off x="2865856" y="578896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52" name="Oval 2551"/>
            <p:cNvSpPr/>
            <p:nvPr/>
          </p:nvSpPr>
          <p:spPr bwMode="auto">
            <a:xfrm rot="10800000">
              <a:off x="2865872" y="571742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53" name="Oval 2552"/>
            <p:cNvSpPr/>
            <p:nvPr/>
          </p:nvSpPr>
          <p:spPr bwMode="auto">
            <a:xfrm rot="10800000">
              <a:off x="2865872" y="557453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54" name="Oval 2553"/>
            <p:cNvSpPr/>
            <p:nvPr/>
          </p:nvSpPr>
          <p:spPr bwMode="auto">
            <a:xfrm rot="10800000">
              <a:off x="2866229" y="564365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55" name="Oval 2554"/>
            <p:cNvSpPr/>
            <p:nvPr/>
          </p:nvSpPr>
          <p:spPr bwMode="auto">
            <a:xfrm rot="10800000">
              <a:off x="2865856" y="550187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56" name="Oval 2555"/>
            <p:cNvSpPr/>
            <p:nvPr/>
          </p:nvSpPr>
          <p:spPr bwMode="auto">
            <a:xfrm rot="10800000">
              <a:off x="2865872" y="543033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57" name="Oval 2556"/>
            <p:cNvSpPr/>
            <p:nvPr/>
          </p:nvSpPr>
          <p:spPr bwMode="auto">
            <a:xfrm rot="10800000">
              <a:off x="2762811" y="580004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58" name="Oval 2557"/>
            <p:cNvSpPr/>
            <p:nvPr/>
          </p:nvSpPr>
          <p:spPr bwMode="auto">
            <a:xfrm rot="10800000">
              <a:off x="2762827" y="572850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59" name="Oval 2558"/>
            <p:cNvSpPr/>
            <p:nvPr/>
          </p:nvSpPr>
          <p:spPr bwMode="auto">
            <a:xfrm rot="10800000">
              <a:off x="2762827" y="558561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60" name="Oval 2559"/>
            <p:cNvSpPr/>
            <p:nvPr/>
          </p:nvSpPr>
          <p:spPr bwMode="auto">
            <a:xfrm rot="10800000">
              <a:off x="2763184" y="56547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61" name="Oval 2560"/>
            <p:cNvSpPr/>
            <p:nvPr/>
          </p:nvSpPr>
          <p:spPr bwMode="auto">
            <a:xfrm rot="10800000">
              <a:off x="2762811" y="551296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62" name="Oval 2561"/>
            <p:cNvSpPr/>
            <p:nvPr/>
          </p:nvSpPr>
          <p:spPr bwMode="auto">
            <a:xfrm rot="10800000">
              <a:off x="2762827" y="544142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63" name="Oval 2562"/>
            <p:cNvSpPr/>
            <p:nvPr/>
          </p:nvSpPr>
          <p:spPr bwMode="auto">
            <a:xfrm rot="10800000">
              <a:off x="2956215" y="5800047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64" name="Oval 2563"/>
            <p:cNvSpPr/>
            <p:nvPr/>
          </p:nvSpPr>
          <p:spPr bwMode="auto">
            <a:xfrm rot="10800000">
              <a:off x="2956231" y="5728505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65" name="Oval 2564"/>
            <p:cNvSpPr/>
            <p:nvPr/>
          </p:nvSpPr>
          <p:spPr bwMode="auto">
            <a:xfrm rot="10800000">
              <a:off x="2956231" y="558561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66" name="Oval 2565"/>
            <p:cNvSpPr/>
            <p:nvPr/>
          </p:nvSpPr>
          <p:spPr bwMode="auto">
            <a:xfrm rot="10800000">
              <a:off x="2956588" y="5654735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67" name="Oval 2566"/>
            <p:cNvSpPr/>
            <p:nvPr/>
          </p:nvSpPr>
          <p:spPr bwMode="auto">
            <a:xfrm rot="10800000">
              <a:off x="2956215" y="551296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68" name="Oval 2567"/>
            <p:cNvSpPr/>
            <p:nvPr/>
          </p:nvSpPr>
          <p:spPr bwMode="auto">
            <a:xfrm rot="10800000">
              <a:off x="2956231" y="544142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69" name="Oval 2568"/>
            <p:cNvSpPr/>
            <p:nvPr/>
          </p:nvSpPr>
          <p:spPr bwMode="auto">
            <a:xfrm rot="10800000">
              <a:off x="2668958" y="578477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70" name="Oval 2569"/>
            <p:cNvSpPr/>
            <p:nvPr/>
          </p:nvSpPr>
          <p:spPr bwMode="auto">
            <a:xfrm rot="10800000">
              <a:off x="2668974" y="571323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71" name="Oval 2570"/>
            <p:cNvSpPr/>
            <p:nvPr/>
          </p:nvSpPr>
          <p:spPr bwMode="auto">
            <a:xfrm rot="10800000">
              <a:off x="2668974" y="557034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72" name="Oval 2571"/>
            <p:cNvSpPr/>
            <p:nvPr/>
          </p:nvSpPr>
          <p:spPr bwMode="auto">
            <a:xfrm rot="10800000">
              <a:off x="2669331" y="563946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73" name="Oval 2572"/>
            <p:cNvSpPr/>
            <p:nvPr/>
          </p:nvSpPr>
          <p:spPr bwMode="auto">
            <a:xfrm rot="10800000">
              <a:off x="2668958" y="549769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74" name="Oval 2573"/>
            <p:cNvSpPr/>
            <p:nvPr/>
          </p:nvSpPr>
          <p:spPr bwMode="auto">
            <a:xfrm rot="10800000">
              <a:off x="2668974" y="542614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75" name="Oval 2574"/>
            <p:cNvSpPr/>
            <p:nvPr/>
          </p:nvSpPr>
          <p:spPr bwMode="auto">
            <a:xfrm rot="10800000">
              <a:off x="2565913" y="5795859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76" name="Oval 2575"/>
            <p:cNvSpPr/>
            <p:nvPr/>
          </p:nvSpPr>
          <p:spPr bwMode="auto">
            <a:xfrm rot="10800000">
              <a:off x="2565929" y="5724317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77" name="Oval 2576"/>
            <p:cNvSpPr/>
            <p:nvPr/>
          </p:nvSpPr>
          <p:spPr bwMode="auto">
            <a:xfrm rot="10800000">
              <a:off x="2565929" y="5581428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78" name="Oval 2577"/>
            <p:cNvSpPr/>
            <p:nvPr/>
          </p:nvSpPr>
          <p:spPr bwMode="auto">
            <a:xfrm rot="10800000">
              <a:off x="2566286" y="5650547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79" name="Oval 2578"/>
            <p:cNvSpPr/>
            <p:nvPr/>
          </p:nvSpPr>
          <p:spPr bwMode="auto">
            <a:xfrm rot="10800000">
              <a:off x="2565913" y="5508775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80" name="Oval 2579"/>
            <p:cNvSpPr/>
            <p:nvPr/>
          </p:nvSpPr>
          <p:spPr bwMode="auto">
            <a:xfrm rot="10800000">
              <a:off x="2565929" y="543723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81" name="Oval 2580"/>
            <p:cNvSpPr/>
            <p:nvPr/>
          </p:nvSpPr>
          <p:spPr bwMode="auto">
            <a:xfrm rot="10800000">
              <a:off x="4298988" y="578237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82" name="Oval 2581"/>
            <p:cNvSpPr/>
            <p:nvPr/>
          </p:nvSpPr>
          <p:spPr bwMode="auto">
            <a:xfrm rot="10800000">
              <a:off x="4299004" y="571083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83" name="Oval 2582"/>
            <p:cNvSpPr/>
            <p:nvPr/>
          </p:nvSpPr>
          <p:spPr bwMode="auto">
            <a:xfrm rot="10800000">
              <a:off x="4299004" y="556794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84" name="Oval 2583"/>
            <p:cNvSpPr/>
            <p:nvPr/>
          </p:nvSpPr>
          <p:spPr bwMode="auto">
            <a:xfrm rot="10800000">
              <a:off x="4299361" y="563706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85" name="Oval 2584"/>
            <p:cNvSpPr/>
            <p:nvPr/>
          </p:nvSpPr>
          <p:spPr bwMode="auto">
            <a:xfrm rot="10800000">
              <a:off x="4298988" y="54952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86" name="Oval 2585"/>
            <p:cNvSpPr/>
            <p:nvPr/>
          </p:nvSpPr>
          <p:spPr bwMode="auto">
            <a:xfrm rot="10800000">
              <a:off x="4299004" y="542374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87" name="Oval 2586"/>
            <p:cNvSpPr/>
            <p:nvPr/>
          </p:nvSpPr>
          <p:spPr bwMode="auto">
            <a:xfrm rot="10800000">
              <a:off x="4195943" y="579345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88" name="Oval 2587"/>
            <p:cNvSpPr/>
            <p:nvPr/>
          </p:nvSpPr>
          <p:spPr bwMode="auto">
            <a:xfrm rot="10800000">
              <a:off x="4195959" y="572191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89" name="Oval 2588"/>
            <p:cNvSpPr/>
            <p:nvPr/>
          </p:nvSpPr>
          <p:spPr bwMode="auto">
            <a:xfrm rot="10800000">
              <a:off x="4195959" y="557902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90" name="Oval 2589"/>
            <p:cNvSpPr/>
            <p:nvPr/>
          </p:nvSpPr>
          <p:spPr bwMode="auto">
            <a:xfrm rot="10800000">
              <a:off x="4196316" y="564814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91" name="Oval 2590"/>
            <p:cNvSpPr/>
            <p:nvPr/>
          </p:nvSpPr>
          <p:spPr bwMode="auto">
            <a:xfrm rot="10800000">
              <a:off x="4195943" y="550637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92" name="Oval 2591"/>
            <p:cNvSpPr/>
            <p:nvPr/>
          </p:nvSpPr>
          <p:spPr bwMode="auto">
            <a:xfrm rot="10800000">
              <a:off x="4195959" y="543483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93" name="Oval 2592"/>
            <p:cNvSpPr/>
            <p:nvPr/>
          </p:nvSpPr>
          <p:spPr bwMode="auto">
            <a:xfrm rot="10800000">
              <a:off x="4389347" y="5800545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94" name="Oval 2593"/>
            <p:cNvSpPr/>
            <p:nvPr/>
          </p:nvSpPr>
          <p:spPr bwMode="auto">
            <a:xfrm rot="10800000">
              <a:off x="4389363" y="572900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95" name="Oval 2594"/>
            <p:cNvSpPr/>
            <p:nvPr/>
          </p:nvSpPr>
          <p:spPr bwMode="auto">
            <a:xfrm rot="10800000">
              <a:off x="4389363" y="5586114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96" name="Oval 2595"/>
            <p:cNvSpPr/>
            <p:nvPr/>
          </p:nvSpPr>
          <p:spPr bwMode="auto">
            <a:xfrm rot="10800000">
              <a:off x="4389720" y="565523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97" name="Oval 2596"/>
            <p:cNvSpPr/>
            <p:nvPr/>
          </p:nvSpPr>
          <p:spPr bwMode="auto">
            <a:xfrm rot="10800000">
              <a:off x="4389347" y="551346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98" name="Oval 2597"/>
            <p:cNvSpPr/>
            <p:nvPr/>
          </p:nvSpPr>
          <p:spPr bwMode="auto">
            <a:xfrm rot="10800000">
              <a:off x="4389363" y="5441919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99" name="Oval 2598"/>
            <p:cNvSpPr/>
            <p:nvPr/>
          </p:nvSpPr>
          <p:spPr bwMode="auto">
            <a:xfrm rot="10800000">
              <a:off x="4102090" y="578527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00" name="Oval 2599"/>
            <p:cNvSpPr/>
            <p:nvPr/>
          </p:nvSpPr>
          <p:spPr bwMode="auto">
            <a:xfrm rot="10800000">
              <a:off x="4102106" y="571373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01" name="Oval 2600"/>
            <p:cNvSpPr/>
            <p:nvPr/>
          </p:nvSpPr>
          <p:spPr bwMode="auto">
            <a:xfrm rot="10800000">
              <a:off x="4102106" y="557084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02" name="Oval 2601"/>
            <p:cNvSpPr/>
            <p:nvPr/>
          </p:nvSpPr>
          <p:spPr bwMode="auto">
            <a:xfrm rot="10800000">
              <a:off x="4102463" y="563996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03" name="Oval 2602"/>
            <p:cNvSpPr/>
            <p:nvPr/>
          </p:nvSpPr>
          <p:spPr bwMode="auto">
            <a:xfrm rot="10800000">
              <a:off x="4102090" y="54981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04" name="Oval 2603"/>
            <p:cNvSpPr/>
            <p:nvPr/>
          </p:nvSpPr>
          <p:spPr bwMode="auto">
            <a:xfrm rot="10800000">
              <a:off x="4102106" y="542664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05" name="Oval 2604"/>
            <p:cNvSpPr/>
            <p:nvPr/>
          </p:nvSpPr>
          <p:spPr bwMode="auto">
            <a:xfrm rot="10800000">
              <a:off x="3999045" y="579635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06" name="Oval 2605"/>
            <p:cNvSpPr/>
            <p:nvPr/>
          </p:nvSpPr>
          <p:spPr bwMode="auto">
            <a:xfrm rot="10800000">
              <a:off x="3999061" y="572481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07" name="Oval 2606"/>
            <p:cNvSpPr/>
            <p:nvPr/>
          </p:nvSpPr>
          <p:spPr bwMode="auto">
            <a:xfrm rot="10800000">
              <a:off x="3999061" y="558192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08" name="Oval 2607"/>
            <p:cNvSpPr/>
            <p:nvPr/>
          </p:nvSpPr>
          <p:spPr bwMode="auto">
            <a:xfrm rot="10800000">
              <a:off x="3999418" y="565104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09" name="Oval 2608"/>
            <p:cNvSpPr/>
            <p:nvPr/>
          </p:nvSpPr>
          <p:spPr bwMode="auto">
            <a:xfrm rot="10800000">
              <a:off x="3999045" y="550927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10" name="Oval 2609"/>
            <p:cNvSpPr/>
            <p:nvPr/>
          </p:nvSpPr>
          <p:spPr bwMode="auto">
            <a:xfrm rot="10800000">
              <a:off x="3999061" y="543773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11" name="Oval 2610"/>
            <p:cNvSpPr/>
            <p:nvPr/>
          </p:nvSpPr>
          <p:spPr bwMode="auto">
            <a:xfrm rot="10800000">
              <a:off x="4485043" y="578283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12" name="Oval 2611"/>
            <p:cNvSpPr/>
            <p:nvPr/>
          </p:nvSpPr>
          <p:spPr bwMode="auto">
            <a:xfrm rot="10800000">
              <a:off x="4485059" y="571129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13" name="Oval 2612"/>
            <p:cNvSpPr/>
            <p:nvPr/>
          </p:nvSpPr>
          <p:spPr bwMode="auto">
            <a:xfrm rot="10800000">
              <a:off x="4485059" y="556840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14" name="Oval 2613"/>
            <p:cNvSpPr/>
            <p:nvPr/>
          </p:nvSpPr>
          <p:spPr bwMode="auto">
            <a:xfrm rot="10800000">
              <a:off x="4485416" y="563752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15" name="Oval 2614"/>
            <p:cNvSpPr/>
            <p:nvPr/>
          </p:nvSpPr>
          <p:spPr bwMode="auto">
            <a:xfrm rot="10800000">
              <a:off x="4485043" y="549574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16" name="Oval 2615"/>
            <p:cNvSpPr/>
            <p:nvPr/>
          </p:nvSpPr>
          <p:spPr bwMode="auto">
            <a:xfrm rot="10800000">
              <a:off x="4485059" y="54242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17" name="Rectangle 2616"/>
            <p:cNvSpPr/>
            <p:nvPr/>
          </p:nvSpPr>
          <p:spPr bwMode="auto">
            <a:xfrm>
              <a:off x="4709511" y="5387419"/>
              <a:ext cx="2062784" cy="482204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18" name="Oval 2617"/>
            <p:cNvSpPr/>
            <p:nvPr/>
          </p:nvSpPr>
          <p:spPr bwMode="auto">
            <a:xfrm rot="10800000">
              <a:off x="6003845" y="579295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19" name="Oval 2618"/>
            <p:cNvSpPr/>
            <p:nvPr/>
          </p:nvSpPr>
          <p:spPr bwMode="auto">
            <a:xfrm rot="10800000">
              <a:off x="6003861" y="572141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20" name="Oval 2619"/>
            <p:cNvSpPr/>
            <p:nvPr/>
          </p:nvSpPr>
          <p:spPr bwMode="auto">
            <a:xfrm rot="10800000">
              <a:off x="6003861" y="557852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21" name="Oval 2620"/>
            <p:cNvSpPr/>
            <p:nvPr/>
          </p:nvSpPr>
          <p:spPr bwMode="auto">
            <a:xfrm rot="10800000">
              <a:off x="6004218" y="564764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22" name="Oval 2621"/>
            <p:cNvSpPr/>
            <p:nvPr/>
          </p:nvSpPr>
          <p:spPr bwMode="auto">
            <a:xfrm rot="10800000">
              <a:off x="6003845" y="550587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23" name="Oval 2622"/>
            <p:cNvSpPr/>
            <p:nvPr/>
          </p:nvSpPr>
          <p:spPr bwMode="auto">
            <a:xfrm rot="10800000">
              <a:off x="6003861" y="543433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24" name="Oval 2623"/>
            <p:cNvSpPr/>
            <p:nvPr/>
          </p:nvSpPr>
          <p:spPr bwMode="auto">
            <a:xfrm rot="10800000">
              <a:off x="5900800" y="579695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25" name="Oval 2624"/>
            <p:cNvSpPr/>
            <p:nvPr/>
          </p:nvSpPr>
          <p:spPr bwMode="auto">
            <a:xfrm rot="10800000">
              <a:off x="5900816" y="572541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26" name="Oval 2625"/>
            <p:cNvSpPr/>
            <p:nvPr/>
          </p:nvSpPr>
          <p:spPr bwMode="auto">
            <a:xfrm rot="10800000">
              <a:off x="5900816" y="558252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27" name="Oval 2626"/>
            <p:cNvSpPr/>
            <p:nvPr/>
          </p:nvSpPr>
          <p:spPr bwMode="auto">
            <a:xfrm rot="10800000">
              <a:off x="5901173" y="565164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28" name="Oval 2627"/>
            <p:cNvSpPr/>
            <p:nvPr/>
          </p:nvSpPr>
          <p:spPr bwMode="auto">
            <a:xfrm rot="10800000">
              <a:off x="5900800" y="550987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29" name="Oval 2628"/>
            <p:cNvSpPr/>
            <p:nvPr/>
          </p:nvSpPr>
          <p:spPr bwMode="auto">
            <a:xfrm rot="10800000">
              <a:off x="5900816" y="543833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30" name="Oval 2629"/>
            <p:cNvSpPr/>
            <p:nvPr/>
          </p:nvSpPr>
          <p:spPr bwMode="auto">
            <a:xfrm rot="10800000">
              <a:off x="6094204" y="580404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31" name="Oval 2630"/>
            <p:cNvSpPr/>
            <p:nvPr/>
          </p:nvSpPr>
          <p:spPr bwMode="auto">
            <a:xfrm rot="10800000">
              <a:off x="6094220" y="573250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32" name="Oval 2631"/>
            <p:cNvSpPr/>
            <p:nvPr/>
          </p:nvSpPr>
          <p:spPr bwMode="auto">
            <a:xfrm rot="10800000">
              <a:off x="6094220" y="558961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33" name="Oval 2632"/>
            <p:cNvSpPr/>
            <p:nvPr/>
          </p:nvSpPr>
          <p:spPr bwMode="auto">
            <a:xfrm rot="10800000">
              <a:off x="6094577" y="565873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34" name="Oval 2633"/>
            <p:cNvSpPr/>
            <p:nvPr/>
          </p:nvSpPr>
          <p:spPr bwMode="auto">
            <a:xfrm rot="10800000">
              <a:off x="6094204" y="551696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35" name="Oval 2634"/>
            <p:cNvSpPr/>
            <p:nvPr/>
          </p:nvSpPr>
          <p:spPr bwMode="auto">
            <a:xfrm rot="10800000">
              <a:off x="6094220" y="544541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36" name="Oval 2635"/>
            <p:cNvSpPr/>
            <p:nvPr/>
          </p:nvSpPr>
          <p:spPr bwMode="auto">
            <a:xfrm rot="10800000">
              <a:off x="5806947" y="578877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37" name="Oval 2636"/>
            <p:cNvSpPr/>
            <p:nvPr/>
          </p:nvSpPr>
          <p:spPr bwMode="auto">
            <a:xfrm rot="10800000">
              <a:off x="5806963" y="571722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38" name="Oval 2637"/>
            <p:cNvSpPr/>
            <p:nvPr/>
          </p:nvSpPr>
          <p:spPr bwMode="auto">
            <a:xfrm rot="10800000">
              <a:off x="5806963" y="557434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39" name="Oval 2638"/>
            <p:cNvSpPr/>
            <p:nvPr/>
          </p:nvSpPr>
          <p:spPr bwMode="auto">
            <a:xfrm rot="10800000">
              <a:off x="5807320" y="564345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40" name="Oval 2639"/>
            <p:cNvSpPr/>
            <p:nvPr/>
          </p:nvSpPr>
          <p:spPr bwMode="auto">
            <a:xfrm rot="10800000">
              <a:off x="5806947" y="550168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41" name="Oval 2640"/>
            <p:cNvSpPr/>
            <p:nvPr/>
          </p:nvSpPr>
          <p:spPr bwMode="auto">
            <a:xfrm rot="10800000">
              <a:off x="5806963" y="543014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42" name="Oval 2641"/>
            <p:cNvSpPr/>
            <p:nvPr/>
          </p:nvSpPr>
          <p:spPr bwMode="auto">
            <a:xfrm rot="10800000">
              <a:off x="5703902" y="579985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43" name="Oval 2642"/>
            <p:cNvSpPr/>
            <p:nvPr/>
          </p:nvSpPr>
          <p:spPr bwMode="auto">
            <a:xfrm rot="10800000">
              <a:off x="5703918" y="572831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44" name="Oval 2643"/>
            <p:cNvSpPr/>
            <p:nvPr/>
          </p:nvSpPr>
          <p:spPr bwMode="auto">
            <a:xfrm rot="10800000">
              <a:off x="5703918" y="558542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45" name="Oval 2644"/>
            <p:cNvSpPr/>
            <p:nvPr/>
          </p:nvSpPr>
          <p:spPr bwMode="auto">
            <a:xfrm rot="10800000">
              <a:off x="5704275" y="565454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46" name="Oval 2645"/>
            <p:cNvSpPr/>
            <p:nvPr/>
          </p:nvSpPr>
          <p:spPr bwMode="auto">
            <a:xfrm rot="10800000">
              <a:off x="5703902" y="551277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47" name="Oval 2646"/>
            <p:cNvSpPr/>
            <p:nvPr/>
          </p:nvSpPr>
          <p:spPr bwMode="auto">
            <a:xfrm rot="10800000">
              <a:off x="5703918" y="544123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48" name="Oval 2647"/>
            <p:cNvSpPr/>
            <p:nvPr/>
          </p:nvSpPr>
          <p:spPr bwMode="auto">
            <a:xfrm rot="10800000">
              <a:off x="5526733" y="580313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49" name="Oval 2648"/>
            <p:cNvSpPr/>
            <p:nvPr/>
          </p:nvSpPr>
          <p:spPr bwMode="auto">
            <a:xfrm rot="10800000">
              <a:off x="5526749" y="573159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50" name="Oval 2649"/>
            <p:cNvSpPr/>
            <p:nvPr/>
          </p:nvSpPr>
          <p:spPr bwMode="auto">
            <a:xfrm rot="10800000">
              <a:off x="5526749" y="55887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51" name="Oval 2650"/>
            <p:cNvSpPr/>
            <p:nvPr/>
          </p:nvSpPr>
          <p:spPr bwMode="auto">
            <a:xfrm rot="10800000">
              <a:off x="5527106" y="565782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52" name="Oval 2651"/>
            <p:cNvSpPr/>
            <p:nvPr/>
          </p:nvSpPr>
          <p:spPr bwMode="auto">
            <a:xfrm rot="10800000">
              <a:off x="5526733" y="551605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53" name="Oval 2652"/>
            <p:cNvSpPr/>
            <p:nvPr/>
          </p:nvSpPr>
          <p:spPr bwMode="auto">
            <a:xfrm rot="10800000">
              <a:off x="5526749" y="544451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54" name="Oval 2653"/>
            <p:cNvSpPr/>
            <p:nvPr/>
          </p:nvSpPr>
          <p:spPr bwMode="auto">
            <a:xfrm rot="10800000">
              <a:off x="5423688" y="578587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55" name="Oval 2654"/>
            <p:cNvSpPr/>
            <p:nvPr/>
          </p:nvSpPr>
          <p:spPr bwMode="auto">
            <a:xfrm rot="10800000">
              <a:off x="5423704" y="571432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56" name="Oval 2655"/>
            <p:cNvSpPr/>
            <p:nvPr/>
          </p:nvSpPr>
          <p:spPr bwMode="auto">
            <a:xfrm rot="10800000">
              <a:off x="5423704" y="557144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57" name="Oval 2656"/>
            <p:cNvSpPr/>
            <p:nvPr/>
          </p:nvSpPr>
          <p:spPr bwMode="auto">
            <a:xfrm rot="10800000">
              <a:off x="5424061" y="564055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58" name="Oval 2657"/>
            <p:cNvSpPr/>
            <p:nvPr/>
          </p:nvSpPr>
          <p:spPr bwMode="auto">
            <a:xfrm rot="10800000">
              <a:off x="5423688" y="549878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59" name="Oval 2658"/>
            <p:cNvSpPr/>
            <p:nvPr/>
          </p:nvSpPr>
          <p:spPr bwMode="auto">
            <a:xfrm rot="10800000">
              <a:off x="5423704" y="542724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60" name="Oval 2659"/>
            <p:cNvSpPr/>
            <p:nvPr/>
          </p:nvSpPr>
          <p:spPr bwMode="auto">
            <a:xfrm rot="10800000">
              <a:off x="5617092" y="5792959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61" name="Oval 2660"/>
            <p:cNvSpPr/>
            <p:nvPr/>
          </p:nvSpPr>
          <p:spPr bwMode="auto">
            <a:xfrm rot="10800000">
              <a:off x="5617108" y="5721417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62" name="Oval 2661"/>
            <p:cNvSpPr/>
            <p:nvPr/>
          </p:nvSpPr>
          <p:spPr bwMode="auto">
            <a:xfrm rot="10800000">
              <a:off x="5617108" y="5578528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63" name="Oval 2662"/>
            <p:cNvSpPr/>
            <p:nvPr/>
          </p:nvSpPr>
          <p:spPr bwMode="auto">
            <a:xfrm rot="10800000">
              <a:off x="5617465" y="5647647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64" name="Oval 2663"/>
            <p:cNvSpPr/>
            <p:nvPr/>
          </p:nvSpPr>
          <p:spPr bwMode="auto">
            <a:xfrm rot="10800000">
              <a:off x="5617092" y="5505875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65" name="Oval 2664"/>
            <p:cNvSpPr/>
            <p:nvPr/>
          </p:nvSpPr>
          <p:spPr bwMode="auto">
            <a:xfrm rot="10800000">
              <a:off x="5617108" y="543433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66" name="Oval 2665"/>
            <p:cNvSpPr/>
            <p:nvPr/>
          </p:nvSpPr>
          <p:spPr bwMode="auto">
            <a:xfrm rot="10800000">
              <a:off x="5329835" y="579895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67" name="Oval 2666"/>
            <p:cNvSpPr/>
            <p:nvPr/>
          </p:nvSpPr>
          <p:spPr bwMode="auto">
            <a:xfrm rot="10800000">
              <a:off x="5329851" y="572740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68" name="Oval 2667"/>
            <p:cNvSpPr/>
            <p:nvPr/>
          </p:nvSpPr>
          <p:spPr bwMode="auto">
            <a:xfrm rot="10800000">
              <a:off x="5329851" y="558451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69" name="Oval 2668"/>
            <p:cNvSpPr/>
            <p:nvPr/>
          </p:nvSpPr>
          <p:spPr bwMode="auto">
            <a:xfrm rot="10800000">
              <a:off x="5330208" y="565363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70" name="Oval 2669"/>
            <p:cNvSpPr/>
            <p:nvPr/>
          </p:nvSpPr>
          <p:spPr bwMode="auto">
            <a:xfrm rot="10800000">
              <a:off x="5329835" y="551186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71" name="Oval 2670"/>
            <p:cNvSpPr/>
            <p:nvPr/>
          </p:nvSpPr>
          <p:spPr bwMode="auto">
            <a:xfrm rot="10800000">
              <a:off x="5329851" y="544032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72" name="Oval 2671"/>
            <p:cNvSpPr/>
            <p:nvPr/>
          </p:nvSpPr>
          <p:spPr bwMode="auto">
            <a:xfrm rot="10800000">
              <a:off x="5226790" y="5810035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73" name="Oval 2672"/>
            <p:cNvSpPr/>
            <p:nvPr/>
          </p:nvSpPr>
          <p:spPr bwMode="auto">
            <a:xfrm rot="10800000">
              <a:off x="5226806" y="573849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74" name="Oval 2673"/>
            <p:cNvSpPr/>
            <p:nvPr/>
          </p:nvSpPr>
          <p:spPr bwMode="auto">
            <a:xfrm rot="10800000">
              <a:off x="5226806" y="5595604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75" name="Oval 2674"/>
            <p:cNvSpPr/>
            <p:nvPr/>
          </p:nvSpPr>
          <p:spPr bwMode="auto">
            <a:xfrm rot="10800000">
              <a:off x="5227163" y="566472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76" name="Oval 2675"/>
            <p:cNvSpPr/>
            <p:nvPr/>
          </p:nvSpPr>
          <p:spPr bwMode="auto">
            <a:xfrm rot="10800000">
              <a:off x="5226790" y="552295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77" name="Oval 2676"/>
            <p:cNvSpPr/>
            <p:nvPr/>
          </p:nvSpPr>
          <p:spPr bwMode="auto">
            <a:xfrm rot="10800000">
              <a:off x="5226806" y="5451409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78" name="Oval 2677"/>
            <p:cNvSpPr/>
            <p:nvPr/>
          </p:nvSpPr>
          <p:spPr bwMode="auto">
            <a:xfrm rot="10800000">
              <a:off x="5049622" y="578896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79" name="Oval 2678"/>
            <p:cNvSpPr/>
            <p:nvPr/>
          </p:nvSpPr>
          <p:spPr bwMode="auto">
            <a:xfrm rot="10800000">
              <a:off x="5049638" y="571742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80" name="Oval 2679"/>
            <p:cNvSpPr/>
            <p:nvPr/>
          </p:nvSpPr>
          <p:spPr bwMode="auto">
            <a:xfrm rot="10800000">
              <a:off x="5049638" y="557453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81" name="Oval 2680"/>
            <p:cNvSpPr/>
            <p:nvPr/>
          </p:nvSpPr>
          <p:spPr bwMode="auto">
            <a:xfrm rot="10800000">
              <a:off x="5049995" y="564365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82" name="Oval 2681"/>
            <p:cNvSpPr/>
            <p:nvPr/>
          </p:nvSpPr>
          <p:spPr bwMode="auto">
            <a:xfrm rot="10800000">
              <a:off x="5049622" y="550187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83" name="Oval 2682"/>
            <p:cNvSpPr/>
            <p:nvPr/>
          </p:nvSpPr>
          <p:spPr bwMode="auto">
            <a:xfrm rot="10800000">
              <a:off x="5049638" y="543033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84" name="Oval 2683"/>
            <p:cNvSpPr/>
            <p:nvPr/>
          </p:nvSpPr>
          <p:spPr bwMode="auto">
            <a:xfrm rot="10800000">
              <a:off x="4946577" y="580004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85" name="Oval 2684"/>
            <p:cNvSpPr/>
            <p:nvPr/>
          </p:nvSpPr>
          <p:spPr bwMode="auto">
            <a:xfrm rot="10800000">
              <a:off x="4946593" y="572850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86" name="Oval 2685"/>
            <p:cNvSpPr/>
            <p:nvPr/>
          </p:nvSpPr>
          <p:spPr bwMode="auto">
            <a:xfrm rot="10800000">
              <a:off x="4946593" y="558561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87" name="Oval 2686"/>
            <p:cNvSpPr/>
            <p:nvPr/>
          </p:nvSpPr>
          <p:spPr bwMode="auto">
            <a:xfrm rot="10800000">
              <a:off x="4946950" y="56547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88" name="Oval 2687"/>
            <p:cNvSpPr/>
            <p:nvPr/>
          </p:nvSpPr>
          <p:spPr bwMode="auto">
            <a:xfrm rot="10800000">
              <a:off x="4946577" y="551296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89" name="Oval 2688"/>
            <p:cNvSpPr/>
            <p:nvPr/>
          </p:nvSpPr>
          <p:spPr bwMode="auto">
            <a:xfrm rot="10800000">
              <a:off x="4946593" y="544142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90" name="Oval 2689"/>
            <p:cNvSpPr/>
            <p:nvPr/>
          </p:nvSpPr>
          <p:spPr bwMode="auto">
            <a:xfrm rot="10800000">
              <a:off x="5139981" y="580004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91" name="Oval 2690"/>
            <p:cNvSpPr/>
            <p:nvPr/>
          </p:nvSpPr>
          <p:spPr bwMode="auto">
            <a:xfrm rot="10800000">
              <a:off x="5139997" y="572850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92" name="Oval 2691"/>
            <p:cNvSpPr/>
            <p:nvPr/>
          </p:nvSpPr>
          <p:spPr bwMode="auto">
            <a:xfrm rot="10800000">
              <a:off x="5139997" y="558561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93" name="Oval 2692"/>
            <p:cNvSpPr/>
            <p:nvPr/>
          </p:nvSpPr>
          <p:spPr bwMode="auto">
            <a:xfrm rot="10800000">
              <a:off x="5140354" y="56547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94" name="Oval 2693"/>
            <p:cNvSpPr/>
            <p:nvPr/>
          </p:nvSpPr>
          <p:spPr bwMode="auto">
            <a:xfrm rot="10800000">
              <a:off x="5139981" y="551296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95" name="Oval 2694"/>
            <p:cNvSpPr/>
            <p:nvPr/>
          </p:nvSpPr>
          <p:spPr bwMode="auto">
            <a:xfrm rot="10800000">
              <a:off x="5139997" y="544142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96" name="Oval 2695"/>
            <p:cNvSpPr/>
            <p:nvPr/>
          </p:nvSpPr>
          <p:spPr bwMode="auto">
            <a:xfrm rot="10800000">
              <a:off x="4852724" y="578477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97" name="Oval 2696"/>
            <p:cNvSpPr/>
            <p:nvPr/>
          </p:nvSpPr>
          <p:spPr bwMode="auto">
            <a:xfrm rot="10800000">
              <a:off x="4852740" y="571323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98" name="Oval 2697"/>
            <p:cNvSpPr/>
            <p:nvPr/>
          </p:nvSpPr>
          <p:spPr bwMode="auto">
            <a:xfrm rot="10800000">
              <a:off x="4852740" y="557034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99" name="Oval 2698"/>
            <p:cNvSpPr/>
            <p:nvPr/>
          </p:nvSpPr>
          <p:spPr bwMode="auto">
            <a:xfrm rot="10800000">
              <a:off x="4853097" y="563946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00" name="Oval 2699"/>
            <p:cNvSpPr/>
            <p:nvPr/>
          </p:nvSpPr>
          <p:spPr bwMode="auto">
            <a:xfrm rot="10800000">
              <a:off x="4852724" y="549769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01" name="Oval 2700"/>
            <p:cNvSpPr/>
            <p:nvPr/>
          </p:nvSpPr>
          <p:spPr bwMode="auto">
            <a:xfrm rot="10800000">
              <a:off x="4852740" y="542614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02" name="Oval 2701"/>
            <p:cNvSpPr/>
            <p:nvPr/>
          </p:nvSpPr>
          <p:spPr bwMode="auto">
            <a:xfrm rot="10800000">
              <a:off x="4749679" y="579585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03" name="Oval 2702"/>
            <p:cNvSpPr/>
            <p:nvPr/>
          </p:nvSpPr>
          <p:spPr bwMode="auto">
            <a:xfrm rot="10800000">
              <a:off x="4749695" y="572431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04" name="Oval 2703"/>
            <p:cNvSpPr/>
            <p:nvPr/>
          </p:nvSpPr>
          <p:spPr bwMode="auto">
            <a:xfrm rot="10800000">
              <a:off x="4749695" y="558142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05" name="Oval 2704"/>
            <p:cNvSpPr/>
            <p:nvPr/>
          </p:nvSpPr>
          <p:spPr bwMode="auto">
            <a:xfrm rot="10800000">
              <a:off x="4750052" y="565054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06" name="Oval 2705"/>
            <p:cNvSpPr/>
            <p:nvPr/>
          </p:nvSpPr>
          <p:spPr bwMode="auto">
            <a:xfrm rot="10800000">
              <a:off x="4749679" y="550877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07" name="Oval 2706"/>
            <p:cNvSpPr/>
            <p:nvPr/>
          </p:nvSpPr>
          <p:spPr bwMode="auto">
            <a:xfrm rot="10800000">
              <a:off x="4749695" y="543723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08" name="Oval 2707"/>
            <p:cNvSpPr/>
            <p:nvPr/>
          </p:nvSpPr>
          <p:spPr bwMode="auto">
            <a:xfrm rot="10800000">
              <a:off x="6482754" y="578237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09" name="Oval 2708"/>
            <p:cNvSpPr/>
            <p:nvPr/>
          </p:nvSpPr>
          <p:spPr bwMode="auto">
            <a:xfrm rot="10800000">
              <a:off x="6482770" y="571083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10" name="Oval 2709"/>
            <p:cNvSpPr/>
            <p:nvPr/>
          </p:nvSpPr>
          <p:spPr bwMode="auto">
            <a:xfrm rot="10800000">
              <a:off x="6482770" y="556794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11" name="Oval 2710"/>
            <p:cNvSpPr/>
            <p:nvPr/>
          </p:nvSpPr>
          <p:spPr bwMode="auto">
            <a:xfrm rot="10800000">
              <a:off x="6483127" y="563706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12" name="Oval 2711"/>
            <p:cNvSpPr/>
            <p:nvPr/>
          </p:nvSpPr>
          <p:spPr bwMode="auto">
            <a:xfrm rot="10800000">
              <a:off x="6482754" y="54952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13" name="Oval 2712"/>
            <p:cNvSpPr/>
            <p:nvPr/>
          </p:nvSpPr>
          <p:spPr bwMode="auto">
            <a:xfrm rot="10800000">
              <a:off x="6482770" y="542374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14" name="Oval 2713"/>
            <p:cNvSpPr/>
            <p:nvPr/>
          </p:nvSpPr>
          <p:spPr bwMode="auto">
            <a:xfrm rot="10800000">
              <a:off x="6379709" y="5793457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15" name="Oval 2714"/>
            <p:cNvSpPr/>
            <p:nvPr/>
          </p:nvSpPr>
          <p:spPr bwMode="auto">
            <a:xfrm rot="10800000">
              <a:off x="6379725" y="5721915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16" name="Oval 2715"/>
            <p:cNvSpPr/>
            <p:nvPr/>
          </p:nvSpPr>
          <p:spPr bwMode="auto">
            <a:xfrm rot="10800000">
              <a:off x="6379725" y="557902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17" name="Oval 2716"/>
            <p:cNvSpPr/>
            <p:nvPr/>
          </p:nvSpPr>
          <p:spPr bwMode="auto">
            <a:xfrm rot="10800000">
              <a:off x="6380082" y="5648145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18" name="Oval 2717"/>
            <p:cNvSpPr/>
            <p:nvPr/>
          </p:nvSpPr>
          <p:spPr bwMode="auto">
            <a:xfrm rot="10800000">
              <a:off x="6379709" y="550637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19" name="Oval 2718"/>
            <p:cNvSpPr/>
            <p:nvPr/>
          </p:nvSpPr>
          <p:spPr bwMode="auto">
            <a:xfrm rot="10800000">
              <a:off x="6379725" y="543483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20" name="Oval 2719"/>
            <p:cNvSpPr/>
            <p:nvPr/>
          </p:nvSpPr>
          <p:spPr bwMode="auto">
            <a:xfrm rot="10800000">
              <a:off x="6573113" y="580054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21" name="Oval 2720"/>
            <p:cNvSpPr/>
            <p:nvPr/>
          </p:nvSpPr>
          <p:spPr bwMode="auto">
            <a:xfrm rot="10800000">
              <a:off x="6573129" y="572900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22" name="Oval 2721"/>
            <p:cNvSpPr/>
            <p:nvPr/>
          </p:nvSpPr>
          <p:spPr bwMode="auto">
            <a:xfrm rot="10800000">
              <a:off x="6573129" y="558611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23" name="Oval 2722"/>
            <p:cNvSpPr/>
            <p:nvPr/>
          </p:nvSpPr>
          <p:spPr bwMode="auto">
            <a:xfrm rot="10800000">
              <a:off x="6573486" y="565523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24" name="Oval 2723"/>
            <p:cNvSpPr/>
            <p:nvPr/>
          </p:nvSpPr>
          <p:spPr bwMode="auto">
            <a:xfrm rot="10800000">
              <a:off x="6573113" y="551346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25" name="Oval 2724"/>
            <p:cNvSpPr/>
            <p:nvPr/>
          </p:nvSpPr>
          <p:spPr bwMode="auto">
            <a:xfrm rot="10800000">
              <a:off x="6573129" y="544191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26" name="Oval 2725"/>
            <p:cNvSpPr/>
            <p:nvPr/>
          </p:nvSpPr>
          <p:spPr bwMode="auto">
            <a:xfrm rot="10800000">
              <a:off x="6285856" y="578527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27" name="Oval 2726"/>
            <p:cNvSpPr/>
            <p:nvPr/>
          </p:nvSpPr>
          <p:spPr bwMode="auto">
            <a:xfrm rot="10800000">
              <a:off x="6285872" y="571373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28" name="Oval 2727"/>
            <p:cNvSpPr/>
            <p:nvPr/>
          </p:nvSpPr>
          <p:spPr bwMode="auto">
            <a:xfrm rot="10800000">
              <a:off x="6285872" y="557084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29" name="Oval 2728"/>
            <p:cNvSpPr/>
            <p:nvPr/>
          </p:nvSpPr>
          <p:spPr bwMode="auto">
            <a:xfrm rot="10800000">
              <a:off x="6286229" y="563996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30" name="Oval 2729"/>
            <p:cNvSpPr/>
            <p:nvPr/>
          </p:nvSpPr>
          <p:spPr bwMode="auto">
            <a:xfrm rot="10800000">
              <a:off x="6285856" y="54981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31" name="Oval 2730"/>
            <p:cNvSpPr/>
            <p:nvPr/>
          </p:nvSpPr>
          <p:spPr bwMode="auto">
            <a:xfrm rot="10800000">
              <a:off x="6285872" y="542664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32" name="Oval 2731"/>
            <p:cNvSpPr/>
            <p:nvPr/>
          </p:nvSpPr>
          <p:spPr bwMode="auto">
            <a:xfrm rot="10800000">
              <a:off x="6182811" y="579635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33" name="Oval 2732"/>
            <p:cNvSpPr/>
            <p:nvPr/>
          </p:nvSpPr>
          <p:spPr bwMode="auto">
            <a:xfrm rot="10800000">
              <a:off x="6182827" y="572481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34" name="Oval 2733"/>
            <p:cNvSpPr/>
            <p:nvPr/>
          </p:nvSpPr>
          <p:spPr bwMode="auto">
            <a:xfrm rot="10800000">
              <a:off x="6182827" y="558192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35" name="Oval 2734"/>
            <p:cNvSpPr/>
            <p:nvPr/>
          </p:nvSpPr>
          <p:spPr bwMode="auto">
            <a:xfrm rot="10800000">
              <a:off x="6183184" y="565104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36" name="Oval 2735"/>
            <p:cNvSpPr/>
            <p:nvPr/>
          </p:nvSpPr>
          <p:spPr bwMode="auto">
            <a:xfrm rot="10800000">
              <a:off x="6182811" y="550927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37" name="Oval 2736"/>
            <p:cNvSpPr/>
            <p:nvPr/>
          </p:nvSpPr>
          <p:spPr bwMode="auto">
            <a:xfrm rot="10800000">
              <a:off x="6182827" y="543773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38" name="Oval 2737"/>
            <p:cNvSpPr/>
            <p:nvPr/>
          </p:nvSpPr>
          <p:spPr bwMode="auto">
            <a:xfrm rot="10800000">
              <a:off x="6668809" y="578283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39" name="Oval 2738"/>
            <p:cNvSpPr/>
            <p:nvPr/>
          </p:nvSpPr>
          <p:spPr bwMode="auto">
            <a:xfrm rot="10800000">
              <a:off x="6668825" y="571129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40" name="Oval 2739"/>
            <p:cNvSpPr/>
            <p:nvPr/>
          </p:nvSpPr>
          <p:spPr bwMode="auto">
            <a:xfrm rot="10800000">
              <a:off x="6668825" y="556840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41" name="Oval 2740"/>
            <p:cNvSpPr/>
            <p:nvPr/>
          </p:nvSpPr>
          <p:spPr bwMode="auto">
            <a:xfrm rot="10800000">
              <a:off x="6669182" y="563752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42" name="Oval 2741"/>
            <p:cNvSpPr/>
            <p:nvPr/>
          </p:nvSpPr>
          <p:spPr bwMode="auto">
            <a:xfrm rot="10800000">
              <a:off x="6668809" y="549574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43" name="Oval 2742"/>
            <p:cNvSpPr/>
            <p:nvPr/>
          </p:nvSpPr>
          <p:spPr bwMode="auto">
            <a:xfrm rot="10800000">
              <a:off x="6668825" y="54242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56544" y="1650319"/>
            <a:ext cx="8650633" cy="485980"/>
            <a:chOff x="256544" y="2123299"/>
            <a:chExt cx="8650633" cy="485980"/>
          </a:xfrm>
        </p:grpSpPr>
        <p:sp>
          <p:nvSpPr>
            <p:cNvPr id="2744" name="Rectangle 2743"/>
            <p:cNvSpPr/>
            <p:nvPr/>
          </p:nvSpPr>
          <p:spPr bwMode="auto">
            <a:xfrm>
              <a:off x="6844393" y="2123299"/>
              <a:ext cx="2062784" cy="482204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45" name="Oval 2744"/>
            <p:cNvSpPr/>
            <p:nvPr/>
          </p:nvSpPr>
          <p:spPr bwMode="auto">
            <a:xfrm rot="10800000">
              <a:off x="8138727" y="252883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46" name="Oval 2745"/>
            <p:cNvSpPr/>
            <p:nvPr/>
          </p:nvSpPr>
          <p:spPr bwMode="auto">
            <a:xfrm rot="10800000">
              <a:off x="8138743" y="245729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47" name="Oval 2746"/>
            <p:cNvSpPr/>
            <p:nvPr/>
          </p:nvSpPr>
          <p:spPr bwMode="auto">
            <a:xfrm rot="10800000">
              <a:off x="8138743" y="231440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48" name="Oval 2747"/>
            <p:cNvSpPr/>
            <p:nvPr/>
          </p:nvSpPr>
          <p:spPr bwMode="auto">
            <a:xfrm rot="10800000">
              <a:off x="8139100" y="238352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49" name="Oval 2748"/>
            <p:cNvSpPr/>
            <p:nvPr/>
          </p:nvSpPr>
          <p:spPr bwMode="auto">
            <a:xfrm rot="10800000">
              <a:off x="8138727" y="224175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50" name="Oval 2749"/>
            <p:cNvSpPr/>
            <p:nvPr/>
          </p:nvSpPr>
          <p:spPr bwMode="auto">
            <a:xfrm rot="10800000">
              <a:off x="8138743" y="217021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51" name="Oval 2750"/>
            <p:cNvSpPr/>
            <p:nvPr/>
          </p:nvSpPr>
          <p:spPr bwMode="auto">
            <a:xfrm rot="10800000">
              <a:off x="8035682" y="253283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52" name="Oval 2751"/>
            <p:cNvSpPr/>
            <p:nvPr/>
          </p:nvSpPr>
          <p:spPr bwMode="auto">
            <a:xfrm rot="10800000">
              <a:off x="8035698" y="246129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53" name="Oval 2752"/>
            <p:cNvSpPr/>
            <p:nvPr/>
          </p:nvSpPr>
          <p:spPr bwMode="auto">
            <a:xfrm rot="10800000">
              <a:off x="8035698" y="231840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54" name="Oval 2753"/>
            <p:cNvSpPr/>
            <p:nvPr/>
          </p:nvSpPr>
          <p:spPr bwMode="auto">
            <a:xfrm rot="10800000">
              <a:off x="8036055" y="238752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55" name="Oval 2754"/>
            <p:cNvSpPr/>
            <p:nvPr/>
          </p:nvSpPr>
          <p:spPr bwMode="auto">
            <a:xfrm rot="10800000">
              <a:off x="8035682" y="224575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56" name="Oval 2755"/>
            <p:cNvSpPr/>
            <p:nvPr/>
          </p:nvSpPr>
          <p:spPr bwMode="auto">
            <a:xfrm rot="10800000">
              <a:off x="8035698" y="217421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57" name="Oval 2756"/>
            <p:cNvSpPr/>
            <p:nvPr/>
          </p:nvSpPr>
          <p:spPr bwMode="auto">
            <a:xfrm rot="10800000">
              <a:off x="8229086" y="253992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58" name="Oval 2757"/>
            <p:cNvSpPr/>
            <p:nvPr/>
          </p:nvSpPr>
          <p:spPr bwMode="auto">
            <a:xfrm rot="10800000">
              <a:off x="8229102" y="246838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59" name="Oval 2758"/>
            <p:cNvSpPr/>
            <p:nvPr/>
          </p:nvSpPr>
          <p:spPr bwMode="auto">
            <a:xfrm rot="10800000">
              <a:off x="8229102" y="2325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60" name="Oval 2759"/>
            <p:cNvSpPr/>
            <p:nvPr/>
          </p:nvSpPr>
          <p:spPr bwMode="auto">
            <a:xfrm rot="10800000">
              <a:off x="8229459" y="239461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61" name="Oval 2760"/>
            <p:cNvSpPr/>
            <p:nvPr/>
          </p:nvSpPr>
          <p:spPr bwMode="auto">
            <a:xfrm rot="10800000">
              <a:off x="8229086" y="225284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62" name="Oval 2761"/>
            <p:cNvSpPr/>
            <p:nvPr/>
          </p:nvSpPr>
          <p:spPr bwMode="auto">
            <a:xfrm rot="10800000">
              <a:off x="8229102" y="218129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63" name="Oval 2762"/>
            <p:cNvSpPr/>
            <p:nvPr/>
          </p:nvSpPr>
          <p:spPr bwMode="auto">
            <a:xfrm rot="10800000">
              <a:off x="7941829" y="252465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64" name="Oval 2763"/>
            <p:cNvSpPr/>
            <p:nvPr/>
          </p:nvSpPr>
          <p:spPr bwMode="auto">
            <a:xfrm rot="10800000">
              <a:off x="7941845" y="245310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65" name="Oval 2764"/>
            <p:cNvSpPr/>
            <p:nvPr/>
          </p:nvSpPr>
          <p:spPr bwMode="auto">
            <a:xfrm rot="10800000">
              <a:off x="7941845" y="231022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66" name="Oval 2765"/>
            <p:cNvSpPr/>
            <p:nvPr/>
          </p:nvSpPr>
          <p:spPr bwMode="auto">
            <a:xfrm rot="10800000">
              <a:off x="7942202" y="237933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67" name="Oval 2766"/>
            <p:cNvSpPr/>
            <p:nvPr/>
          </p:nvSpPr>
          <p:spPr bwMode="auto">
            <a:xfrm rot="10800000">
              <a:off x="7941829" y="223756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68" name="Oval 2767"/>
            <p:cNvSpPr/>
            <p:nvPr/>
          </p:nvSpPr>
          <p:spPr bwMode="auto">
            <a:xfrm rot="10800000">
              <a:off x="7941845" y="216602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69" name="Oval 2768"/>
            <p:cNvSpPr/>
            <p:nvPr/>
          </p:nvSpPr>
          <p:spPr bwMode="auto">
            <a:xfrm rot="10800000">
              <a:off x="7838784" y="253573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70" name="Oval 2769"/>
            <p:cNvSpPr/>
            <p:nvPr/>
          </p:nvSpPr>
          <p:spPr bwMode="auto">
            <a:xfrm rot="10800000">
              <a:off x="7838800" y="246419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71" name="Oval 2770"/>
            <p:cNvSpPr/>
            <p:nvPr/>
          </p:nvSpPr>
          <p:spPr bwMode="auto">
            <a:xfrm rot="10800000">
              <a:off x="7838800" y="232130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72" name="Oval 2771"/>
            <p:cNvSpPr/>
            <p:nvPr/>
          </p:nvSpPr>
          <p:spPr bwMode="auto">
            <a:xfrm rot="10800000">
              <a:off x="7839157" y="2390424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73" name="Oval 2772"/>
            <p:cNvSpPr/>
            <p:nvPr/>
          </p:nvSpPr>
          <p:spPr bwMode="auto">
            <a:xfrm rot="10800000">
              <a:off x="7838784" y="224865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74" name="Oval 2773"/>
            <p:cNvSpPr/>
            <p:nvPr/>
          </p:nvSpPr>
          <p:spPr bwMode="auto">
            <a:xfrm rot="10800000">
              <a:off x="7838800" y="217711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75" name="Oval 2774"/>
            <p:cNvSpPr/>
            <p:nvPr/>
          </p:nvSpPr>
          <p:spPr bwMode="auto">
            <a:xfrm rot="10800000">
              <a:off x="7661615" y="253901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76" name="Oval 2775"/>
            <p:cNvSpPr/>
            <p:nvPr/>
          </p:nvSpPr>
          <p:spPr bwMode="auto">
            <a:xfrm rot="10800000">
              <a:off x="7661631" y="246747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77" name="Oval 2776"/>
            <p:cNvSpPr/>
            <p:nvPr/>
          </p:nvSpPr>
          <p:spPr bwMode="auto">
            <a:xfrm rot="10800000">
              <a:off x="7661631" y="232458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78" name="Oval 2777"/>
            <p:cNvSpPr/>
            <p:nvPr/>
          </p:nvSpPr>
          <p:spPr bwMode="auto">
            <a:xfrm rot="10800000">
              <a:off x="7661988" y="239370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79" name="Oval 2778"/>
            <p:cNvSpPr/>
            <p:nvPr/>
          </p:nvSpPr>
          <p:spPr bwMode="auto">
            <a:xfrm rot="10800000">
              <a:off x="7661615" y="225193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80" name="Oval 2779"/>
            <p:cNvSpPr/>
            <p:nvPr/>
          </p:nvSpPr>
          <p:spPr bwMode="auto">
            <a:xfrm rot="10800000">
              <a:off x="7661631" y="218039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81" name="Oval 2780"/>
            <p:cNvSpPr/>
            <p:nvPr/>
          </p:nvSpPr>
          <p:spPr bwMode="auto">
            <a:xfrm rot="10800000">
              <a:off x="7558570" y="252175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82" name="Oval 2781"/>
            <p:cNvSpPr/>
            <p:nvPr/>
          </p:nvSpPr>
          <p:spPr bwMode="auto">
            <a:xfrm rot="10800000">
              <a:off x="7558586" y="245020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83" name="Oval 2782"/>
            <p:cNvSpPr/>
            <p:nvPr/>
          </p:nvSpPr>
          <p:spPr bwMode="auto">
            <a:xfrm rot="10800000">
              <a:off x="7558586" y="230732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84" name="Oval 2783"/>
            <p:cNvSpPr/>
            <p:nvPr/>
          </p:nvSpPr>
          <p:spPr bwMode="auto">
            <a:xfrm rot="10800000">
              <a:off x="7558943" y="237643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85" name="Oval 2784"/>
            <p:cNvSpPr/>
            <p:nvPr/>
          </p:nvSpPr>
          <p:spPr bwMode="auto">
            <a:xfrm rot="10800000">
              <a:off x="7558570" y="223466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86" name="Oval 2785"/>
            <p:cNvSpPr/>
            <p:nvPr/>
          </p:nvSpPr>
          <p:spPr bwMode="auto">
            <a:xfrm rot="10800000">
              <a:off x="7558586" y="216312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87" name="Oval 2786"/>
            <p:cNvSpPr/>
            <p:nvPr/>
          </p:nvSpPr>
          <p:spPr bwMode="auto">
            <a:xfrm rot="10800000">
              <a:off x="7751974" y="252883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88" name="Oval 2787"/>
            <p:cNvSpPr/>
            <p:nvPr/>
          </p:nvSpPr>
          <p:spPr bwMode="auto">
            <a:xfrm rot="10800000">
              <a:off x="7751990" y="245729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89" name="Oval 2788"/>
            <p:cNvSpPr/>
            <p:nvPr/>
          </p:nvSpPr>
          <p:spPr bwMode="auto">
            <a:xfrm rot="10800000">
              <a:off x="7751990" y="231440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90" name="Oval 2789"/>
            <p:cNvSpPr/>
            <p:nvPr/>
          </p:nvSpPr>
          <p:spPr bwMode="auto">
            <a:xfrm rot="10800000">
              <a:off x="7752347" y="238352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91" name="Oval 2790"/>
            <p:cNvSpPr/>
            <p:nvPr/>
          </p:nvSpPr>
          <p:spPr bwMode="auto">
            <a:xfrm rot="10800000">
              <a:off x="7751974" y="224175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92" name="Oval 2791"/>
            <p:cNvSpPr/>
            <p:nvPr/>
          </p:nvSpPr>
          <p:spPr bwMode="auto">
            <a:xfrm rot="10800000">
              <a:off x="7751990" y="217021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93" name="Oval 2792"/>
            <p:cNvSpPr/>
            <p:nvPr/>
          </p:nvSpPr>
          <p:spPr bwMode="auto">
            <a:xfrm rot="10800000">
              <a:off x="7464717" y="253483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94" name="Oval 2793"/>
            <p:cNvSpPr/>
            <p:nvPr/>
          </p:nvSpPr>
          <p:spPr bwMode="auto">
            <a:xfrm rot="10800000">
              <a:off x="7464733" y="24632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95" name="Oval 2794"/>
            <p:cNvSpPr/>
            <p:nvPr/>
          </p:nvSpPr>
          <p:spPr bwMode="auto">
            <a:xfrm rot="10800000">
              <a:off x="7464733" y="232039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96" name="Oval 2795"/>
            <p:cNvSpPr/>
            <p:nvPr/>
          </p:nvSpPr>
          <p:spPr bwMode="auto">
            <a:xfrm rot="10800000">
              <a:off x="7465090" y="238951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97" name="Oval 2796"/>
            <p:cNvSpPr/>
            <p:nvPr/>
          </p:nvSpPr>
          <p:spPr bwMode="auto">
            <a:xfrm rot="10800000">
              <a:off x="7464717" y="224774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98" name="Oval 2797"/>
            <p:cNvSpPr/>
            <p:nvPr/>
          </p:nvSpPr>
          <p:spPr bwMode="auto">
            <a:xfrm rot="10800000">
              <a:off x="7464733" y="217620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99" name="Oval 2798"/>
            <p:cNvSpPr/>
            <p:nvPr/>
          </p:nvSpPr>
          <p:spPr bwMode="auto">
            <a:xfrm rot="10800000">
              <a:off x="7361672" y="254591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00" name="Oval 2799"/>
            <p:cNvSpPr/>
            <p:nvPr/>
          </p:nvSpPr>
          <p:spPr bwMode="auto">
            <a:xfrm rot="10800000">
              <a:off x="7361688" y="247437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01" name="Oval 2800"/>
            <p:cNvSpPr/>
            <p:nvPr/>
          </p:nvSpPr>
          <p:spPr bwMode="auto">
            <a:xfrm rot="10800000">
              <a:off x="7361688" y="233148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02" name="Oval 2801"/>
            <p:cNvSpPr/>
            <p:nvPr/>
          </p:nvSpPr>
          <p:spPr bwMode="auto">
            <a:xfrm rot="10800000">
              <a:off x="7362045" y="240060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03" name="Oval 2802"/>
            <p:cNvSpPr/>
            <p:nvPr/>
          </p:nvSpPr>
          <p:spPr bwMode="auto">
            <a:xfrm rot="10800000">
              <a:off x="7361672" y="225883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04" name="Oval 2803"/>
            <p:cNvSpPr/>
            <p:nvPr/>
          </p:nvSpPr>
          <p:spPr bwMode="auto">
            <a:xfrm rot="10800000">
              <a:off x="7361688" y="218728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05" name="Oval 2804"/>
            <p:cNvSpPr/>
            <p:nvPr/>
          </p:nvSpPr>
          <p:spPr bwMode="auto">
            <a:xfrm rot="10800000">
              <a:off x="7184504" y="252484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06" name="Oval 2805"/>
            <p:cNvSpPr/>
            <p:nvPr/>
          </p:nvSpPr>
          <p:spPr bwMode="auto">
            <a:xfrm rot="10800000">
              <a:off x="7184520" y="245330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07" name="Oval 2806"/>
            <p:cNvSpPr/>
            <p:nvPr/>
          </p:nvSpPr>
          <p:spPr bwMode="auto">
            <a:xfrm rot="10800000">
              <a:off x="7184520" y="231041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08" name="Oval 2807"/>
            <p:cNvSpPr/>
            <p:nvPr/>
          </p:nvSpPr>
          <p:spPr bwMode="auto">
            <a:xfrm rot="10800000">
              <a:off x="7184877" y="237953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09" name="Oval 2808"/>
            <p:cNvSpPr/>
            <p:nvPr/>
          </p:nvSpPr>
          <p:spPr bwMode="auto">
            <a:xfrm rot="10800000">
              <a:off x="7184504" y="223775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10" name="Oval 2809"/>
            <p:cNvSpPr/>
            <p:nvPr/>
          </p:nvSpPr>
          <p:spPr bwMode="auto">
            <a:xfrm rot="10800000">
              <a:off x="7184520" y="216621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11" name="Oval 2810"/>
            <p:cNvSpPr/>
            <p:nvPr/>
          </p:nvSpPr>
          <p:spPr bwMode="auto">
            <a:xfrm rot="10800000">
              <a:off x="7081459" y="253592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12" name="Oval 2811"/>
            <p:cNvSpPr/>
            <p:nvPr/>
          </p:nvSpPr>
          <p:spPr bwMode="auto">
            <a:xfrm rot="10800000">
              <a:off x="7081475" y="246438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13" name="Oval 2812"/>
            <p:cNvSpPr/>
            <p:nvPr/>
          </p:nvSpPr>
          <p:spPr bwMode="auto">
            <a:xfrm rot="10800000">
              <a:off x="7081475" y="232149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14" name="Oval 2813"/>
            <p:cNvSpPr/>
            <p:nvPr/>
          </p:nvSpPr>
          <p:spPr bwMode="auto">
            <a:xfrm rot="10800000">
              <a:off x="7081832" y="239061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15" name="Oval 2814"/>
            <p:cNvSpPr/>
            <p:nvPr/>
          </p:nvSpPr>
          <p:spPr bwMode="auto">
            <a:xfrm rot="10800000">
              <a:off x="7081459" y="224884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16" name="Oval 2815"/>
            <p:cNvSpPr/>
            <p:nvPr/>
          </p:nvSpPr>
          <p:spPr bwMode="auto">
            <a:xfrm rot="10800000">
              <a:off x="7081475" y="217730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17" name="Oval 2816"/>
            <p:cNvSpPr/>
            <p:nvPr/>
          </p:nvSpPr>
          <p:spPr bwMode="auto">
            <a:xfrm rot="10800000">
              <a:off x="7274863" y="253592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18" name="Oval 2817"/>
            <p:cNvSpPr/>
            <p:nvPr/>
          </p:nvSpPr>
          <p:spPr bwMode="auto">
            <a:xfrm rot="10800000">
              <a:off x="7274879" y="246438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19" name="Oval 2818"/>
            <p:cNvSpPr/>
            <p:nvPr/>
          </p:nvSpPr>
          <p:spPr bwMode="auto">
            <a:xfrm rot="10800000">
              <a:off x="7274879" y="232149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20" name="Oval 2819"/>
            <p:cNvSpPr/>
            <p:nvPr/>
          </p:nvSpPr>
          <p:spPr bwMode="auto">
            <a:xfrm rot="10800000">
              <a:off x="7275236" y="239061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21" name="Oval 2820"/>
            <p:cNvSpPr/>
            <p:nvPr/>
          </p:nvSpPr>
          <p:spPr bwMode="auto">
            <a:xfrm rot="10800000">
              <a:off x="7274863" y="224884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22" name="Oval 2821"/>
            <p:cNvSpPr/>
            <p:nvPr/>
          </p:nvSpPr>
          <p:spPr bwMode="auto">
            <a:xfrm rot="10800000">
              <a:off x="7274879" y="217730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23" name="Oval 2822"/>
            <p:cNvSpPr/>
            <p:nvPr/>
          </p:nvSpPr>
          <p:spPr bwMode="auto">
            <a:xfrm rot="10800000">
              <a:off x="6987606" y="252065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24" name="Oval 2823"/>
            <p:cNvSpPr/>
            <p:nvPr/>
          </p:nvSpPr>
          <p:spPr bwMode="auto">
            <a:xfrm rot="10800000">
              <a:off x="6987622" y="244911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25" name="Oval 2824"/>
            <p:cNvSpPr/>
            <p:nvPr/>
          </p:nvSpPr>
          <p:spPr bwMode="auto">
            <a:xfrm rot="10800000">
              <a:off x="6987622" y="230622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26" name="Oval 2825"/>
            <p:cNvSpPr/>
            <p:nvPr/>
          </p:nvSpPr>
          <p:spPr bwMode="auto">
            <a:xfrm rot="10800000">
              <a:off x="6987979" y="237534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27" name="Oval 2826"/>
            <p:cNvSpPr/>
            <p:nvPr/>
          </p:nvSpPr>
          <p:spPr bwMode="auto">
            <a:xfrm rot="10800000">
              <a:off x="6987606" y="223357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28" name="Oval 2827"/>
            <p:cNvSpPr/>
            <p:nvPr/>
          </p:nvSpPr>
          <p:spPr bwMode="auto">
            <a:xfrm rot="10800000">
              <a:off x="6987622" y="216202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29" name="Oval 2828"/>
            <p:cNvSpPr/>
            <p:nvPr/>
          </p:nvSpPr>
          <p:spPr bwMode="auto">
            <a:xfrm rot="10800000">
              <a:off x="6884561" y="253173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30" name="Oval 2829"/>
            <p:cNvSpPr/>
            <p:nvPr/>
          </p:nvSpPr>
          <p:spPr bwMode="auto">
            <a:xfrm rot="10800000">
              <a:off x="6884577" y="246019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31" name="Oval 2830"/>
            <p:cNvSpPr/>
            <p:nvPr/>
          </p:nvSpPr>
          <p:spPr bwMode="auto">
            <a:xfrm rot="10800000">
              <a:off x="6884577" y="231730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32" name="Oval 2831"/>
            <p:cNvSpPr/>
            <p:nvPr/>
          </p:nvSpPr>
          <p:spPr bwMode="auto">
            <a:xfrm rot="10800000">
              <a:off x="6884934" y="238642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33" name="Oval 2832"/>
            <p:cNvSpPr/>
            <p:nvPr/>
          </p:nvSpPr>
          <p:spPr bwMode="auto">
            <a:xfrm rot="10800000">
              <a:off x="6884561" y="224465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34" name="Oval 2833"/>
            <p:cNvSpPr/>
            <p:nvPr/>
          </p:nvSpPr>
          <p:spPr bwMode="auto">
            <a:xfrm rot="10800000">
              <a:off x="6884577" y="217311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35" name="Oval 2834"/>
            <p:cNvSpPr/>
            <p:nvPr/>
          </p:nvSpPr>
          <p:spPr bwMode="auto">
            <a:xfrm rot="10800000">
              <a:off x="8617636" y="251825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36" name="Oval 2835"/>
            <p:cNvSpPr/>
            <p:nvPr/>
          </p:nvSpPr>
          <p:spPr bwMode="auto">
            <a:xfrm rot="10800000">
              <a:off x="8617652" y="244671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37" name="Oval 2836"/>
            <p:cNvSpPr/>
            <p:nvPr/>
          </p:nvSpPr>
          <p:spPr bwMode="auto">
            <a:xfrm rot="10800000">
              <a:off x="8617652" y="230382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38" name="Oval 2837"/>
            <p:cNvSpPr/>
            <p:nvPr/>
          </p:nvSpPr>
          <p:spPr bwMode="auto">
            <a:xfrm rot="10800000">
              <a:off x="8618009" y="237294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39" name="Oval 2838"/>
            <p:cNvSpPr/>
            <p:nvPr/>
          </p:nvSpPr>
          <p:spPr bwMode="auto">
            <a:xfrm rot="10800000">
              <a:off x="8617636" y="223116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40" name="Oval 2839"/>
            <p:cNvSpPr/>
            <p:nvPr/>
          </p:nvSpPr>
          <p:spPr bwMode="auto">
            <a:xfrm rot="10800000">
              <a:off x="8617652" y="215962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41" name="Oval 2840"/>
            <p:cNvSpPr/>
            <p:nvPr/>
          </p:nvSpPr>
          <p:spPr bwMode="auto">
            <a:xfrm rot="10800000">
              <a:off x="8514591" y="252933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42" name="Oval 2841"/>
            <p:cNvSpPr/>
            <p:nvPr/>
          </p:nvSpPr>
          <p:spPr bwMode="auto">
            <a:xfrm rot="10800000">
              <a:off x="8514607" y="245779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43" name="Oval 2842"/>
            <p:cNvSpPr/>
            <p:nvPr/>
          </p:nvSpPr>
          <p:spPr bwMode="auto">
            <a:xfrm rot="10800000">
              <a:off x="8514607" y="231490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44" name="Oval 2843"/>
            <p:cNvSpPr/>
            <p:nvPr/>
          </p:nvSpPr>
          <p:spPr bwMode="auto">
            <a:xfrm rot="10800000">
              <a:off x="8514964" y="238402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45" name="Oval 2844"/>
            <p:cNvSpPr/>
            <p:nvPr/>
          </p:nvSpPr>
          <p:spPr bwMode="auto">
            <a:xfrm rot="10800000">
              <a:off x="8514591" y="224225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46" name="Oval 2845"/>
            <p:cNvSpPr/>
            <p:nvPr/>
          </p:nvSpPr>
          <p:spPr bwMode="auto">
            <a:xfrm rot="10800000">
              <a:off x="8514607" y="217071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47" name="Oval 2846"/>
            <p:cNvSpPr/>
            <p:nvPr/>
          </p:nvSpPr>
          <p:spPr bwMode="auto">
            <a:xfrm rot="10800000">
              <a:off x="8707995" y="253642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48" name="Oval 2847"/>
            <p:cNvSpPr/>
            <p:nvPr/>
          </p:nvSpPr>
          <p:spPr bwMode="auto">
            <a:xfrm rot="10800000">
              <a:off x="8708011" y="246488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49" name="Oval 2848"/>
            <p:cNvSpPr/>
            <p:nvPr/>
          </p:nvSpPr>
          <p:spPr bwMode="auto">
            <a:xfrm rot="10800000">
              <a:off x="8708011" y="232199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50" name="Oval 2849"/>
            <p:cNvSpPr/>
            <p:nvPr/>
          </p:nvSpPr>
          <p:spPr bwMode="auto">
            <a:xfrm rot="10800000">
              <a:off x="8708368" y="239111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51" name="Oval 2850"/>
            <p:cNvSpPr/>
            <p:nvPr/>
          </p:nvSpPr>
          <p:spPr bwMode="auto">
            <a:xfrm rot="10800000">
              <a:off x="8707995" y="224934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52" name="Oval 2851"/>
            <p:cNvSpPr/>
            <p:nvPr/>
          </p:nvSpPr>
          <p:spPr bwMode="auto">
            <a:xfrm rot="10800000">
              <a:off x="8708011" y="217779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53" name="Oval 2852"/>
            <p:cNvSpPr/>
            <p:nvPr/>
          </p:nvSpPr>
          <p:spPr bwMode="auto">
            <a:xfrm rot="10800000">
              <a:off x="8420738" y="252115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54" name="Oval 2853"/>
            <p:cNvSpPr/>
            <p:nvPr/>
          </p:nvSpPr>
          <p:spPr bwMode="auto">
            <a:xfrm rot="10800000">
              <a:off x="8420754" y="244961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55" name="Oval 2854"/>
            <p:cNvSpPr/>
            <p:nvPr/>
          </p:nvSpPr>
          <p:spPr bwMode="auto">
            <a:xfrm rot="10800000">
              <a:off x="8420754" y="230672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56" name="Oval 2855"/>
            <p:cNvSpPr/>
            <p:nvPr/>
          </p:nvSpPr>
          <p:spPr bwMode="auto">
            <a:xfrm rot="10800000">
              <a:off x="8421111" y="237584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57" name="Oval 2856"/>
            <p:cNvSpPr/>
            <p:nvPr/>
          </p:nvSpPr>
          <p:spPr bwMode="auto">
            <a:xfrm rot="10800000">
              <a:off x="8420738" y="223406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58" name="Oval 2857"/>
            <p:cNvSpPr/>
            <p:nvPr/>
          </p:nvSpPr>
          <p:spPr bwMode="auto">
            <a:xfrm rot="10800000">
              <a:off x="8420754" y="216252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59" name="Oval 2858"/>
            <p:cNvSpPr/>
            <p:nvPr/>
          </p:nvSpPr>
          <p:spPr bwMode="auto">
            <a:xfrm rot="10800000">
              <a:off x="8317693" y="253223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60" name="Oval 2859"/>
            <p:cNvSpPr/>
            <p:nvPr/>
          </p:nvSpPr>
          <p:spPr bwMode="auto">
            <a:xfrm rot="10800000">
              <a:off x="8317709" y="246069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61" name="Oval 2860"/>
            <p:cNvSpPr/>
            <p:nvPr/>
          </p:nvSpPr>
          <p:spPr bwMode="auto">
            <a:xfrm rot="10800000">
              <a:off x="8317709" y="231780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62" name="Oval 2861"/>
            <p:cNvSpPr/>
            <p:nvPr/>
          </p:nvSpPr>
          <p:spPr bwMode="auto">
            <a:xfrm rot="10800000">
              <a:off x="8318066" y="238692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63" name="Oval 2862"/>
            <p:cNvSpPr/>
            <p:nvPr/>
          </p:nvSpPr>
          <p:spPr bwMode="auto">
            <a:xfrm rot="10800000">
              <a:off x="8317693" y="224515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64" name="Oval 2863"/>
            <p:cNvSpPr/>
            <p:nvPr/>
          </p:nvSpPr>
          <p:spPr bwMode="auto">
            <a:xfrm rot="10800000">
              <a:off x="8317709" y="217361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65" name="Oval 2864"/>
            <p:cNvSpPr/>
            <p:nvPr/>
          </p:nvSpPr>
          <p:spPr bwMode="auto">
            <a:xfrm rot="10800000">
              <a:off x="8803691" y="251871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66" name="Oval 2865"/>
            <p:cNvSpPr/>
            <p:nvPr/>
          </p:nvSpPr>
          <p:spPr bwMode="auto">
            <a:xfrm rot="10800000">
              <a:off x="8803707" y="244717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67" name="Oval 2866"/>
            <p:cNvSpPr/>
            <p:nvPr/>
          </p:nvSpPr>
          <p:spPr bwMode="auto">
            <a:xfrm rot="10800000">
              <a:off x="8803707" y="230428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68" name="Oval 2867"/>
            <p:cNvSpPr/>
            <p:nvPr/>
          </p:nvSpPr>
          <p:spPr bwMode="auto">
            <a:xfrm rot="10800000">
              <a:off x="8804064" y="237340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69" name="Oval 2868"/>
            <p:cNvSpPr/>
            <p:nvPr/>
          </p:nvSpPr>
          <p:spPr bwMode="auto">
            <a:xfrm rot="10800000">
              <a:off x="8803691" y="223162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70" name="Oval 2869"/>
            <p:cNvSpPr/>
            <p:nvPr/>
          </p:nvSpPr>
          <p:spPr bwMode="auto">
            <a:xfrm rot="10800000">
              <a:off x="8803707" y="216008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71" name="Rectangle 2870"/>
            <p:cNvSpPr/>
            <p:nvPr/>
          </p:nvSpPr>
          <p:spPr bwMode="auto">
            <a:xfrm>
              <a:off x="256544" y="2127075"/>
              <a:ext cx="2062784" cy="482204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72" name="Oval 2871"/>
            <p:cNvSpPr/>
            <p:nvPr/>
          </p:nvSpPr>
          <p:spPr bwMode="auto">
            <a:xfrm rot="10800000">
              <a:off x="1550878" y="253261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73" name="Oval 2872"/>
            <p:cNvSpPr/>
            <p:nvPr/>
          </p:nvSpPr>
          <p:spPr bwMode="auto">
            <a:xfrm rot="10800000">
              <a:off x="1550894" y="246107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74" name="Oval 2873"/>
            <p:cNvSpPr/>
            <p:nvPr/>
          </p:nvSpPr>
          <p:spPr bwMode="auto">
            <a:xfrm rot="10800000">
              <a:off x="1550894" y="231818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75" name="Oval 2874"/>
            <p:cNvSpPr/>
            <p:nvPr/>
          </p:nvSpPr>
          <p:spPr bwMode="auto">
            <a:xfrm rot="10800000">
              <a:off x="1551251" y="238730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76" name="Oval 2875"/>
            <p:cNvSpPr/>
            <p:nvPr/>
          </p:nvSpPr>
          <p:spPr bwMode="auto">
            <a:xfrm rot="10800000">
              <a:off x="1550878" y="224553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77" name="Oval 2876"/>
            <p:cNvSpPr/>
            <p:nvPr/>
          </p:nvSpPr>
          <p:spPr bwMode="auto">
            <a:xfrm rot="10800000">
              <a:off x="1550894" y="217398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78" name="Oval 2877"/>
            <p:cNvSpPr/>
            <p:nvPr/>
          </p:nvSpPr>
          <p:spPr bwMode="auto">
            <a:xfrm rot="10800000">
              <a:off x="1447833" y="253661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79" name="Oval 2878"/>
            <p:cNvSpPr/>
            <p:nvPr/>
          </p:nvSpPr>
          <p:spPr bwMode="auto">
            <a:xfrm rot="10800000">
              <a:off x="1447849" y="246507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80" name="Oval 2879"/>
            <p:cNvSpPr/>
            <p:nvPr/>
          </p:nvSpPr>
          <p:spPr bwMode="auto">
            <a:xfrm rot="10800000">
              <a:off x="1447849" y="232218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81" name="Oval 2880"/>
            <p:cNvSpPr/>
            <p:nvPr/>
          </p:nvSpPr>
          <p:spPr bwMode="auto">
            <a:xfrm rot="10800000">
              <a:off x="1448206" y="239130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82" name="Oval 2881"/>
            <p:cNvSpPr/>
            <p:nvPr/>
          </p:nvSpPr>
          <p:spPr bwMode="auto">
            <a:xfrm rot="10800000">
              <a:off x="1447833" y="224952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83" name="Oval 2882"/>
            <p:cNvSpPr/>
            <p:nvPr/>
          </p:nvSpPr>
          <p:spPr bwMode="auto">
            <a:xfrm rot="10800000">
              <a:off x="1447849" y="217798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84" name="Oval 2883"/>
            <p:cNvSpPr/>
            <p:nvPr/>
          </p:nvSpPr>
          <p:spPr bwMode="auto">
            <a:xfrm rot="10800000">
              <a:off x="1641237" y="254370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85" name="Oval 2884"/>
            <p:cNvSpPr/>
            <p:nvPr/>
          </p:nvSpPr>
          <p:spPr bwMode="auto">
            <a:xfrm rot="10800000">
              <a:off x="1641253" y="247215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86" name="Oval 2885"/>
            <p:cNvSpPr/>
            <p:nvPr/>
          </p:nvSpPr>
          <p:spPr bwMode="auto">
            <a:xfrm rot="10800000">
              <a:off x="1641253" y="232926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87" name="Oval 2886"/>
            <p:cNvSpPr/>
            <p:nvPr/>
          </p:nvSpPr>
          <p:spPr bwMode="auto">
            <a:xfrm rot="10800000">
              <a:off x="1641610" y="23983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88" name="Oval 2887"/>
            <p:cNvSpPr/>
            <p:nvPr/>
          </p:nvSpPr>
          <p:spPr bwMode="auto">
            <a:xfrm rot="10800000">
              <a:off x="1641237" y="225661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89" name="Oval 2888"/>
            <p:cNvSpPr/>
            <p:nvPr/>
          </p:nvSpPr>
          <p:spPr bwMode="auto">
            <a:xfrm rot="10800000">
              <a:off x="1641253" y="218507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90" name="Oval 2889"/>
            <p:cNvSpPr/>
            <p:nvPr/>
          </p:nvSpPr>
          <p:spPr bwMode="auto">
            <a:xfrm rot="10800000">
              <a:off x="1353980" y="2528427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91" name="Oval 2890"/>
            <p:cNvSpPr/>
            <p:nvPr/>
          </p:nvSpPr>
          <p:spPr bwMode="auto">
            <a:xfrm rot="10800000">
              <a:off x="1353996" y="2456885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92" name="Oval 2891"/>
            <p:cNvSpPr/>
            <p:nvPr/>
          </p:nvSpPr>
          <p:spPr bwMode="auto">
            <a:xfrm rot="10800000">
              <a:off x="1353996" y="231399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93" name="Oval 2892"/>
            <p:cNvSpPr/>
            <p:nvPr/>
          </p:nvSpPr>
          <p:spPr bwMode="auto">
            <a:xfrm rot="10800000">
              <a:off x="1354353" y="2383115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94" name="Oval 2893"/>
            <p:cNvSpPr/>
            <p:nvPr/>
          </p:nvSpPr>
          <p:spPr bwMode="auto">
            <a:xfrm rot="10800000">
              <a:off x="1353980" y="224134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95" name="Oval 2894"/>
            <p:cNvSpPr/>
            <p:nvPr/>
          </p:nvSpPr>
          <p:spPr bwMode="auto">
            <a:xfrm rot="10800000">
              <a:off x="1353996" y="216980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96" name="Oval 2895"/>
            <p:cNvSpPr/>
            <p:nvPr/>
          </p:nvSpPr>
          <p:spPr bwMode="auto">
            <a:xfrm rot="10800000">
              <a:off x="1250935" y="253951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97" name="Oval 2896"/>
            <p:cNvSpPr/>
            <p:nvPr/>
          </p:nvSpPr>
          <p:spPr bwMode="auto">
            <a:xfrm rot="10800000">
              <a:off x="1250951" y="246797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98" name="Oval 2897"/>
            <p:cNvSpPr/>
            <p:nvPr/>
          </p:nvSpPr>
          <p:spPr bwMode="auto">
            <a:xfrm rot="10800000">
              <a:off x="1250951" y="232508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99" name="Oval 2898"/>
            <p:cNvSpPr/>
            <p:nvPr/>
          </p:nvSpPr>
          <p:spPr bwMode="auto">
            <a:xfrm rot="10800000">
              <a:off x="1251308" y="239420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00" name="Oval 2899"/>
            <p:cNvSpPr/>
            <p:nvPr/>
          </p:nvSpPr>
          <p:spPr bwMode="auto">
            <a:xfrm rot="10800000">
              <a:off x="1250935" y="225242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01" name="Oval 2900"/>
            <p:cNvSpPr/>
            <p:nvPr/>
          </p:nvSpPr>
          <p:spPr bwMode="auto">
            <a:xfrm rot="10800000">
              <a:off x="1250951" y="218088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02" name="Oval 2901"/>
            <p:cNvSpPr/>
            <p:nvPr/>
          </p:nvSpPr>
          <p:spPr bwMode="auto">
            <a:xfrm rot="10800000">
              <a:off x="1073766" y="254279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03" name="Oval 2902"/>
            <p:cNvSpPr/>
            <p:nvPr/>
          </p:nvSpPr>
          <p:spPr bwMode="auto">
            <a:xfrm rot="10800000">
              <a:off x="1073782" y="247125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04" name="Oval 2903"/>
            <p:cNvSpPr/>
            <p:nvPr/>
          </p:nvSpPr>
          <p:spPr bwMode="auto">
            <a:xfrm rot="10800000">
              <a:off x="1073782" y="232836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05" name="Oval 2904"/>
            <p:cNvSpPr/>
            <p:nvPr/>
          </p:nvSpPr>
          <p:spPr bwMode="auto">
            <a:xfrm rot="10800000">
              <a:off x="1074139" y="239748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06" name="Oval 2905"/>
            <p:cNvSpPr/>
            <p:nvPr/>
          </p:nvSpPr>
          <p:spPr bwMode="auto">
            <a:xfrm rot="10800000">
              <a:off x="1073766" y="225571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07" name="Oval 2906"/>
            <p:cNvSpPr/>
            <p:nvPr/>
          </p:nvSpPr>
          <p:spPr bwMode="auto">
            <a:xfrm rot="10800000">
              <a:off x="1073782" y="218416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08" name="Oval 2907"/>
            <p:cNvSpPr/>
            <p:nvPr/>
          </p:nvSpPr>
          <p:spPr bwMode="auto">
            <a:xfrm rot="10800000">
              <a:off x="970721" y="252552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09" name="Oval 2908"/>
            <p:cNvSpPr/>
            <p:nvPr/>
          </p:nvSpPr>
          <p:spPr bwMode="auto">
            <a:xfrm rot="10800000">
              <a:off x="970737" y="245398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10" name="Oval 2909"/>
            <p:cNvSpPr/>
            <p:nvPr/>
          </p:nvSpPr>
          <p:spPr bwMode="auto">
            <a:xfrm rot="10800000">
              <a:off x="970737" y="231109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11" name="Oval 2910"/>
            <p:cNvSpPr/>
            <p:nvPr/>
          </p:nvSpPr>
          <p:spPr bwMode="auto">
            <a:xfrm rot="10800000">
              <a:off x="971094" y="238021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12" name="Oval 2911"/>
            <p:cNvSpPr/>
            <p:nvPr/>
          </p:nvSpPr>
          <p:spPr bwMode="auto">
            <a:xfrm rot="10800000">
              <a:off x="970721" y="223844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13" name="Oval 2912"/>
            <p:cNvSpPr/>
            <p:nvPr/>
          </p:nvSpPr>
          <p:spPr bwMode="auto">
            <a:xfrm rot="10800000">
              <a:off x="970737" y="216690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14" name="Oval 2913"/>
            <p:cNvSpPr/>
            <p:nvPr/>
          </p:nvSpPr>
          <p:spPr bwMode="auto">
            <a:xfrm rot="10800000">
              <a:off x="1164125" y="253261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15" name="Oval 2914"/>
            <p:cNvSpPr/>
            <p:nvPr/>
          </p:nvSpPr>
          <p:spPr bwMode="auto">
            <a:xfrm rot="10800000">
              <a:off x="1164141" y="246107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16" name="Oval 2915"/>
            <p:cNvSpPr/>
            <p:nvPr/>
          </p:nvSpPr>
          <p:spPr bwMode="auto">
            <a:xfrm rot="10800000">
              <a:off x="1164141" y="231818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17" name="Oval 2916"/>
            <p:cNvSpPr/>
            <p:nvPr/>
          </p:nvSpPr>
          <p:spPr bwMode="auto">
            <a:xfrm rot="10800000">
              <a:off x="1164498" y="238730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18" name="Oval 2917"/>
            <p:cNvSpPr/>
            <p:nvPr/>
          </p:nvSpPr>
          <p:spPr bwMode="auto">
            <a:xfrm rot="10800000">
              <a:off x="1164125" y="224553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19" name="Oval 2918"/>
            <p:cNvSpPr/>
            <p:nvPr/>
          </p:nvSpPr>
          <p:spPr bwMode="auto">
            <a:xfrm rot="10800000">
              <a:off x="1164141" y="217398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20" name="Oval 2919"/>
            <p:cNvSpPr/>
            <p:nvPr/>
          </p:nvSpPr>
          <p:spPr bwMode="auto">
            <a:xfrm rot="10800000">
              <a:off x="876868" y="253860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21" name="Oval 2920"/>
            <p:cNvSpPr/>
            <p:nvPr/>
          </p:nvSpPr>
          <p:spPr bwMode="auto">
            <a:xfrm rot="10800000">
              <a:off x="876884" y="246706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22" name="Oval 2921"/>
            <p:cNvSpPr/>
            <p:nvPr/>
          </p:nvSpPr>
          <p:spPr bwMode="auto">
            <a:xfrm rot="10800000">
              <a:off x="876884" y="232417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23" name="Oval 2922"/>
            <p:cNvSpPr/>
            <p:nvPr/>
          </p:nvSpPr>
          <p:spPr bwMode="auto">
            <a:xfrm rot="10800000">
              <a:off x="877241" y="239329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24" name="Oval 2923"/>
            <p:cNvSpPr/>
            <p:nvPr/>
          </p:nvSpPr>
          <p:spPr bwMode="auto">
            <a:xfrm rot="10800000">
              <a:off x="876868" y="225152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25" name="Oval 2924"/>
            <p:cNvSpPr/>
            <p:nvPr/>
          </p:nvSpPr>
          <p:spPr bwMode="auto">
            <a:xfrm rot="10800000">
              <a:off x="876884" y="217998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26" name="Oval 2925"/>
            <p:cNvSpPr/>
            <p:nvPr/>
          </p:nvSpPr>
          <p:spPr bwMode="auto">
            <a:xfrm rot="10800000">
              <a:off x="773823" y="254969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27" name="Oval 2926"/>
            <p:cNvSpPr/>
            <p:nvPr/>
          </p:nvSpPr>
          <p:spPr bwMode="auto">
            <a:xfrm rot="10800000">
              <a:off x="773839" y="247814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28" name="Oval 2927"/>
            <p:cNvSpPr/>
            <p:nvPr/>
          </p:nvSpPr>
          <p:spPr bwMode="auto">
            <a:xfrm rot="10800000">
              <a:off x="773839" y="233526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29" name="Oval 2928"/>
            <p:cNvSpPr/>
            <p:nvPr/>
          </p:nvSpPr>
          <p:spPr bwMode="auto">
            <a:xfrm rot="10800000">
              <a:off x="774196" y="240437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30" name="Oval 2929"/>
            <p:cNvSpPr/>
            <p:nvPr/>
          </p:nvSpPr>
          <p:spPr bwMode="auto">
            <a:xfrm rot="10800000">
              <a:off x="773823" y="22626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31" name="Oval 2930"/>
            <p:cNvSpPr/>
            <p:nvPr/>
          </p:nvSpPr>
          <p:spPr bwMode="auto">
            <a:xfrm rot="10800000">
              <a:off x="773839" y="219106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32" name="Oval 2931"/>
            <p:cNvSpPr/>
            <p:nvPr/>
          </p:nvSpPr>
          <p:spPr bwMode="auto">
            <a:xfrm rot="10800000">
              <a:off x="596655" y="252861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33" name="Oval 2932"/>
            <p:cNvSpPr/>
            <p:nvPr/>
          </p:nvSpPr>
          <p:spPr bwMode="auto">
            <a:xfrm rot="10800000">
              <a:off x="596671" y="245707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34" name="Oval 2933"/>
            <p:cNvSpPr/>
            <p:nvPr/>
          </p:nvSpPr>
          <p:spPr bwMode="auto">
            <a:xfrm rot="10800000">
              <a:off x="596671" y="231418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35" name="Oval 2934"/>
            <p:cNvSpPr/>
            <p:nvPr/>
          </p:nvSpPr>
          <p:spPr bwMode="auto">
            <a:xfrm rot="10800000">
              <a:off x="597028" y="238330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36" name="Oval 2935"/>
            <p:cNvSpPr/>
            <p:nvPr/>
          </p:nvSpPr>
          <p:spPr bwMode="auto">
            <a:xfrm rot="10800000">
              <a:off x="596655" y="224153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37" name="Oval 2936"/>
            <p:cNvSpPr/>
            <p:nvPr/>
          </p:nvSpPr>
          <p:spPr bwMode="auto">
            <a:xfrm rot="10800000">
              <a:off x="596671" y="216999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38" name="Oval 2937"/>
            <p:cNvSpPr/>
            <p:nvPr/>
          </p:nvSpPr>
          <p:spPr bwMode="auto">
            <a:xfrm rot="10800000">
              <a:off x="493610" y="253970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39" name="Oval 2938"/>
            <p:cNvSpPr/>
            <p:nvPr/>
          </p:nvSpPr>
          <p:spPr bwMode="auto">
            <a:xfrm rot="10800000">
              <a:off x="493626" y="246816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40" name="Oval 2939"/>
            <p:cNvSpPr/>
            <p:nvPr/>
          </p:nvSpPr>
          <p:spPr bwMode="auto">
            <a:xfrm rot="10800000">
              <a:off x="493626" y="2325272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41" name="Oval 2940"/>
            <p:cNvSpPr/>
            <p:nvPr/>
          </p:nvSpPr>
          <p:spPr bwMode="auto">
            <a:xfrm rot="10800000">
              <a:off x="493983" y="239439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42" name="Oval 2941"/>
            <p:cNvSpPr/>
            <p:nvPr/>
          </p:nvSpPr>
          <p:spPr bwMode="auto">
            <a:xfrm rot="10800000">
              <a:off x="493610" y="2252619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43" name="Oval 2942"/>
            <p:cNvSpPr/>
            <p:nvPr/>
          </p:nvSpPr>
          <p:spPr bwMode="auto">
            <a:xfrm rot="10800000">
              <a:off x="493626" y="2181077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44" name="Oval 2943"/>
            <p:cNvSpPr/>
            <p:nvPr/>
          </p:nvSpPr>
          <p:spPr bwMode="auto">
            <a:xfrm rot="10800000">
              <a:off x="687014" y="253970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45" name="Oval 2944"/>
            <p:cNvSpPr/>
            <p:nvPr/>
          </p:nvSpPr>
          <p:spPr bwMode="auto">
            <a:xfrm rot="10800000">
              <a:off x="687030" y="246816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46" name="Oval 2945"/>
            <p:cNvSpPr/>
            <p:nvPr/>
          </p:nvSpPr>
          <p:spPr bwMode="auto">
            <a:xfrm rot="10800000">
              <a:off x="687030" y="232527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47" name="Oval 2946"/>
            <p:cNvSpPr/>
            <p:nvPr/>
          </p:nvSpPr>
          <p:spPr bwMode="auto">
            <a:xfrm rot="10800000">
              <a:off x="687387" y="239439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48" name="Oval 2947"/>
            <p:cNvSpPr/>
            <p:nvPr/>
          </p:nvSpPr>
          <p:spPr bwMode="auto">
            <a:xfrm rot="10800000">
              <a:off x="687014" y="225261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49" name="Oval 2948"/>
            <p:cNvSpPr/>
            <p:nvPr/>
          </p:nvSpPr>
          <p:spPr bwMode="auto">
            <a:xfrm rot="10800000">
              <a:off x="687030" y="21810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50" name="Oval 2949"/>
            <p:cNvSpPr/>
            <p:nvPr/>
          </p:nvSpPr>
          <p:spPr bwMode="auto">
            <a:xfrm rot="10800000">
              <a:off x="399757" y="252443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51" name="Oval 2950"/>
            <p:cNvSpPr/>
            <p:nvPr/>
          </p:nvSpPr>
          <p:spPr bwMode="auto">
            <a:xfrm rot="10800000">
              <a:off x="399773" y="24528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52" name="Oval 2951"/>
            <p:cNvSpPr/>
            <p:nvPr/>
          </p:nvSpPr>
          <p:spPr bwMode="auto">
            <a:xfrm rot="10800000">
              <a:off x="399773" y="230999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53" name="Oval 2952"/>
            <p:cNvSpPr/>
            <p:nvPr/>
          </p:nvSpPr>
          <p:spPr bwMode="auto">
            <a:xfrm rot="10800000">
              <a:off x="400130" y="237911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54" name="Oval 2953"/>
            <p:cNvSpPr/>
            <p:nvPr/>
          </p:nvSpPr>
          <p:spPr bwMode="auto">
            <a:xfrm rot="10800000">
              <a:off x="399757" y="223734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55" name="Oval 2954"/>
            <p:cNvSpPr/>
            <p:nvPr/>
          </p:nvSpPr>
          <p:spPr bwMode="auto">
            <a:xfrm rot="10800000">
              <a:off x="399773" y="216580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56" name="Oval 2955"/>
            <p:cNvSpPr/>
            <p:nvPr/>
          </p:nvSpPr>
          <p:spPr bwMode="auto">
            <a:xfrm rot="10800000">
              <a:off x="296712" y="253551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57" name="Oval 2956"/>
            <p:cNvSpPr/>
            <p:nvPr/>
          </p:nvSpPr>
          <p:spPr bwMode="auto">
            <a:xfrm rot="10800000">
              <a:off x="296728" y="246397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58" name="Oval 2957"/>
            <p:cNvSpPr/>
            <p:nvPr/>
          </p:nvSpPr>
          <p:spPr bwMode="auto">
            <a:xfrm rot="10800000">
              <a:off x="296728" y="232108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59" name="Oval 2958"/>
            <p:cNvSpPr/>
            <p:nvPr/>
          </p:nvSpPr>
          <p:spPr bwMode="auto">
            <a:xfrm rot="10800000">
              <a:off x="297085" y="239020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60" name="Oval 2959"/>
            <p:cNvSpPr/>
            <p:nvPr/>
          </p:nvSpPr>
          <p:spPr bwMode="auto">
            <a:xfrm rot="10800000">
              <a:off x="296712" y="224843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61" name="Oval 2960"/>
            <p:cNvSpPr/>
            <p:nvPr/>
          </p:nvSpPr>
          <p:spPr bwMode="auto">
            <a:xfrm rot="10800000">
              <a:off x="296728" y="217688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62" name="Oval 2961"/>
            <p:cNvSpPr/>
            <p:nvPr/>
          </p:nvSpPr>
          <p:spPr bwMode="auto">
            <a:xfrm rot="10800000">
              <a:off x="2029787" y="252202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63" name="Oval 2962"/>
            <p:cNvSpPr/>
            <p:nvPr/>
          </p:nvSpPr>
          <p:spPr bwMode="auto">
            <a:xfrm rot="10800000">
              <a:off x="2029803" y="245048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64" name="Oval 2963"/>
            <p:cNvSpPr/>
            <p:nvPr/>
          </p:nvSpPr>
          <p:spPr bwMode="auto">
            <a:xfrm rot="10800000">
              <a:off x="2029803" y="230759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65" name="Oval 2964"/>
            <p:cNvSpPr/>
            <p:nvPr/>
          </p:nvSpPr>
          <p:spPr bwMode="auto">
            <a:xfrm rot="10800000">
              <a:off x="2030160" y="237671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66" name="Oval 2965"/>
            <p:cNvSpPr/>
            <p:nvPr/>
          </p:nvSpPr>
          <p:spPr bwMode="auto">
            <a:xfrm rot="10800000">
              <a:off x="2029787" y="223494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67" name="Oval 2966"/>
            <p:cNvSpPr/>
            <p:nvPr/>
          </p:nvSpPr>
          <p:spPr bwMode="auto">
            <a:xfrm rot="10800000">
              <a:off x="2029803" y="216340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68" name="Oval 2967"/>
            <p:cNvSpPr/>
            <p:nvPr/>
          </p:nvSpPr>
          <p:spPr bwMode="auto">
            <a:xfrm rot="10800000">
              <a:off x="1926742" y="253311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69" name="Oval 2968"/>
            <p:cNvSpPr/>
            <p:nvPr/>
          </p:nvSpPr>
          <p:spPr bwMode="auto">
            <a:xfrm rot="10800000">
              <a:off x="1926758" y="246157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70" name="Oval 2969"/>
            <p:cNvSpPr/>
            <p:nvPr/>
          </p:nvSpPr>
          <p:spPr bwMode="auto">
            <a:xfrm rot="10800000">
              <a:off x="1926758" y="2318682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71" name="Oval 2970"/>
            <p:cNvSpPr/>
            <p:nvPr/>
          </p:nvSpPr>
          <p:spPr bwMode="auto">
            <a:xfrm rot="10800000">
              <a:off x="1927115" y="238780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72" name="Oval 2971"/>
            <p:cNvSpPr/>
            <p:nvPr/>
          </p:nvSpPr>
          <p:spPr bwMode="auto">
            <a:xfrm rot="10800000">
              <a:off x="1926742" y="2246029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73" name="Oval 2972"/>
            <p:cNvSpPr/>
            <p:nvPr/>
          </p:nvSpPr>
          <p:spPr bwMode="auto">
            <a:xfrm rot="10800000">
              <a:off x="1926758" y="2174487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74" name="Oval 2973"/>
            <p:cNvSpPr/>
            <p:nvPr/>
          </p:nvSpPr>
          <p:spPr bwMode="auto">
            <a:xfrm rot="10800000">
              <a:off x="2120146" y="254020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75" name="Oval 2974"/>
            <p:cNvSpPr/>
            <p:nvPr/>
          </p:nvSpPr>
          <p:spPr bwMode="auto">
            <a:xfrm rot="10800000">
              <a:off x="2120162" y="246865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76" name="Oval 2975"/>
            <p:cNvSpPr/>
            <p:nvPr/>
          </p:nvSpPr>
          <p:spPr bwMode="auto">
            <a:xfrm rot="10800000">
              <a:off x="2120162" y="232577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77" name="Oval 2976"/>
            <p:cNvSpPr/>
            <p:nvPr/>
          </p:nvSpPr>
          <p:spPr bwMode="auto">
            <a:xfrm rot="10800000">
              <a:off x="2120519" y="239488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78" name="Oval 2977"/>
            <p:cNvSpPr/>
            <p:nvPr/>
          </p:nvSpPr>
          <p:spPr bwMode="auto">
            <a:xfrm rot="10800000">
              <a:off x="2120146" y="225311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79" name="Oval 2978"/>
            <p:cNvSpPr/>
            <p:nvPr/>
          </p:nvSpPr>
          <p:spPr bwMode="auto">
            <a:xfrm rot="10800000">
              <a:off x="2120162" y="218157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80" name="Oval 2979"/>
            <p:cNvSpPr/>
            <p:nvPr/>
          </p:nvSpPr>
          <p:spPr bwMode="auto">
            <a:xfrm rot="10800000">
              <a:off x="1832889" y="252492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81" name="Oval 2980"/>
            <p:cNvSpPr/>
            <p:nvPr/>
          </p:nvSpPr>
          <p:spPr bwMode="auto">
            <a:xfrm rot="10800000">
              <a:off x="1832905" y="245338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82" name="Oval 2981"/>
            <p:cNvSpPr/>
            <p:nvPr/>
          </p:nvSpPr>
          <p:spPr bwMode="auto">
            <a:xfrm rot="10800000">
              <a:off x="1832905" y="231049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83" name="Oval 2982"/>
            <p:cNvSpPr/>
            <p:nvPr/>
          </p:nvSpPr>
          <p:spPr bwMode="auto">
            <a:xfrm rot="10800000">
              <a:off x="1833262" y="237961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84" name="Oval 2983"/>
            <p:cNvSpPr/>
            <p:nvPr/>
          </p:nvSpPr>
          <p:spPr bwMode="auto">
            <a:xfrm rot="10800000">
              <a:off x="1832889" y="223784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85" name="Oval 2984"/>
            <p:cNvSpPr/>
            <p:nvPr/>
          </p:nvSpPr>
          <p:spPr bwMode="auto">
            <a:xfrm rot="10800000">
              <a:off x="1832905" y="216630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86" name="Oval 2985"/>
            <p:cNvSpPr/>
            <p:nvPr/>
          </p:nvSpPr>
          <p:spPr bwMode="auto">
            <a:xfrm rot="10800000">
              <a:off x="1729844" y="253601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87" name="Oval 2986"/>
            <p:cNvSpPr/>
            <p:nvPr/>
          </p:nvSpPr>
          <p:spPr bwMode="auto">
            <a:xfrm rot="10800000">
              <a:off x="1729860" y="246447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88" name="Oval 2987"/>
            <p:cNvSpPr/>
            <p:nvPr/>
          </p:nvSpPr>
          <p:spPr bwMode="auto">
            <a:xfrm rot="10800000">
              <a:off x="1729860" y="232158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89" name="Oval 2988"/>
            <p:cNvSpPr/>
            <p:nvPr/>
          </p:nvSpPr>
          <p:spPr bwMode="auto">
            <a:xfrm rot="10800000">
              <a:off x="1730217" y="239070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90" name="Oval 2989"/>
            <p:cNvSpPr/>
            <p:nvPr/>
          </p:nvSpPr>
          <p:spPr bwMode="auto">
            <a:xfrm rot="10800000">
              <a:off x="1729844" y="224892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91" name="Oval 2990"/>
            <p:cNvSpPr/>
            <p:nvPr/>
          </p:nvSpPr>
          <p:spPr bwMode="auto">
            <a:xfrm rot="10800000">
              <a:off x="1729860" y="217738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92" name="Oval 2991"/>
            <p:cNvSpPr/>
            <p:nvPr/>
          </p:nvSpPr>
          <p:spPr bwMode="auto">
            <a:xfrm rot="10800000">
              <a:off x="2215842" y="252248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93" name="Oval 2992"/>
            <p:cNvSpPr/>
            <p:nvPr/>
          </p:nvSpPr>
          <p:spPr bwMode="auto">
            <a:xfrm rot="10800000">
              <a:off x="2215858" y="245094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94" name="Oval 2993"/>
            <p:cNvSpPr/>
            <p:nvPr/>
          </p:nvSpPr>
          <p:spPr bwMode="auto">
            <a:xfrm rot="10800000">
              <a:off x="2215858" y="230805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95" name="Oval 2994"/>
            <p:cNvSpPr/>
            <p:nvPr/>
          </p:nvSpPr>
          <p:spPr bwMode="auto">
            <a:xfrm rot="10800000">
              <a:off x="2216215" y="23771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96" name="Oval 2995"/>
            <p:cNvSpPr/>
            <p:nvPr/>
          </p:nvSpPr>
          <p:spPr bwMode="auto">
            <a:xfrm rot="10800000">
              <a:off x="2215842" y="223540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97" name="Oval 2996"/>
            <p:cNvSpPr/>
            <p:nvPr/>
          </p:nvSpPr>
          <p:spPr bwMode="auto">
            <a:xfrm rot="10800000">
              <a:off x="2215858" y="216386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98" name="Rectangle 2997"/>
            <p:cNvSpPr/>
            <p:nvPr/>
          </p:nvSpPr>
          <p:spPr bwMode="auto">
            <a:xfrm>
              <a:off x="2489116" y="2126798"/>
              <a:ext cx="2062784" cy="482204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99" name="Oval 2998"/>
            <p:cNvSpPr/>
            <p:nvPr/>
          </p:nvSpPr>
          <p:spPr bwMode="auto">
            <a:xfrm rot="10800000">
              <a:off x="3783450" y="253233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00" name="Oval 2999"/>
            <p:cNvSpPr/>
            <p:nvPr/>
          </p:nvSpPr>
          <p:spPr bwMode="auto">
            <a:xfrm rot="10800000">
              <a:off x="3783466" y="246079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01" name="Oval 3000"/>
            <p:cNvSpPr/>
            <p:nvPr/>
          </p:nvSpPr>
          <p:spPr bwMode="auto">
            <a:xfrm rot="10800000">
              <a:off x="3783466" y="23179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02" name="Oval 3001"/>
            <p:cNvSpPr/>
            <p:nvPr/>
          </p:nvSpPr>
          <p:spPr bwMode="auto">
            <a:xfrm rot="10800000">
              <a:off x="3783823" y="238702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03" name="Oval 3002"/>
            <p:cNvSpPr/>
            <p:nvPr/>
          </p:nvSpPr>
          <p:spPr bwMode="auto">
            <a:xfrm rot="10800000">
              <a:off x="3783450" y="224525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04" name="Oval 3003"/>
            <p:cNvSpPr/>
            <p:nvPr/>
          </p:nvSpPr>
          <p:spPr bwMode="auto">
            <a:xfrm rot="10800000">
              <a:off x="3783466" y="217371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05" name="Oval 3004"/>
            <p:cNvSpPr/>
            <p:nvPr/>
          </p:nvSpPr>
          <p:spPr bwMode="auto">
            <a:xfrm rot="10800000">
              <a:off x="3680405" y="25363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06" name="Oval 3005"/>
            <p:cNvSpPr/>
            <p:nvPr/>
          </p:nvSpPr>
          <p:spPr bwMode="auto">
            <a:xfrm rot="10800000">
              <a:off x="3680421" y="24647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07" name="Oval 3006"/>
            <p:cNvSpPr/>
            <p:nvPr/>
          </p:nvSpPr>
          <p:spPr bwMode="auto">
            <a:xfrm rot="10800000">
              <a:off x="3680421" y="232190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08" name="Oval 3007"/>
            <p:cNvSpPr/>
            <p:nvPr/>
          </p:nvSpPr>
          <p:spPr bwMode="auto">
            <a:xfrm rot="10800000">
              <a:off x="3680778" y="239102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09" name="Oval 3008"/>
            <p:cNvSpPr/>
            <p:nvPr/>
          </p:nvSpPr>
          <p:spPr bwMode="auto">
            <a:xfrm rot="10800000">
              <a:off x="3680405" y="224925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10" name="Oval 3009"/>
            <p:cNvSpPr/>
            <p:nvPr/>
          </p:nvSpPr>
          <p:spPr bwMode="auto">
            <a:xfrm rot="10800000">
              <a:off x="3680421" y="217770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11" name="Oval 3010"/>
            <p:cNvSpPr/>
            <p:nvPr/>
          </p:nvSpPr>
          <p:spPr bwMode="auto">
            <a:xfrm rot="10800000">
              <a:off x="3873809" y="254342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12" name="Oval 3011"/>
            <p:cNvSpPr/>
            <p:nvPr/>
          </p:nvSpPr>
          <p:spPr bwMode="auto">
            <a:xfrm rot="10800000">
              <a:off x="3873825" y="247188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13" name="Oval 3012"/>
            <p:cNvSpPr/>
            <p:nvPr/>
          </p:nvSpPr>
          <p:spPr bwMode="auto">
            <a:xfrm rot="10800000">
              <a:off x="3873825" y="232899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14" name="Oval 3013"/>
            <p:cNvSpPr/>
            <p:nvPr/>
          </p:nvSpPr>
          <p:spPr bwMode="auto">
            <a:xfrm rot="10800000">
              <a:off x="3874182" y="239811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15" name="Oval 3014"/>
            <p:cNvSpPr/>
            <p:nvPr/>
          </p:nvSpPr>
          <p:spPr bwMode="auto">
            <a:xfrm rot="10800000">
              <a:off x="3873809" y="225633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16" name="Oval 3015"/>
            <p:cNvSpPr/>
            <p:nvPr/>
          </p:nvSpPr>
          <p:spPr bwMode="auto">
            <a:xfrm rot="10800000">
              <a:off x="3873825" y="218479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17" name="Oval 3016"/>
            <p:cNvSpPr/>
            <p:nvPr/>
          </p:nvSpPr>
          <p:spPr bwMode="auto">
            <a:xfrm rot="10800000">
              <a:off x="3586552" y="252815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18" name="Oval 3017"/>
            <p:cNvSpPr/>
            <p:nvPr/>
          </p:nvSpPr>
          <p:spPr bwMode="auto">
            <a:xfrm rot="10800000">
              <a:off x="3586568" y="245660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19" name="Oval 3018"/>
            <p:cNvSpPr/>
            <p:nvPr/>
          </p:nvSpPr>
          <p:spPr bwMode="auto">
            <a:xfrm rot="10800000">
              <a:off x="3586568" y="231371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20" name="Oval 3019"/>
            <p:cNvSpPr/>
            <p:nvPr/>
          </p:nvSpPr>
          <p:spPr bwMode="auto">
            <a:xfrm rot="10800000">
              <a:off x="3586925" y="238283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21" name="Oval 3020"/>
            <p:cNvSpPr/>
            <p:nvPr/>
          </p:nvSpPr>
          <p:spPr bwMode="auto">
            <a:xfrm rot="10800000">
              <a:off x="3586552" y="224106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22" name="Oval 3021"/>
            <p:cNvSpPr/>
            <p:nvPr/>
          </p:nvSpPr>
          <p:spPr bwMode="auto">
            <a:xfrm rot="10800000">
              <a:off x="3586568" y="216952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23" name="Oval 3022"/>
            <p:cNvSpPr/>
            <p:nvPr/>
          </p:nvSpPr>
          <p:spPr bwMode="auto">
            <a:xfrm rot="10800000">
              <a:off x="3483507" y="25392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24" name="Oval 3023"/>
            <p:cNvSpPr/>
            <p:nvPr/>
          </p:nvSpPr>
          <p:spPr bwMode="auto">
            <a:xfrm rot="10800000">
              <a:off x="3483523" y="24676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25" name="Oval 3024"/>
            <p:cNvSpPr/>
            <p:nvPr/>
          </p:nvSpPr>
          <p:spPr bwMode="auto">
            <a:xfrm rot="10800000">
              <a:off x="3483523" y="232480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26" name="Oval 3025"/>
            <p:cNvSpPr/>
            <p:nvPr/>
          </p:nvSpPr>
          <p:spPr bwMode="auto">
            <a:xfrm rot="10800000">
              <a:off x="3483880" y="239392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27" name="Oval 3026"/>
            <p:cNvSpPr/>
            <p:nvPr/>
          </p:nvSpPr>
          <p:spPr bwMode="auto">
            <a:xfrm rot="10800000">
              <a:off x="3483507" y="225215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28" name="Oval 3027"/>
            <p:cNvSpPr/>
            <p:nvPr/>
          </p:nvSpPr>
          <p:spPr bwMode="auto">
            <a:xfrm rot="10800000">
              <a:off x="3483523" y="218060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29" name="Oval 3028"/>
            <p:cNvSpPr/>
            <p:nvPr/>
          </p:nvSpPr>
          <p:spPr bwMode="auto">
            <a:xfrm rot="10800000">
              <a:off x="3306338" y="254251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30" name="Oval 3029"/>
            <p:cNvSpPr/>
            <p:nvPr/>
          </p:nvSpPr>
          <p:spPr bwMode="auto">
            <a:xfrm rot="10800000">
              <a:off x="3306354" y="247097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31" name="Oval 3030"/>
            <p:cNvSpPr/>
            <p:nvPr/>
          </p:nvSpPr>
          <p:spPr bwMode="auto">
            <a:xfrm rot="10800000">
              <a:off x="3306354" y="232808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32" name="Oval 3031"/>
            <p:cNvSpPr/>
            <p:nvPr/>
          </p:nvSpPr>
          <p:spPr bwMode="auto">
            <a:xfrm rot="10800000">
              <a:off x="3306711" y="239720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33" name="Oval 3032"/>
            <p:cNvSpPr/>
            <p:nvPr/>
          </p:nvSpPr>
          <p:spPr bwMode="auto">
            <a:xfrm rot="10800000">
              <a:off x="3306338" y="225543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34" name="Oval 3033"/>
            <p:cNvSpPr/>
            <p:nvPr/>
          </p:nvSpPr>
          <p:spPr bwMode="auto">
            <a:xfrm rot="10800000">
              <a:off x="3306354" y="218389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35" name="Oval 3034"/>
            <p:cNvSpPr/>
            <p:nvPr/>
          </p:nvSpPr>
          <p:spPr bwMode="auto">
            <a:xfrm rot="10800000">
              <a:off x="3203293" y="252525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36" name="Oval 3035"/>
            <p:cNvSpPr/>
            <p:nvPr/>
          </p:nvSpPr>
          <p:spPr bwMode="auto">
            <a:xfrm rot="10800000">
              <a:off x="3203309" y="245370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37" name="Oval 3036"/>
            <p:cNvSpPr/>
            <p:nvPr/>
          </p:nvSpPr>
          <p:spPr bwMode="auto">
            <a:xfrm rot="10800000">
              <a:off x="3203309" y="231081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38" name="Oval 3037"/>
            <p:cNvSpPr/>
            <p:nvPr/>
          </p:nvSpPr>
          <p:spPr bwMode="auto">
            <a:xfrm rot="10800000">
              <a:off x="3203666" y="237993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39" name="Oval 3038"/>
            <p:cNvSpPr/>
            <p:nvPr/>
          </p:nvSpPr>
          <p:spPr bwMode="auto">
            <a:xfrm rot="10800000">
              <a:off x="3203293" y="223816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40" name="Oval 3039"/>
            <p:cNvSpPr/>
            <p:nvPr/>
          </p:nvSpPr>
          <p:spPr bwMode="auto">
            <a:xfrm rot="10800000">
              <a:off x="3203309" y="216662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41" name="Oval 3040"/>
            <p:cNvSpPr/>
            <p:nvPr/>
          </p:nvSpPr>
          <p:spPr bwMode="auto">
            <a:xfrm rot="10800000">
              <a:off x="3396697" y="253233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42" name="Oval 3041"/>
            <p:cNvSpPr/>
            <p:nvPr/>
          </p:nvSpPr>
          <p:spPr bwMode="auto">
            <a:xfrm rot="10800000">
              <a:off x="3396713" y="246079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43" name="Oval 3042"/>
            <p:cNvSpPr/>
            <p:nvPr/>
          </p:nvSpPr>
          <p:spPr bwMode="auto">
            <a:xfrm rot="10800000">
              <a:off x="3396713" y="23179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44" name="Oval 3043"/>
            <p:cNvSpPr/>
            <p:nvPr/>
          </p:nvSpPr>
          <p:spPr bwMode="auto">
            <a:xfrm rot="10800000">
              <a:off x="3397070" y="238702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45" name="Oval 3044"/>
            <p:cNvSpPr/>
            <p:nvPr/>
          </p:nvSpPr>
          <p:spPr bwMode="auto">
            <a:xfrm rot="10800000">
              <a:off x="3396697" y="224525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46" name="Oval 3045"/>
            <p:cNvSpPr/>
            <p:nvPr/>
          </p:nvSpPr>
          <p:spPr bwMode="auto">
            <a:xfrm rot="10800000">
              <a:off x="3396713" y="217371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47" name="Oval 3046"/>
            <p:cNvSpPr/>
            <p:nvPr/>
          </p:nvSpPr>
          <p:spPr bwMode="auto">
            <a:xfrm rot="10800000">
              <a:off x="3109440" y="253832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48" name="Oval 3047"/>
            <p:cNvSpPr/>
            <p:nvPr/>
          </p:nvSpPr>
          <p:spPr bwMode="auto">
            <a:xfrm rot="10800000">
              <a:off x="3109456" y="246678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49" name="Oval 3048"/>
            <p:cNvSpPr/>
            <p:nvPr/>
          </p:nvSpPr>
          <p:spPr bwMode="auto">
            <a:xfrm rot="10800000">
              <a:off x="3109456" y="232389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50" name="Oval 3049"/>
            <p:cNvSpPr/>
            <p:nvPr/>
          </p:nvSpPr>
          <p:spPr bwMode="auto">
            <a:xfrm rot="10800000">
              <a:off x="3109813" y="239301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51" name="Oval 3050"/>
            <p:cNvSpPr/>
            <p:nvPr/>
          </p:nvSpPr>
          <p:spPr bwMode="auto">
            <a:xfrm rot="10800000">
              <a:off x="3109440" y="225124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52" name="Oval 3051"/>
            <p:cNvSpPr/>
            <p:nvPr/>
          </p:nvSpPr>
          <p:spPr bwMode="auto">
            <a:xfrm rot="10800000">
              <a:off x="3109456" y="217970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53" name="Oval 3052"/>
            <p:cNvSpPr/>
            <p:nvPr/>
          </p:nvSpPr>
          <p:spPr bwMode="auto">
            <a:xfrm rot="10800000">
              <a:off x="3006395" y="254941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54" name="Oval 3053"/>
            <p:cNvSpPr/>
            <p:nvPr/>
          </p:nvSpPr>
          <p:spPr bwMode="auto">
            <a:xfrm rot="10800000">
              <a:off x="3006411" y="247787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55" name="Oval 3054"/>
            <p:cNvSpPr/>
            <p:nvPr/>
          </p:nvSpPr>
          <p:spPr bwMode="auto">
            <a:xfrm rot="10800000">
              <a:off x="3006411" y="233498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56" name="Oval 3055"/>
            <p:cNvSpPr/>
            <p:nvPr/>
          </p:nvSpPr>
          <p:spPr bwMode="auto">
            <a:xfrm rot="10800000">
              <a:off x="3006768" y="240410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57" name="Oval 3056"/>
            <p:cNvSpPr/>
            <p:nvPr/>
          </p:nvSpPr>
          <p:spPr bwMode="auto">
            <a:xfrm rot="10800000">
              <a:off x="3006395" y="226233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58" name="Oval 3057"/>
            <p:cNvSpPr/>
            <p:nvPr/>
          </p:nvSpPr>
          <p:spPr bwMode="auto">
            <a:xfrm rot="10800000">
              <a:off x="3006411" y="21907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59" name="Oval 3058"/>
            <p:cNvSpPr/>
            <p:nvPr/>
          </p:nvSpPr>
          <p:spPr bwMode="auto">
            <a:xfrm rot="10800000">
              <a:off x="2829227" y="252834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60" name="Oval 3059"/>
            <p:cNvSpPr/>
            <p:nvPr/>
          </p:nvSpPr>
          <p:spPr bwMode="auto">
            <a:xfrm rot="10800000">
              <a:off x="2829243" y="245679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61" name="Oval 3060"/>
            <p:cNvSpPr/>
            <p:nvPr/>
          </p:nvSpPr>
          <p:spPr bwMode="auto">
            <a:xfrm rot="10800000">
              <a:off x="2829243" y="231391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62" name="Oval 3061"/>
            <p:cNvSpPr/>
            <p:nvPr/>
          </p:nvSpPr>
          <p:spPr bwMode="auto">
            <a:xfrm rot="10800000">
              <a:off x="2829600" y="238302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63" name="Oval 3062"/>
            <p:cNvSpPr/>
            <p:nvPr/>
          </p:nvSpPr>
          <p:spPr bwMode="auto">
            <a:xfrm rot="10800000">
              <a:off x="2829227" y="224125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64" name="Oval 3063"/>
            <p:cNvSpPr/>
            <p:nvPr/>
          </p:nvSpPr>
          <p:spPr bwMode="auto">
            <a:xfrm rot="10800000">
              <a:off x="2829243" y="216971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65" name="Oval 3064"/>
            <p:cNvSpPr/>
            <p:nvPr/>
          </p:nvSpPr>
          <p:spPr bwMode="auto">
            <a:xfrm rot="10800000">
              <a:off x="2726182" y="253942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66" name="Oval 3065"/>
            <p:cNvSpPr/>
            <p:nvPr/>
          </p:nvSpPr>
          <p:spPr bwMode="auto">
            <a:xfrm rot="10800000">
              <a:off x="2726198" y="246788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67" name="Oval 3066"/>
            <p:cNvSpPr/>
            <p:nvPr/>
          </p:nvSpPr>
          <p:spPr bwMode="auto">
            <a:xfrm rot="10800000">
              <a:off x="2726198" y="232499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68" name="Oval 3067"/>
            <p:cNvSpPr/>
            <p:nvPr/>
          </p:nvSpPr>
          <p:spPr bwMode="auto">
            <a:xfrm rot="10800000">
              <a:off x="2726555" y="239411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69" name="Oval 3068"/>
            <p:cNvSpPr/>
            <p:nvPr/>
          </p:nvSpPr>
          <p:spPr bwMode="auto">
            <a:xfrm rot="10800000">
              <a:off x="2726182" y="225234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70" name="Oval 3069"/>
            <p:cNvSpPr/>
            <p:nvPr/>
          </p:nvSpPr>
          <p:spPr bwMode="auto">
            <a:xfrm rot="10800000">
              <a:off x="2726198" y="218080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71" name="Oval 3070"/>
            <p:cNvSpPr/>
            <p:nvPr/>
          </p:nvSpPr>
          <p:spPr bwMode="auto">
            <a:xfrm rot="10800000">
              <a:off x="2919586" y="253942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72" name="Oval 3071"/>
            <p:cNvSpPr/>
            <p:nvPr/>
          </p:nvSpPr>
          <p:spPr bwMode="auto">
            <a:xfrm rot="10800000">
              <a:off x="2919602" y="246788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73" name="Oval 3072"/>
            <p:cNvSpPr/>
            <p:nvPr/>
          </p:nvSpPr>
          <p:spPr bwMode="auto">
            <a:xfrm rot="10800000">
              <a:off x="2919602" y="232499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74" name="Oval 3073"/>
            <p:cNvSpPr/>
            <p:nvPr/>
          </p:nvSpPr>
          <p:spPr bwMode="auto">
            <a:xfrm rot="10800000">
              <a:off x="2919959" y="239411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75" name="Oval 3074"/>
            <p:cNvSpPr/>
            <p:nvPr/>
          </p:nvSpPr>
          <p:spPr bwMode="auto">
            <a:xfrm rot="10800000">
              <a:off x="2919586" y="225234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76" name="Oval 3075"/>
            <p:cNvSpPr/>
            <p:nvPr/>
          </p:nvSpPr>
          <p:spPr bwMode="auto">
            <a:xfrm rot="10800000">
              <a:off x="2919602" y="2180800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77" name="Oval 3076"/>
            <p:cNvSpPr/>
            <p:nvPr/>
          </p:nvSpPr>
          <p:spPr bwMode="auto">
            <a:xfrm rot="10800000">
              <a:off x="2632329" y="252415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78" name="Oval 3077"/>
            <p:cNvSpPr/>
            <p:nvPr/>
          </p:nvSpPr>
          <p:spPr bwMode="auto">
            <a:xfrm rot="10800000">
              <a:off x="2632345" y="245261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79" name="Oval 3078"/>
            <p:cNvSpPr/>
            <p:nvPr/>
          </p:nvSpPr>
          <p:spPr bwMode="auto">
            <a:xfrm rot="10800000">
              <a:off x="2632345" y="230972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80" name="Oval 3079"/>
            <p:cNvSpPr/>
            <p:nvPr/>
          </p:nvSpPr>
          <p:spPr bwMode="auto">
            <a:xfrm rot="10800000">
              <a:off x="2632702" y="237884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81" name="Oval 3080"/>
            <p:cNvSpPr/>
            <p:nvPr/>
          </p:nvSpPr>
          <p:spPr bwMode="auto">
            <a:xfrm rot="10800000">
              <a:off x="2632329" y="223706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82" name="Oval 3081"/>
            <p:cNvSpPr/>
            <p:nvPr/>
          </p:nvSpPr>
          <p:spPr bwMode="auto">
            <a:xfrm rot="10800000">
              <a:off x="2632345" y="216552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83" name="Oval 3082"/>
            <p:cNvSpPr/>
            <p:nvPr/>
          </p:nvSpPr>
          <p:spPr bwMode="auto">
            <a:xfrm rot="10800000">
              <a:off x="2529284" y="253523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84" name="Oval 3083"/>
            <p:cNvSpPr/>
            <p:nvPr/>
          </p:nvSpPr>
          <p:spPr bwMode="auto">
            <a:xfrm rot="10800000">
              <a:off x="2529300" y="246369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85" name="Oval 3084"/>
            <p:cNvSpPr/>
            <p:nvPr/>
          </p:nvSpPr>
          <p:spPr bwMode="auto">
            <a:xfrm rot="10800000">
              <a:off x="2529300" y="2320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86" name="Oval 3085"/>
            <p:cNvSpPr/>
            <p:nvPr/>
          </p:nvSpPr>
          <p:spPr bwMode="auto">
            <a:xfrm rot="10800000">
              <a:off x="2529657" y="238992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87" name="Oval 3086"/>
            <p:cNvSpPr/>
            <p:nvPr/>
          </p:nvSpPr>
          <p:spPr bwMode="auto">
            <a:xfrm rot="10800000">
              <a:off x="2529284" y="224815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88" name="Oval 3087"/>
            <p:cNvSpPr/>
            <p:nvPr/>
          </p:nvSpPr>
          <p:spPr bwMode="auto">
            <a:xfrm rot="10800000">
              <a:off x="2529300" y="217661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89" name="Oval 3088"/>
            <p:cNvSpPr/>
            <p:nvPr/>
          </p:nvSpPr>
          <p:spPr bwMode="auto">
            <a:xfrm rot="10800000">
              <a:off x="4262359" y="252175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90" name="Oval 3089"/>
            <p:cNvSpPr/>
            <p:nvPr/>
          </p:nvSpPr>
          <p:spPr bwMode="auto">
            <a:xfrm rot="10800000">
              <a:off x="4262375" y="245020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91" name="Oval 3090"/>
            <p:cNvSpPr/>
            <p:nvPr/>
          </p:nvSpPr>
          <p:spPr bwMode="auto">
            <a:xfrm rot="10800000">
              <a:off x="4262375" y="230732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92" name="Oval 3091"/>
            <p:cNvSpPr/>
            <p:nvPr/>
          </p:nvSpPr>
          <p:spPr bwMode="auto">
            <a:xfrm rot="10800000">
              <a:off x="4262732" y="237643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93" name="Oval 3092"/>
            <p:cNvSpPr/>
            <p:nvPr/>
          </p:nvSpPr>
          <p:spPr bwMode="auto">
            <a:xfrm rot="10800000">
              <a:off x="4262359" y="223466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94" name="Oval 3093"/>
            <p:cNvSpPr/>
            <p:nvPr/>
          </p:nvSpPr>
          <p:spPr bwMode="auto">
            <a:xfrm rot="10800000">
              <a:off x="4262375" y="216312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95" name="Oval 3094"/>
            <p:cNvSpPr/>
            <p:nvPr/>
          </p:nvSpPr>
          <p:spPr bwMode="auto">
            <a:xfrm rot="10800000">
              <a:off x="4159314" y="253283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96" name="Oval 3095"/>
            <p:cNvSpPr/>
            <p:nvPr/>
          </p:nvSpPr>
          <p:spPr bwMode="auto">
            <a:xfrm rot="10800000">
              <a:off x="4159330" y="246129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97" name="Oval 3096"/>
            <p:cNvSpPr/>
            <p:nvPr/>
          </p:nvSpPr>
          <p:spPr bwMode="auto">
            <a:xfrm rot="10800000">
              <a:off x="4159330" y="231840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98" name="Oval 3097"/>
            <p:cNvSpPr/>
            <p:nvPr/>
          </p:nvSpPr>
          <p:spPr bwMode="auto">
            <a:xfrm rot="10800000">
              <a:off x="4159687" y="238752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99" name="Oval 3098"/>
            <p:cNvSpPr/>
            <p:nvPr/>
          </p:nvSpPr>
          <p:spPr bwMode="auto">
            <a:xfrm rot="10800000">
              <a:off x="4159314" y="224575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00" name="Oval 3099"/>
            <p:cNvSpPr/>
            <p:nvPr/>
          </p:nvSpPr>
          <p:spPr bwMode="auto">
            <a:xfrm rot="10800000">
              <a:off x="4159330" y="217421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01" name="Oval 3100"/>
            <p:cNvSpPr/>
            <p:nvPr/>
          </p:nvSpPr>
          <p:spPr bwMode="auto">
            <a:xfrm rot="10800000">
              <a:off x="4352718" y="253992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02" name="Oval 3101"/>
            <p:cNvSpPr/>
            <p:nvPr/>
          </p:nvSpPr>
          <p:spPr bwMode="auto">
            <a:xfrm rot="10800000">
              <a:off x="4352734" y="246838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03" name="Oval 3102"/>
            <p:cNvSpPr/>
            <p:nvPr/>
          </p:nvSpPr>
          <p:spPr bwMode="auto">
            <a:xfrm rot="10800000">
              <a:off x="4352734" y="232549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04" name="Oval 3103"/>
            <p:cNvSpPr/>
            <p:nvPr/>
          </p:nvSpPr>
          <p:spPr bwMode="auto">
            <a:xfrm rot="10800000">
              <a:off x="4353091" y="239461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05" name="Oval 3104"/>
            <p:cNvSpPr/>
            <p:nvPr/>
          </p:nvSpPr>
          <p:spPr bwMode="auto">
            <a:xfrm rot="10800000">
              <a:off x="4352718" y="225284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06" name="Oval 3105"/>
            <p:cNvSpPr/>
            <p:nvPr/>
          </p:nvSpPr>
          <p:spPr bwMode="auto">
            <a:xfrm rot="10800000">
              <a:off x="4352734" y="218129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07" name="Oval 3106"/>
            <p:cNvSpPr/>
            <p:nvPr/>
          </p:nvSpPr>
          <p:spPr bwMode="auto">
            <a:xfrm rot="10800000">
              <a:off x="4065461" y="252465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08" name="Oval 3107"/>
            <p:cNvSpPr/>
            <p:nvPr/>
          </p:nvSpPr>
          <p:spPr bwMode="auto">
            <a:xfrm rot="10800000">
              <a:off x="4065477" y="245310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09" name="Oval 3108"/>
            <p:cNvSpPr/>
            <p:nvPr/>
          </p:nvSpPr>
          <p:spPr bwMode="auto">
            <a:xfrm rot="10800000">
              <a:off x="4065477" y="231022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10" name="Oval 3109"/>
            <p:cNvSpPr/>
            <p:nvPr/>
          </p:nvSpPr>
          <p:spPr bwMode="auto">
            <a:xfrm rot="10800000">
              <a:off x="4065834" y="237933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11" name="Oval 3110"/>
            <p:cNvSpPr/>
            <p:nvPr/>
          </p:nvSpPr>
          <p:spPr bwMode="auto">
            <a:xfrm rot="10800000">
              <a:off x="4065461" y="223756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12" name="Oval 3111"/>
            <p:cNvSpPr/>
            <p:nvPr/>
          </p:nvSpPr>
          <p:spPr bwMode="auto">
            <a:xfrm rot="10800000">
              <a:off x="4065477" y="216602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13" name="Oval 3112"/>
            <p:cNvSpPr/>
            <p:nvPr/>
          </p:nvSpPr>
          <p:spPr bwMode="auto">
            <a:xfrm rot="10800000">
              <a:off x="3962416" y="253573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14" name="Oval 3113"/>
            <p:cNvSpPr/>
            <p:nvPr/>
          </p:nvSpPr>
          <p:spPr bwMode="auto">
            <a:xfrm rot="10800000">
              <a:off x="3962432" y="246419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15" name="Oval 3114"/>
            <p:cNvSpPr/>
            <p:nvPr/>
          </p:nvSpPr>
          <p:spPr bwMode="auto">
            <a:xfrm rot="10800000">
              <a:off x="3962432" y="232130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16" name="Oval 3115"/>
            <p:cNvSpPr/>
            <p:nvPr/>
          </p:nvSpPr>
          <p:spPr bwMode="auto">
            <a:xfrm rot="10800000">
              <a:off x="3962789" y="239042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17" name="Oval 3116"/>
            <p:cNvSpPr/>
            <p:nvPr/>
          </p:nvSpPr>
          <p:spPr bwMode="auto">
            <a:xfrm rot="10800000">
              <a:off x="3962416" y="224865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18" name="Oval 3117"/>
            <p:cNvSpPr/>
            <p:nvPr/>
          </p:nvSpPr>
          <p:spPr bwMode="auto">
            <a:xfrm rot="10800000">
              <a:off x="3962432" y="217711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19" name="Oval 3118"/>
            <p:cNvSpPr/>
            <p:nvPr/>
          </p:nvSpPr>
          <p:spPr bwMode="auto">
            <a:xfrm rot="10800000">
              <a:off x="4448414" y="252221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20" name="Oval 3119"/>
            <p:cNvSpPr/>
            <p:nvPr/>
          </p:nvSpPr>
          <p:spPr bwMode="auto">
            <a:xfrm rot="10800000">
              <a:off x="4448430" y="245067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21" name="Oval 3120"/>
            <p:cNvSpPr/>
            <p:nvPr/>
          </p:nvSpPr>
          <p:spPr bwMode="auto">
            <a:xfrm rot="10800000">
              <a:off x="4448430" y="230778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22" name="Oval 3121"/>
            <p:cNvSpPr/>
            <p:nvPr/>
          </p:nvSpPr>
          <p:spPr bwMode="auto">
            <a:xfrm rot="10800000">
              <a:off x="4448787" y="237690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23" name="Oval 3122"/>
            <p:cNvSpPr/>
            <p:nvPr/>
          </p:nvSpPr>
          <p:spPr bwMode="auto">
            <a:xfrm rot="10800000">
              <a:off x="4448414" y="223512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24" name="Oval 3123"/>
            <p:cNvSpPr/>
            <p:nvPr/>
          </p:nvSpPr>
          <p:spPr bwMode="auto">
            <a:xfrm rot="10800000">
              <a:off x="4448430" y="216358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25" name="Rectangle 3124"/>
            <p:cNvSpPr/>
            <p:nvPr/>
          </p:nvSpPr>
          <p:spPr bwMode="auto">
            <a:xfrm>
              <a:off x="4672882" y="2126798"/>
              <a:ext cx="2062784" cy="482204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26" name="Oval 3125"/>
            <p:cNvSpPr/>
            <p:nvPr/>
          </p:nvSpPr>
          <p:spPr bwMode="auto">
            <a:xfrm rot="10800000">
              <a:off x="5967216" y="253233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27" name="Oval 3126"/>
            <p:cNvSpPr/>
            <p:nvPr/>
          </p:nvSpPr>
          <p:spPr bwMode="auto">
            <a:xfrm rot="10800000">
              <a:off x="5967232" y="246079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28" name="Oval 3127"/>
            <p:cNvSpPr/>
            <p:nvPr/>
          </p:nvSpPr>
          <p:spPr bwMode="auto">
            <a:xfrm rot="10800000">
              <a:off x="5967232" y="23179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29" name="Oval 3128"/>
            <p:cNvSpPr/>
            <p:nvPr/>
          </p:nvSpPr>
          <p:spPr bwMode="auto">
            <a:xfrm rot="10800000">
              <a:off x="5967589" y="238702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30" name="Oval 3129"/>
            <p:cNvSpPr/>
            <p:nvPr/>
          </p:nvSpPr>
          <p:spPr bwMode="auto">
            <a:xfrm rot="10800000">
              <a:off x="5967216" y="224525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31" name="Oval 3130"/>
            <p:cNvSpPr/>
            <p:nvPr/>
          </p:nvSpPr>
          <p:spPr bwMode="auto">
            <a:xfrm rot="10800000">
              <a:off x="5967232" y="217371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32" name="Oval 3131"/>
            <p:cNvSpPr/>
            <p:nvPr/>
          </p:nvSpPr>
          <p:spPr bwMode="auto">
            <a:xfrm rot="10800000">
              <a:off x="5864171" y="25363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33" name="Oval 3132"/>
            <p:cNvSpPr/>
            <p:nvPr/>
          </p:nvSpPr>
          <p:spPr bwMode="auto">
            <a:xfrm rot="10800000">
              <a:off x="5864187" y="24647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34" name="Oval 3133"/>
            <p:cNvSpPr/>
            <p:nvPr/>
          </p:nvSpPr>
          <p:spPr bwMode="auto">
            <a:xfrm rot="10800000">
              <a:off x="5864187" y="232190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35" name="Oval 3134"/>
            <p:cNvSpPr/>
            <p:nvPr/>
          </p:nvSpPr>
          <p:spPr bwMode="auto">
            <a:xfrm rot="10800000">
              <a:off x="5864544" y="239102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36" name="Oval 3135"/>
            <p:cNvSpPr/>
            <p:nvPr/>
          </p:nvSpPr>
          <p:spPr bwMode="auto">
            <a:xfrm rot="10800000">
              <a:off x="5864171" y="224925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37" name="Oval 3136"/>
            <p:cNvSpPr/>
            <p:nvPr/>
          </p:nvSpPr>
          <p:spPr bwMode="auto">
            <a:xfrm rot="10800000">
              <a:off x="5864187" y="217770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38" name="Oval 3137"/>
            <p:cNvSpPr/>
            <p:nvPr/>
          </p:nvSpPr>
          <p:spPr bwMode="auto">
            <a:xfrm rot="10800000">
              <a:off x="6057575" y="254342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39" name="Oval 3138"/>
            <p:cNvSpPr/>
            <p:nvPr/>
          </p:nvSpPr>
          <p:spPr bwMode="auto">
            <a:xfrm rot="10800000">
              <a:off x="6057591" y="247188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40" name="Oval 3139"/>
            <p:cNvSpPr/>
            <p:nvPr/>
          </p:nvSpPr>
          <p:spPr bwMode="auto">
            <a:xfrm rot="10800000">
              <a:off x="6057591" y="232899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41" name="Oval 3140"/>
            <p:cNvSpPr/>
            <p:nvPr/>
          </p:nvSpPr>
          <p:spPr bwMode="auto">
            <a:xfrm rot="10800000">
              <a:off x="6057948" y="239811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42" name="Oval 3141"/>
            <p:cNvSpPr/>
            <p:nvPr/>
          </p:nvSpPr>
          <p:spPr bwMode="auto">
            <a:xfrm rot="10800000">
              <a:off x="6057575" y="225633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43" name="Oval 3142"/>
            <p:cNvSpPr/>
            <p:nvPr/>
          </p:nvSpPr>
          <p:spPr bwMode="auto">
            <a:xfrm rot="10800000">
              <a:off x="6057591" y="218479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44" name="Oval 3143"/>
            <p:cNvSpPr/>
            <p:nvPr/>
          </p:nvSpPr>
          <p:spPr bwMode="auto">
            <a:xfrm rot="10800000">
              <a:off x="5770318" y="252815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45" name="Oval 3144"/>
            <p:cNvSpPr/>
            <p:nvPr/>
          </p:nvSpPr>
          <p:spPr bwMode="auto">
            <a:xfrm rot="10800000">
              <a:off x="5770334" y="245660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46" name="Oval 3145"/>
            <p:cNvSpPr/>
            <p:nvPr/>
          </p:nvSpPr>
          <p:spPr bwMode="auto">
            <a:xfrm rot="10800000">
              <a:off x="5770334" y="231371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47" name="Oval 3146"/>
            <p:cNvSpPr/>
            <p:nvPr/>
          </p:nvSpPr>
          <p:spPr bwMode="auto">
            <a:xfrm rot="10800000">
              <a:off x="5770691" y="238283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48" name="Oval 3147"/>
            <p:cNvSpPr/>
            <p:nvPr/>
          </p:nvSpPr>
          <p:spPr bwMode="auto">
            <a:xfrm rot="10800000">
              <a:off x="5770318" y="224106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49" name="Oval 3148"/>
            <p:cNvSpPr/>
            <p:nvPr/>
          </p:nvSpPr>
          <p:spPr bwMode="auto">
            <a:xfrm rot="10800000">
              <a:off x="5770334" y="216952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50" name="Oval 3149"/>
            <p:cNvSpPr/>
            <p:nvPr/>
          </p:nvSpPr>
          <p:spPr bwMode="auto">
            <a:xfrm rot="10800000">
              <a:off x="5667273" y="25392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51" name="Oval 3150"/>
            <p:cNvSpPr/>
            <p:nvPr/>
          </p:nvSpPr>
          <p:spPr bwMode="auto">
            <a:xfrm rot="10800000">
              <a:off x="5667289" y="24676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52" name="Oval 3151"/>
            <p:cNvSpPr/>
            <p:nvPr/>
          </p:nvSpPr>
          <p:spPr bwMode="auto">
            <a:xfrm rot="10800000">
              <a:off x="5667289" y="232480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53" name="Oval 3152"/>
            <p:cNvSpPr/>
            <p:nvPr/>
          </p:nvSpPr>
          <p:spPr bwMode="auto">
            <a:xfrm rot="10800000">
              <a:off x="5667646" y="239392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54" name="Oval 3153"/>
            <p:cNvSpPr/>
            <p:nvPr/>
          </p:nvSpPr>
          <p:spPr bwMode="auto">
            <a:xfrm rot="10800000">
              <a:off x="5667273" y="225215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55" name="Oval 3154"/>
            <p:cNvSpPr/>
            <p:nvPr/>
          </p:nvSpPr>
          <p:spPr bwMode="auto">
            <a:xfrm rot="10800000">
              <a:off x="5667289" y="218060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56" name="Oval 3155"/>
            <p:cNvSpPr/>
            <p:nvPr/>
          </p:nvSpPr>
          <p:spPr bwMode="auto">
            <a:xfrm rot="10800000">
              <a:off x="5490104" y="254251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57" name="Oval 3156"/>
            <p:cNvSpPr/>
            <p:nvPr/>
          </p:nvSpPr>
          <p:spPr bwMode="auto">
            <a:xfrm rot="10800000">
              <a:off x="5490120" y="247097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58" name="Oval 3157"/>
            <p:cNvSpPr/>
            <p:nvPr/>
          </p:nvSpPr>
          <p:spPr bwMode="auto">
            <a:xfrm rot="10800000">
              <a:off x="5490120" y="232808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59" name="Oval 3158"/>
            <p:cNvSpPr/>
            <p:nvPr/>
          </p:nvSpPr>
          <p:spPr bwMode="auto">
            <a:xfrm rot="10800000">
              <a:off x="5490477" y="239720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60" name="Oval 3159"/>
            <p:cNvSpPr/>
            <p:nvPr/>
          </p:nvSpPr>
          <p:spPr bwMode="auto">
            <a:xfrm rot="10800000">
              <a:off x="5490104" y="225543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61" name="Oval 3160"/>
            <p:cNvSpPr/>
            <p:nvPr/>
          </p:nvSpPr>
          <p:spPr bwMode="auto">
            <a:xfrm rot="10800000">
              <a:off x="5490120" y="218389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62" name="Oval 3161"/>
            <p:cNvSpPr/>
            <p:nvPr/>
          </p:nvSpPr>
          <p:spPr bwMode="auto">
            <a:xfrm rot="10800000">
              <a:off x="5387059" y="252525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63" name="Oval 3162"/>
            <p:cNvSpPr/>
            <p:nvPr/>
          </p:nvSpPr>
          <p:spPr bwMode="auto">
            <a:xfrm rot="10800000">
              <a:off x="5387075" y="245370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64" name="Oval 3163"/>
            <p:cNvSpPr/>
            <p:nvPr/>
          </p:nvSpPr>
          <p:spPr bwMode="auto">
            <a:xfrm rot="10800000">
              <a:off x="5387075" y="231081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65" name="Oval 3164"/>
            <p:cNvSpPr/>
            <p:nvPr/>
          </p:nvSpPr>
          <p:spPr bwMode="auto">
            <a:xfrm rot="10800000">
              <a:off x="5387432" y="237993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66" name="Oval 3165"/>
            <p:cNvSpPr/>
            <p:nvPr/>
          </p:nvSpPr>
          <p:spPr bwMode="auto">
            <a:xfrm rot="10800000">
              <a:off x="5387059" y="223816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67" name="Oval 3166"/>
            <p:cNvSpPr/>
            <p:nvPr/>
          </p:nvSpPr>
          <p:spPr bwMode="auto">
            <a:xfrm rot="10800000">
              <a:off x="5387075" y="216662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68" name="Oval 3167"/>
            <p:cNvSpPr/>
            <p:nvPr/>
          </p:nvSpPr>
          <p:spPr bwMode="auto">
            <a:xfrm rot="10800000">
              <a:off x="5580463" y="253233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69" name="Oval 3168"/>
            <p:cNvSpPr/>
            <p:nvPr/>
          </p:nvSpPr>
          <p:spPr bwMode="auto">
            <a:xfrm rot="10800000">
              <a:off x="5580479" y="246079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70" name="Oval 3169"/>
            <p:cNvSpPr/>
            <p:nvPr/>
          </p:nvSpPr>
          <p:spPr bwMode="auto">
            <a:xfrm rot="10800000">
              <a:off x="5580479" y="23179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71" name="Oval 3170"/>
            <p:cNvSpPr/>
            <p:nvPr/>
          </p:nvSpPr>
          <p:spPr bwMode="auto">
            <a:xfrm rot="10800000">
              <a:off x="5580836" y="238702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72" name="Oval 3171"/>
            <p:cNvSpPr/>
            <p:nvPr/>
          </p:nvSpPr>
          <p:spPr bwMode="auto">
            <a:xfrm rot="10800000">
              <a:off x="5580463" y="224525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73" name="Oval 3172"/>
            <p:cNvSpPr/>
            <p:nvPr/>
          </p:nvSpPr>
          <p:spPr bwMode="auto">
            <a:xfrm rot="10800000">
              <a:off x="5580479" y="217371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74" name="Oval 3173"/>
            <p:cNvSpPr/>
            <p:nvPr/>
          </p:nvSpPr>
          <p:spPr bwMode="auto">
            <a:xfrm rot="10800000">
              <a:off x="5293206" y="253832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75" name="Oval 3174"/>
            <p:cNvSpPr/>
            <p:nvPr/>
          </p:nvSpPr>
          <p:spPr bwMode="auto">
            <a:xfrm rot="10800000">
              <a:off x="5293222" y="246678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76" name="Oval 3175"/>
            <p:cNvSpPr/>
            <p:nvPr/>
          </p:nvSpPr>
          <p:spPr bwMode="auto">
            <a:xfrm rot="10800000">
              <a:off x="5293222" y="232389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77" name="Oval 3176"/>
            <p:cNvSpPr/>
            <p:nvPr/>
          </p:nvSpPr>
          <p:spPr bwMode="auto">
            <a:xfrm rot="10800000">
              <a:off x="5293579" y="239301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78" name="Oval 3177"/>
            <p:cNvSpPr/>
            <p:nvPr/>
          </p:nvSpPr>
          <p:spPr bwMode="auto">
            <a:xfrm rot="10800000">
              <a:off x="5293206" y="225124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79" name="Oval 3178"/>
            <p:cNvSpPr/>
            <p:nvPr/>
          </p:nvSpPr>
          <p:spPr bwMode="auto">
            <a:xfrm rot="10800000">
              <a:off x="5293222" y="217970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80" name="Oval 3179"/>
            <p:cNvSpPr/>
            <p:nvPr/>
          </p:nvSpPr>
          <p:spPr bwMode="auto">
            <a:xfrm rot="10800000">
              <a:off x="5190161" y="254941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81" name="Oval 3180"/>
            <p:cNvSpPr/>
            <p:nvPr/>
          </p:nvSpPr>
          <p:spPr bwMode="auto">
            <a:xfrm rot="10800000">
              <a:off x="5190177" y="247787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82" name="Oval 3181"/>
            <p:cNvSpPr/>
            <p:nvPr/>
          </p:nvSpPr>
          <p:spPr bwMode="auto">
            <a:xfrm rot="10800000">
              <a:off x="5190177" y="233498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83" name="Oval 3182"/>
            <p:cNvSpPr/>
            <p:nvPr/>
          </p:nvSpPr>
          <p:spPr bwMode="auto">
            <a:xfrm rot="10800000">
              <a:off x="5190534" y="240410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84" name="Oval 3183"/>
            <p:cNvSpPr/>
            <p:nvPr/>
          </p:nvSpPr>
          <p:spPr bwMode="auto">
            <a:xfrm rot="10800000">
              <a:off x="5190161" y="2262330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85" name="Oval 3184"/>
            <p:cNvSpPr/>
            <p:nvPr/>
          </p:nvSpPr>
          <p:spPr bwMode="auto">
            <a:xfrm rot="10800000">
              <a:off x="5190177" y="21907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86" name="Oval 3185"/>
            <p:cNvSpPr/>
            <p:nvPr/>
          </p:nvSpPr>
          <p:spPr bwMode="auto">
            <a:xfrm rot="10800000">
              <a:off x="5012993" y="252834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87" name="Oval 3186"/>
            <p:cNvSpPr/>
            <p:nvPr/>
          </p:nvSpPr>
          <p:spPr bwMode="auto">
            <a:xfrm rot="10800000">
              <a:off x="5013009" y="245679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88" name="Oval 3187"/>
            <p:cNvSpPr/>
            <p:nvPr/>
          </p:nvSpPr>
          <p:spPr bwMode="auto">
            <a:xfrm rot="10800000">
              <a:off x="5013009" y="231391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89" name="Oval 3188"/>
            <p:cNvSpPr/>
            <p:nvPr/>
          </p:nvSpPr>
          <p:spPr bwMode="auto">
            <a:xfrm rot="10800000">
              <a:off x="5013366" y="238302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90" name="Oval 3189"/>
            <p:cNvSpPr/>
            <p:nvPr/>
          </p:nvSpPr>
          <p:spPr bwMode="auto">
            <a:xfrm rot="10800000">
              <a:off x="5012993" y="224125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91" name="Oval 3190"/>
            <p:cNvSpPr/>
            <p:nvPr/>
          </p:nvSpPr>
          <p:spPr bwMode="auto">
            <a:xfrm rot="10800000">
              <a:off x="5013009" y="216971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92" name="Oval 3191"/>
            <p:cNvSpPr/>
            <p:nvPr/>
          </p:nvSpPr>
          <p:spPr bwMode="auto">
            <a:xfrm rot="10800000">
              <a:off x="4909948" y="253942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93" name="Oval 3192"/>
            <p:cNvSpPr/>
            <p:nvPr/>
          </p:nvSpPr>
          <p:spPr bwMode="auto">
            <a:xfrm rot="10800000">
              <a:off x="4909964" y="246788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94" name="Oval 3193"/>
            <p:cNvSpPr/>
            <p:nvPr/>
          </p:nvSpPr>
          <p:spPr bwMode="auto">
            <a:xfrm rot="10800000">
              <a:off x="4909964" y="232499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95" name="Oval 3194"/>
            <p:cNvSpPr/>
            <p:nvPr/>
          </p:nvSpPr>
          <p:spPr bwMode="auto">
            <a:xfrm rot="10800000">
              <a:off x="4910321" y="239411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96" name="Oval 3195"/>
            <p:cNvSpPr/>
            <p:nvPr/>
          </p:nvSpPr>
          <p:spPr bwMode="auto">
            <a:xfrm rot="10800000">
              <a:off x="4909948" y="225234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97" name="Oval 3196"/>
            <p:cNvSpPr/>
            <p:nvPr/>
          </p:nvSpPr>
          <p:spPr bwMode="auto">
            <a:xfrm rot="10800000">
              <a:off x="4909964" y="218080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98" name="Oval 3197"/>
            <p:cNvSpPr/>
            <p:nvPr/>
          </p:nvSpPr>
          <p:spPr bwMode="auto">
            <a:xfrm rot="10800000">
              <a:off x="5103352" y="253942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99" name="Oval 3198"/>
            <p:cNvSpPr/>
            <p:nvPr/>
          </p:nvSpPr>
          <p:spPr bwMode="auto">
            <a:xfrm rot="10800000">
              <a:off x="5103368" y="246788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00" name="Oval 3199"/>
            <p:cNvSpPr/>
            <p:nvPr/>
          </p:nvSpPr>
          <p:spPr bwMode="auto">
            <a:xfrm rot="10800000">
              <a:off x="5103368" y="232499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01" name="Oval 3200"/>
            <p:cNvSpPr/>
            <p:nvPr/>
          </p:nvSpPr>
          <p:spPr bwMode="auto">
            <a:xfrm rot="10800000">
              <a:off x="5103725" y="239411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02" name="Oval 3201"/>
            <p:cNvSpPr/>
            <p:nvPr/>
          </p:nvSpPr>
          <p:spPr bwMode="auto">
            <a:xfrm rot="10800000">
              <a:off x="5103352" y="225234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03" name="Oval 3202"/>
            <p:cNvSpPr/>
            <p:nvPr/>
          </p:nvSpPr>
          <p:spPr bwMode="auto">
            <a:xfrm rot="10800000">
              <a:off x="5103368" y="218080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04" name="Oval 3203"/>
            <p:cNvSpPr/>
            <p:nvPr/>
          </p:nvSpPr>
          <p:spPr bwMode="auto">
            <a:xfrm rot="10800000">
              <a:off x="4816095" y="252415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05" name="Oval 3204"/>
            <p:cNvSpPr/>
            <p:nvPr/>
          </p:nvSpPr>
          <p:spPr bwMode="auto">
            <a:xfrm rot="10800000">
              <a:off x="4816111" y="245261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06" name="Oval 3205"/>
            <p:cNvSpPr/>
            <p:nvPr/>
          </p:nvSpPr>
          <p:spPr bwMode="auto">
            <a:xfrm rot="10800000">
              <a:off x="4816111" y="230972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07" name="Oval 3206"/>
            <p:cNvSpPr/>
            <p:nvPr/>
          </p:nvSpPr>
          <p:spPr bwMode="auto">
            <a:xfrm rot="10800000">
              <a:off x="4816468" y="237884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08" name="Oval 3207"/>
            <p:cNvSpPr/>
            <p:nvPr/>
          </p:nvSpPr>
          <p:spPr bwMode="auto">
            <a:xfrm rot="10800000">
              <a:off x="4816095" y="223706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09" name="Oval 3208"/>
            <p:cNvSpPr/>
            <p:nvPr/>
          </p:nvSpPr>
          <p:spPr bwMode="auto">
            <a:xfrm rot="10800000">
              <a:off x="4816111" y="216552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10" name="Oval 3209"/>
            <p:cNvSpPr/>
            <p:nvPr/>
          </p:nvSpPr>
          <p:spPr bwMode="auto">
            <a:xfrm rot="10800000">
              <a:off x="4713050" y="253523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11" name="Oval 3210"/>
            <p:cNvSpPr/>
            <p:nvPr/>
          </p:nvSpPr>
          <p:spPr bwMode="auto">
            <a:xfrm rot="10800000">
              <a:off x="4713066" y="246369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12" name="Oval 3211"/>
            <p:cNvSpPr/>
            <p:nvPr/>
          </p:nvSpPr>
          <p:spPr bwMode="auto">
            <a:xfrm rot="10800000">
              <a:off x="4713066" y="2320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13" name="Oval 3212"/>
            <p:cNvSpPr/>
            <p:nvPr/>
          </p:nvSpPr>
          <p:spPr bwMode="auto">
            <a:xfrm rot="10800000">
              <a:off x="4713423" y="238992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14" name="Oval 3213"/>
            <p:cNvSpPr/>
            <p:nvPr/>
          </p:nvSpPr>
          <p:spPr bwMode="auto">
            <a:xfrm rot="10800000">
              <a:off x="4713050" y="224815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15" name="Oval 3214"/>
            <p:cNvSpPr/>
            <p:nvPr/>
          </p:nvSpPr>
          <p:spPr bwMode="auto">
            <a:xfrm rot="10800000">
              <a:off x="4713066" y="217661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16" name="Oval 3215"/>
            <p:cNvSpPr/>
            <p:nvPr/>
          </p:nvSpPr>
          <p:spPr bwMode="auto">
            <a:xfrm rot="10800000">
              <a:off x="6446125" y="252175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17" name="Oval 3216"/>
            <p:cNvSpPr/>
            <p:nvPr/>
          </p:nvSpPr>
          <p:spPr bwMode="auto">
            <a:xfrm rot="10800000">
              <a:off x="6446141" y="245020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18" name="Oval 3217"/>
            <p:cNvSpPr/>
            <p:nvPr/>
          </p:nvSpPr>
          <p:spPr bwMode="auto">
            <a:xfrm rot="10800000">
              <a:off x="6446141" y="230732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19" name="Oval 3218"/>
            <p:cNvSpPr/>
            <p:nvPr/>
          </p:nvSpPr>
          <p:spPr bwMode="auto">
            <a:xfrm rot="10800000">
              <a:off x="6446498" y="237643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20" name="Oval 3219"/>
            <p:cNvSpPr/>
            <p:nvPr/>
          </p:nvSpPr>
          <p:spPr bwMode="auto">
            <a:xfrm rot="10800000">
              <a:off x="6446125" y="223466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21" name="Oval 3220"/>
            <p:cNvSpPr/>
            <p:nvPr/>
          </p:nvSpPr>
          <p:spPr bwMode="auto">
            <a:xfrm rot="10800000">
              <a:off x="6446141" y="216312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22" name="Oval 3221"/>
            <p:cNvSpPr/>
            <p:nvPr/>
          </p:nvSpPr>
          <p:spPr bwMode="auto">
            <a:xfrm rot="10800000">
              <a:off x="6343080" y="253283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23" name="Oval 3222"/>
            <p:cNvSpPr/>
            <p:nvPr/>
          </p:nvSpPr>
          <p:spPr bwMode="auto">
            <a:xfrm rot="10800000">
              <a:off x="6343096" y="246129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24" name="Oval 3223"/>
            <p:cNvSpPr/>
            <p:nvPr/>
          </p:nvSpPr>
          <p:spPr bwMode="auto">
            <a:xfrm rot="10800000">
              <a:off x="6343096" y="231840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25" name="Oval 3224"/>
            <p:cNvSpPr/>
            <p:nvPr/>
          </p:nvSpPr>
          <p:spPr bwMode="auto">
            <a:xfrm rot="10800000">
              <a:off x="6343453" y="238752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26" name="Oval 3225"/>
            <p:cNvSpPr/>
            <p:nvPr/>
          </p:nvSpPr>
          <p:spPr bwMode="auto">
            <a:xfrm rot="10800000">
              <a:off x="6343080" y="224575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27" name="Oval 3226"/>
            <p:cNvSpPr/>
            <p:nvPr/>
          </p:nvSpPr>
          <p:spPr bwMode="auto">
            <a:xfrm rot="10800000">
              <a:off x="6343096" y="217421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28" name="Oval 3227"/>
            <p:cNvSpPr/>
            <p:nvPr/>
          </p:nvSpPr>
          <p:spPr bwMode="auto">
            <a:xfrm rot="10800000">
              <a:off x="6536484" y="253992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29" name="Oval 3228"/>
            <p:cNvSpPr/>
            <p:nvPr/>
          </p:nvSpPr>
          <p:spPr bwMode="auto">
            <a:xfrm rot="10800000">
              <a:off x="6536500" y="246838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30" name="Oval 3229"/>
            <p:cNvSpPr/>
            <p:nvPr/>
          </p:nvSpPr>
          <p:spPr bwMode="auto">
            <a:xfrm rot="10800000">
              <a:off x="6536500" y="2325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31" name="Oval 3230"/>
            <p:cNvSpPr/>
            <p:nvPr/>
          </p:nvSpPr>
          <p:spPr bwMode="auto">
            <a:xfrm rot="10800000">
              <a:off x="6536857" y="239461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32" name="Oval 3231"/>
            <p:cNvSpPr/>
            <p:nvPr/>
          </p:nvSpPr>
          <p:spPr bwMode="auto">
            <a:xfrm rot="10800000">
              <a:off x="6536484" y="225284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33" name="Oval 3232"/>
            <p:cNvSpPr/>
            <p:nvPr/>
          </p:nvSpPr>
          <p:spPr bwMode="auto">
            <a:xfrm rot="10800000">
              <a:off x="6536500" y="218129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34" name="Oval 3233"/>
            <p:cNvSpPr/>
            <p:nvPr/>
          </p:nvSpPr>
          <p:spPr bwMode="auto">
            <a:xfrm rot="10800000">
              <a:off x="6249227" y="252465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35" name="Oval 3234"/>
            <p:cNvSpPr/>
            <p:nvPr/>
          </p:nvSpPr>
          <p:spPr bwMode="auto">
            <a:xfrm rot="10800000">
              <a:off x="6249243" y="245310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36" name="Oval 3235"/>
            <p:cNvSpPr/>
            <p:nvPr/>
          </p:nvSpPr>
          <p:spPr bwMode="auto">
            <a:xfrm rot="10800000">
              <a:off x="6249243" y="231022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37" name="Oval 3236"/>
            <p:cNvSpPr/>
            <p:nvPr/>
          </p:nvSpPr>
          <p:spPr bwMode="auto">
            <a:xfrm rot="10800000">
              <a:off x="6249600" y="237933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38" name="Oval 3237"/>
            <p:cNvSpPr/>
            <p:nvPr/>
          </p:nvSpPr>
          <p:spPr bwMode="auto">
            <a:xfrm rot="10800000">
              <a:off x="6249227" y="223756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39" name="Oval 3238"/>
            <p:cNvSpPr/>
            <p:nvPr/>
          </p:nvSpPr>
          <p:spPr bwMode="auto">
            <a:xfrm rot="10800000">
              <a:off x="6249243" y="216602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40" name="Oval 3239"/>
            <p:cNvSpPr/>
            <p:nvPr/>
          </p:nvSpPr>
          <p:spPr bwMode="auto">
            <a:xfrm rot="10800000">
              <a:off x="6146182" y="253573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41" name="Oval 3240"/>
            <p:cNvSpPr/>
            <p:nvPr/>
          </p:nvSpPr>
          <p:spPr bwMode="auto">
            <a:xfrm rot="10800000">
              <a:off x="6146198" y="246419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42" name="Oval 3241"/>
            <p:cNvSpPr/>
            <p:nvPr/>
          </p:nvSpPr>
          <p:spPr bwMode="auto">
            <a:xfrm rot="10800000">
              <a:off x="6146198" y="232130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43" name="Oval 3242"/>
            <p:cNvSpPr/>
            <p:nvPr/>
          </p:nvSpPr>
          <p:spPr bwMode="auto">
            <a:xfrm rot="10800000">
              <a:off x="6146555" y="239042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44" name="Oval 3243"/>
            <p:cNvSpPr/>
            <p:nvPr/>
          </p:nvSpPr>
          <p:spPr bwMode="auto">
            <a:xfrm rot="10800000">
              <a:off x="6146182" y="224865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45" name="Oval 3244"/>
            <p:cNvSpPr/>
            <p:nvPr/>
          </p:nvSpPr>
          <p:spPr bwMode="auto">
            <a:xfrm rot="10800000">
              <a:off x="6146198" y="217711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46" name="Oval 3245"/>
            <p:cNvSpPr/>
            <p:nvPr/>
          </p:nvSpPr>
          <p:spPr bwMode="auto">
            <a:xfrm rot="10800000">
              <a:off x="6632180" y="252221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47" name="Oval 3246"/>
            <p:cNvSpPr/>
            <p:nvPr/>
          </p:nvSpPr>
          <p:spPr bwMode="auto">
            <a:xfrm rot="10800000">
              <a:off x="6632196" y="245067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48" name="Oval 3247"/>
            <p:cNvSpPr/>
            <p:nvPr/>
          </p:nvSpPr>
          <p:spPr bwMode="auto">
            <a:xfrm rot="10800000">
              <a:off x="6632196" y="230778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49" name="Oval 3248"/>
            <p:cNvSpPr/>
            <p:nvPr/>
          </p:nvSpPr>
          <p:spPr bwMode="auto">
            <a:xfrm rot="10800000">
              <a:off x="6632553" y="237690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50" name="Oval 3249"/>
            <p:cNvSpPr/>
            <p:nvPr/>
          </p:nvSpPr>
          <p:spPr bwMode="auto">
            <a:xfrm rot="10800000">
              <a:off x="6632180" y="223512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51" name="Oval 3250"/>
            <p:cNvSpPr/>
            <p:nvPr/>
          </p:nvSpPr>
          <p:spPr bwMode="auto">
            <a:xfrm rot="10800000">
              <a:off x="6632196" y="216358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760" name="Content Placeholder 2"/>
          <p:cNvSpPr txBox="1">
            <a:spLocks/>
          </p:cNvSpPr>
          <p:nvPr/>
        </p:nvSpPr>
        <p:spPr>
          <a:xfrm>
            <a:off x="1088046" y="5396920"/>
            <a:ext cx="410200" cy="4570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  <a:endParaRPr lang="en-US" sz="16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761" name="Content Placeholder 2"/>
          <p:cNvSpPr txBox="1">
            <a:spLocks/>
          </p:cNvSpPr>
          <p:nvPr/>
        </p:nvSpPr>
        <p:spPr>
          <a:xfrm>
            <a:off x="1084481" y="4457541"/>
            <a:ext cx="410200" cy="4570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X</a:t>
            </a:r>
            <a:endParaRPr lang="en-US" sz="16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762" name="Content Placeholder 2"/>
          <p:cNvSpPr txBox="1">
            <a:spLocks/>
          </p:cNvSpPr>
          <p:nvPr/>
        </p:nvSpPr>
        <p:spPr>
          <a:xfrm>
            <a:off x="3420206" y="4464806"/>
            <a:ext cx="410200" cy="4570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</a:t>
            </a:r>
            <a:endParaRPr lang="en-US" sz="16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763" name="Content Placeholder 2"/>
          <p:cNvSpPr txBox="1">
            <a:spLocks/>
          </p:cNvSpPr>
          <p:nvPr/>
        </p:nvSpPr>
        <p:spPr>
          <a:xfrm>
            <a:off x="3446507" y="5396920"/>
            <a:ext cx="410200" cy="4570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</a:t>
            </a:r>
            <a:endParaRPr lang="en-US" sz="16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764" name="Content Placeholder 2"/>
          <p:cNvSpPr txBox="1">
            <a:spLocks/>
          </p:cNvSpPr>
          <p:nvPr/>
        </p:nvSpPr>
        <p:spPr>
          <a:xfrm>
            <a:off x="5536176" y="4464806"/>
            <a:ext cx="410200" cy="4570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</a:t>
            </a:r>
            <a:endParaRPr lang="en-US" sz="16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765" name="Content Placeholder 2"/>
          <p:cNvSpPr txBox="1">
            <a:spLocks/>
          </p:cNvSpPr>
          <p:nvPr/>
        </p:nvSpPr>
        <p:spPr>
          <a:xfrm>
            <a:off x="5572452" y="5396920"/>
            <a:ext cx="410200" cy="4570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</a:t>
            </a:r>
            <a:endParaRPr lang="en-US" sz="16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766" name="Content Placeholder 2"/>
          <p:cNvSpPr txBox="1">
            <a:spLocks/>
          </p:cNvSpPr>
          <p:nvPr/>
        </p:nvSpPr>
        <p:spPr>
          <a:xfrm>
            <a:off x="7689525" y="4464806"/>
            <a:ext cx="410200" cy="4570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Y</a:t>
            </a:r>
            <a:endParaRPr lang="en-US" sz="16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767" name="Content Placeholder 2"/>
          <p:cNvSpPr txBox="1">
            <a:spLocks/>
          </p:cNvSpPr>
          <p:nvPr/>
        </p:nvSpPr>
        <p:spPr>
          <a:xfrm>
            <a:off x="7728527" y="5396920"/>
            <a:ext cx="410200" cy="4570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D</a:t>
            </a:r>
            <a:endParaRPr lang="en-US" sz="16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768" name="Content Placeholder 2"/>
          <p:cNvSpPr txBox="1">
            <a:spLocks/>
          </p:cNvSpPr>
          <p:nvPr/>
        </p:nvSpPr>
        <p:spPr>
          <a:xfrm>
            <a:off x="284082" y="3502116"/>
            <a:ext cx="1755169" cy="3323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Before training</a:t>
            </a: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65635" y="2557857"/>
            <a:ext cx="2062784" cy="960681"/>
            <a:chOff x="265635" y="3030837"/>
            <a:chExt cx="2062784" cy="960681"/>
          </a:xfrm>
        </p:grpSpPr>
        <p:sp>
          <p:nvSpPr>
            <p:cNvPr id="3379" name="Rectangle 3378"/>
            <p:cNvSpPr/>
            <p:nvPr/>
          </p:nvSpPr>
          <p:spPr bwMode="auto">
            <a:xfrm>
              <a:off x="265635" y="3030837"/>
              <a:ext cx="2062784" cy="482204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80" name="Oval 3379"/>
            <p:cNvSpPr/>
            <p:nvPr/>
          </p:nvSpPr>
          <p:spPr bwMode="auto">
            <a:xfrm rot="10800000">
              <a:off x="1559969" y="34363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81" name="Oval 3380"/>
            <p:cNvSpPr/>
            <p:nvPr/>
          </p:nvSpPr>
          <p:spPr bwMode="auto">
            <a:xfrm rot="10800000">
              <a:off x="1559985" y="33648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82" name="Oval 3381"/>
            <p:cNvSpPr/>
            <p:nvPr/>
          </p:nvSpPr>
          <p:spPr bwMode="auto">
            <a:xfrm rot="10800000">
              <a:off x="1559985" y="322194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83" name="Oval 3382"/>
            <p:cNvSpPr/>
            <p:nvPr/>
          </p:nvSpPr>
          <p:spPr bwMode="auto">
            <a:xfrm rot="10800000">
              <a:off x="1560342" y="329106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84" name="Oval 3383"/>
            <p:cNvSpPr/>
            <p:nvPr/>
          </p:nvSpPr>
          <p:spPr bwMode="auto">
            <a:xfrm rot="10800000">
              <a:off x="1559969" y="31492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85" name="Oval 3384"/>
            <p:cNvSpPr/>
            <p:nvPr/>
          </p:nvSpPr>
          <p:spPr bwMode="auto">
            <a:xfrm rot="10800000">
              <a:off x="1559985" y="307775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86" name="Oval 3385"/>
            <p:cNvSpPr/>
            <p:nvPr/>
          </p:nvSpPr>
          <p:spPr bwMode="auto">
            <a:xfrm rot="10800000">
              <a:off x="1456924" y="344037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87" name="Oval 3386"/>
            <p:cNvSpPr/>
            <p:nvPr/>
          </p:nvSpPr>
          <p:spPr bwMode="auto">
            <a:xfrm rot="10800000">
              <a:off x="1456940" y="336883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88" name="Oval 3387"/>
            <p:cNvSpPr/>
            <p:nvPr/>
          </p:nvSpPr>
          <p:spPr bwMode="auto">
            <a:xfrm rot="10800000">
              <a:off x="1456940" y="322594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89" name="Oval 3388"/>
            <p:cNvSpPr/>
            <p:nvPr/>
          </p:nvSpPr>
          <p:spPr bwMode="auto">
            <a:xfrm rot="10800000">
              <a:off x="1457297" y="329506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90" name="Oval 3389"/>
            <p:cNvSpPr/>
            <p:nvPr/>
          </p:nvSpPr>
          <p:spPr bwMode="auto">
            <a:xfrm rot="10800000">
              <a:off x="1456924" y="315329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91" name="Oval 3390"/>
            <p:cNvSpPr/>
            <p:nvPr/>
          </p:nvSpPr>
          <p:spPr bwMode="auto">
            <a:xfrm rot="10800000">
              <a:off x="1456940" y="308174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92" name="Oval 3391"/>
            <p:cNvSpPr/>
            <p:nvPr/>
          </p:nvSpPr>
          <p:spPr bwMode="auto">
            <a:xfrm rot="10800000">
              <a:off x="1650328" y="344746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93" name="Oval 3392"/>
            <p:cNvSpPr/>
            <p:nvPr/>
          </p:nvSpPr>
          <p:spPr bwMode="auto">
            <a:xfrm rot="10800000">
              <a:off x="1650344" y="337592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94" name="Oval 3393"/>
            <p:cNvSpPr/>
            <p:nvPr/>
          </p:nvSpPr>
          <p:spPr bwMode="auto">
            <a:xfrm rot="10800000">
              <a:off x="1650344" y="323303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95" name="Oval 3394"/>
            <p:cNvSpPr/>
            <p:nvPr/>
          </p:nvSpPr>
          <p:spPr bwMode="auto">
            <a:xfrm rot="10800000">
              <a:off x="1650701" y="330215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96" name="Oval 3395"/>
            <p:cNvSpPr/>
            <p:nvPr/>
          </p:nvSpPr>
          <p:spPr bwMode="auto">
            <a:xfrm rot="10800000">
              <a:off x="1650328" y="316037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97" name="Oval 3396"/>
            <p:cNvSpPr/>
            <p:nvPr/>
          </p:nvSpPr>
          <p:spPr bwMode="auto">
            <a:xfrm rot="10800000">
              <a:off x="1650344" y="308883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98" name="Oval 3397"/>
            <p:cNvSpPr/>
            <p:nvPr/>
          </p:nvSpPr>
          <p:spPr bwMode="auto">
            <a:xfrm rot="10800000">
              <a:off x="1363071" y="343218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99" name="Oval 3398"/>
            <p:cNvSpPr/>
            <p:nvPr/>
          </p:nvSpPr>
          <p:spPr bwMode="auto">
            <a:xfrm rot="10800000">
              <a:off x="1363087" y="336064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00" name="Oval 3399"/>
            <p:cNvSpPr/>
            <p:nvPr/>
          </p:nvSpPr>
          <p:spPr bwMode="auto">
            <a:xfrm rot="10800000">
              <a:off x="1363087" y="321775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01" name="Oval 3400"/>
            <p:cNvSpPr/>
            <p:nvPr/>
          </p:nvSpPr>
          <p:spPr bwMode="auto">
            <a:xfrm rot="10800000">
              <a:off x="1363444" y="32868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02" name="Oval 3401"/>
            <p:cNvSpPr/>
            <p:nvPr/>
          </p:nvSpPr>
          <p:spPr bwMode="auto">
            <a:xfrm rot="10800000">
              <a:off x="1363071" y="314510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03" name="Oval 3402"/>
            <p:cNvSpPr/>
            <p:nvPr/>
          </p:nvSpPr>
          <p:spPr bwMode="auto">
            <a:xfrm rot="10800000">
              <a:off x="1363087" y="307356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04" name="Oval 3403"/>
            <p:cNvSpPr/>
            <p:nvPr/>
          </p:nvSpPr>
          <p:spPr bwMode="auto">
            <a:xfrm rot="10800000">
              <a:off x="1260026" y="344327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05" name="Oval 3404"/>
            <p:cNvSpPr/>
            <p:nvPr/>
          </p:nvSpPr>
          <p:spPr bwMode="auto">
            <a:xfrm rot="10800000">
              <a:off x="1260042" y="337173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06" name="Oval 3405"/>
            <p:cNvSpPr/>
            <p:nvPr/>
          </p:nvSpPr>
          <p:spPr bwMode="auto">
            <a:xfrm rot="10800000">
              <a:off x="1260042" y="322884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07" name="Oval 3406"/>
            <p:cNvSpPr/>
            <p:nvPr/>
          </p:nvSpPr>
          <p:spPr bwMode="auto">
            <a:xfrm rot="10800000">
              <a:off x="1260399" y="329796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08" name="Oval 3407"/>
            <p:cNvSpPr/>
            <p:nvPr/>
          </p:nvSpPr>
          <p:spPr bwMode="auto">
            <a:xfrm rot="10800000">
              <a:off x="1260026" y="315619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09" name="Oval 3408"/>
            <p:cNvSpPr/>
            <p:nvPr/>
          </p:nvSpPr>
          <p:spPr bwMode="auto">
            <a:xfrm rot="10800000">
              <a:off x="1260042" y="308464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10" name="Oval 3409"/>
            <p:cNvSpPr/>
            <p:nvPr/>
          </p:nvSpPr>
          <p:spPr bwMode="auto">
            <a:xfrm rot="10800000">
              <a:off x="1082857" y="344655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11" name="Oval 3410"/>
            <p:cNvSpPr/>
            <p:nvPr/>
          </p:nvSpPr>
          <p:spPr bwMode="auto">
            <a:xfrm rot="10800000">
              <a:off x="1082873" y="337501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12" name="Oval 3411"/>
            <p:cNvSpPr/>
            <p:nvPr/>
          </p:nvSpPr>
          <p:spPr bwMode="auto">
            <a:xfrm rot="10800000">
              <a:off x="1082873" y="323212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13" name="Oval 3412"/>
            <p:cNvSpPr/>
            <p:nvPr/>
          </p:nvSpPr>
          <p:spPr bwMode="auto">
            <a:xfrm rot="10800000">
              <a:off x="1083230" y="330124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14" name="Oval 3413"/>
            <p:cNvSpPr/>
            <p:nvPr/>
          </p:nvSpPr>
          <p:spPr bwMode="auto">
            <a:xfrm rot="10800000">
              <a:off x="1082857" y="315947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15" name="Oval 3414"/>
            <p:cNvSpPr/>
            <p:nvPr/>
          </p:nvSpPr>
          <p:spPr bwMode="auto">
            <a:xfrm rot="10800000">
              <a:off x="1082873" y="308793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16" name="Oval 3415"/>
            <p:cNvSpPr/>
            <p:nvPr/>
          </p:nvSpPr>
          <p:spPr bwMode="auto">
            <a:xfrm rot="10800000">
              <a:off x="979812" y="342928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17" name="Oval 3416"/>
            <p:cNvSpPr/>
            <p:nvPr/>
          </p:nvSpPr>
          <p:spPr bwMode="auto">
            <a:xfrm rot="10800000">
              <a:off x="979828" y="335774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18" name="Oval 3417"/>
            <p:cNvSpPr/>
            <p:nvPr/>
          </p:nvSpPr>
          <p:spPr bwMode="auto">
            <a:xfrm rot="10800000">
              <a:off x="979828" y="321485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19" name="Oval 3418"/>
            <p:cNvSpPr/>
            <p:nvPr/>
          </p:nvSpPr>
          <p:spPr bwMode="auto">
            <a:xfrm rot="10800000">
              <a:off x="980185" y="32839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20" name="Oval 3419"/>
            <p:cNvSpPr/>
            <p:nvPr/>
          </p:nvSpPr>
          <p:spPr bwMode="auto">
            <a:xfrm rot="10800000">
              <a:off x="979812" y="314220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21" name="Oval 3420"/>
            <p:cNvSpPr/>
            <p:nvPr/>
          </p:nvSpPr>
          <p:spPr bwMode="auto">
            <a:xfrm rot="10800000">
              <a:off x="979828" y="307066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22" name="Oval 3421"/>
            <p:cNvSpPr/>
            <p:nvPr/>
          </p:nvSpPr>
          <p:spPr bwMode="auto">
            <a:xfrm rot="10800000">
              <a:off x="1173216" y="3436377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23" name="Oval 3422"/>
            <p:cNvSpPr/>
            <p:nvPr/>
          </p:nvSpPr>
          <p:spPr bwMode="auto">
            <a:xfrm rot="10800000">
              <a:off x="1173232" y="3364835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24" name="Oval 3423"/>
            <p:cNvSpPr/>
            <p:nvPr/>
          </p:nvSpPr>
          <p:spPr bwMode="auto">
            <a:xfrm rot="10800000">
              <a:off x="1173232" y="322194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25" name="Oval 3424"/>
            <p:cNvSpPr/>
            <p:nvPr/>
          </p:nvSpPr>
          <p:spPr bwMode="auto">
            <a:xfrm rot="10800000">
              <a:off x="1173589" y="3291065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26" name="Oval 3425"/>
            <p:cNvSpPr/>
            <p:nvPr/>
          </p:nvSpPr>
          <p:spPr bwMode="auto">
            <a:xfrm rot="10800000">
              <a:off x="1173216" y="314929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27" name="Oval 3426"/>
            <p:cNvSpPr/>
            <p:nvPr/>
          </p:nvSpPr>
          <p:spPr bwMode="auto">
            <a:xfrm rot="10800000">
              <a:off x="1173232" y="307775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28" name="Oval 3427"/>
            <p:cNvSpPr/>
            <p:nvPr/>
          </p:nvSpPr>
          <p:spPr bwMode="auto">
            <a:xfrm rot="10800000">
              <a:off x="885959" y="344236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29" name="Oval 3428"/>
            <p:cNvSpPr/>
            <p:nvPr/>
          </p:nvSpPr>
          <p:spPr bwMode="auto">
            <a:xfrm rot="10800000">
              <a:off x="885975" y="337082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30" name="Oval 3429"/>
            <p:cNvSpPr/>
            <p:nvPr/>
          </p:nvSpPr>
          <p:spPr bwMode="auto">
            <a:xfrm rot="10800000">
              <a:off x="885975" y="322793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31" name="Oval 3430"/>
            <p:cNvSpPr/>
            <p:nvPr/>
          </p:nvSpPr>
          <p:spPr bwMode="auto">
            <a:xfrm rot="10800000">
              <a:off x="886332" y="329705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32" name="Oval 3431"/>
            <p:cNvSpPr/>
            <p:nvPr/>
          </p:nvSpPr>
          <p:spPr bwMode="auto">
            <a:xfrm rot="10800000">
              <a:off x="885959" y="315528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33" name="Oval 3432"/>
            <p:cNvSpPr/>
            <p:nvPr/>
          </p:nvSpPr>
          <p:spPr bwMode="auto">
            <a:xfrm rot="10800000">
              <a:off x="885975" y="308374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34" name="Oval 3433"/>
            <p:cNvSpPr/>
            <p:nvPr/>
          </p:nvSpPr>
          <p:spPr bwMode="auto">
            <a:xfrm rot="10800000">
              <a:off x="782914" y="345345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35" name="Oval 3434"/>
            <p:cNvSpPr/>
            <p:nvPr/>
          </p:nvSpPr>
          <p:spPr bwMode="auto">
            <a:xfrm rot="10800000">
              <a:off x="782930" y="338191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36" name="Oval 3435"/>
            <p:cNvSpPr/>
            <p:nvPr/>
          </p:nvSpPr>
          <p:spPr bwMode="auto">
            <a:xfrm rot="10800000">
              <a:off x="782930" y="323902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37" name="Oval 3436"/>
            <p:cNvSpPr/>
            <p:nvPr/>
          </p:nvSpPr>
          <p:spPr bwMode="auto">
            <a:xfrm rot="10800000">
              <a:off x="783287" y="330814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38" name="Oval 3437"/>
            <p:cNvSpPr/>
            <p:nvPr/>
          </p:nvSpPr>
          <p:spPr bwMode="auto">
            <a:xfrm rot="10800000">
              <a:off x="782914" y="316636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39" name="Oval 3438"/>
            <p:cNvSpPr/>
            <p:nvPr/>
          </p:nvSpPr>
          <p:spPr bwMode="auto">
            <a:xfrm rot="10800000">
              <a:off x="782930" y="309482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40" name="Oval 3439"/>
            <p:cNvSpPr/>
            <p:nvPr/>
          </p:nvSpPr>
          <p:spPr bwMode="auto">
            <a:xfrm rot="10800000">
              <a:off x="605746" y="343238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41" name="Oval 3440"/>
            <p:cNvSpPr/>
            <p:nvPr/>
          </p:nvSpPr>
          <p:spPr bwMode="auto">
            <a:xfrm rot="10800000">
              <a:off x="605762" y="336083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42" name="Oval 3441"/>
            <p:cNvSpPr/>
            <p:nvPr/>
          </p:nvSpPr>
          <p:spPr bwMode="auto">
            <a:xfrm rot="10800000">
              <a:off x="605762" y="321794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43" name="Oval 3442"/>
            <p:cNvSpPr/>
            <p:nvPr/>
          </p:nvSpPr>
          <p:spPr bwMode="auto">
            <a:xfrm rot="10800000">
              <a:off x="606119" y="328706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44" name="Oval 3443"/>
            <p:cNvSpPr/>
            <p:nvPr/>
          </p:nvSpPr>
          <p:spPr bwMode="auto">
            <a:xfrm rot="10800000">
              <a:off x="605746" y="314529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45" name="Oval 3444"/>
            <p:cNvSpPr/>
            <p:nvPr/>
          </p:nvSpPr>
          <p:spPr bwMode="auto">
            <a:xfrm rot="10800000">
              <a:off x="605762" y="307375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46" name="Oval 3445"/>
            <p:cNvSpPr/>
            <p:nvPr/>
          </p:nvSpPr>
          <p:spPr bwMode="auto">
            <a:xfrm rot="10800000">
              <a:off x="502701" y="344346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47" name="Oval 3446"/>
            <p:cNvSpPr/>
            <p:nvPr/>
          </p:nvSpPr>
          <p:spPr bwMode="auto">
            <a:xfrm rot="10800000">
              <a:off x="502717" y="337192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48" name="Oval 3447"/>
            <p:cNvSpPr/>
            <p:nvPr/>
          </p:nvSpPr>
          <p:spPr bwMode="auto">
            <a:xfrm rot="10800000">
              <a:off x="502717" y="322903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49" name="Oval 3448"/>
            <p:cNvSpPr/>
            <p:nvPr/>
          </p:nvSpPr>
          <p:spPr bwMode="auto">
            <a:xfrm rot="10800000">
              <a:off x="503074" y="329815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50" name="Oval 3449"/>
            <p:cNvSpPr/>
            <p:nvPr/>
          </p:nvSpPr>
          <p:spPr bwMode="auto">
            <a:xfrm rot="10800000">
              <a:off x="502701" y="315638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51" name="Oval 3450"/>
            <p:cNvSpPr/>
            <p:nvPr/>
          </p:nvSpPr>
          <p:spPr bwMode="auto">
            <a:xfrm rot="10800000">
              <a:off x="502717" y="308483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52" name="Oval 3451"/>
            <p:cNvSpPr/>
            <p:nvPr/>
          </p:nvSpPr>
          <p:spPr bwMode="auto">
            <a:xfrm rot="10800000">
              <a:off x="696105" y="344346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53" name="Oval 3452"/>
            <p:cNvSpPr/>
            <p:nvPr/>
          </p:nvSpPr>
          <p:spPr bwMode="auto">
            <a:xfrm rot="10800000">
              <a:off x="696121" y="337192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54" name="Oval 3453"/>
            <p:cNvSpPr/>
            <p:nvPr/>
          </p:nvSpPr>
          <p:spPr bwMode="auto">
            <a:xfrm rot="10800000">
              <a:off x="696121" y="322903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55" name="Oval 3454"/>
            <p:cNvSpPr/>
            <p:nvPr/>
          </p:nvSpPr>
          <p:spPr bwMode="auto">
            <a:xfrm rot="10800000">
              <a:off x="696478" y="329815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56" name="Oval 3455"/>
            <p:cNvSpPr/>
            <p:nvPr/>
          </p:nvSpPr>
          <p:spPr bwMode="auto">
            <a:xfrm rot="10800000">
              <a:off x="696105" y="315638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57" name="Oval 3456"/>
            <p:cNvSpPr/>
            <p:nvPr/>
          </p:nvSpPr>
          <p:spPr bwMode="auto">
            <a:xfrm rot="10800000">
              <a:off x="696121" y="308483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58" name="Oval 3457"/>
            <p:cNvSpPr/>
            <p:nvPr/>
          </p:nvSpPr>
          <p:spPr bwMode="auto">
            <a:xfrm rot="10800000">
              <a:off x="408848" y="3428192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59" name="Oval 3458"/>
            <p:cNvSpPr/>
            <p:nvPr/>
          </p:nvSpPr>
          <p:spPr bwMode="auto">
            <a:xfrm rot="10800000">
              <a:off x="408864" y="3356650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60" name="Oval 3459"/>
            <p:cNvSpPr/>
            <p:nvPr/>
          </p:nvSpPr>
          <p:spPr bwMode="auto">
            <a:xfrm rot="10800000">
              <a:off x="408864" y="321376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61" name="Oval 3460"/>
            <p:cNvSpPr/>
            <p:nvPr/>
          </p:nvSpPr>
          <p:spPr bwMode="auto">
            <a:xfrm rot="10800000">
              <a:off x="409221" y="3282880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62" name="Oval 3461"/>
            <p:cNvSpPr/>
            <p:nvPr/>
          </p:nvSpPr>
          <p:spPr bwMode="auto">
            <a:xfrm rot="10800000">
              <a:off x="408848" y="3141108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63" name="Oval 3462"/>
            <p:cNvSpPr/>
            <p:nvPr/>
          </p:nvSpPr>
          <p:spPr bwMode="auto">
            <a:xfrm rot="10800000">
              <a:off x="408864" y="306956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64" name="Oval 3463"/>
            <p:cNvSpPr/>
            <p:nvPr/>
          </p:nvSpPr>
          <p:spPr bwMode="auto">
            <a:xfrm rot="10800000">
              <a:off x="305803" y="34392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65" name="Oval 3464"/>
            <p:cNvSpPr/>
            <p:nvPr/>
          </p:nvSpPr>
          <p:spPr bwMode="auto">
            <a:xfrm rot="10800000">
              <a:off x="305819" y="33677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66" name="Oval 3465"/>
            <p:cNvSpPr/>
            <p:nvPr/>
          </p:nvSpPr>
          <p:spPr bwMode="auto">
            <a:xfrm rot="10800000">
              <a:off x="305819" y="322484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67" name="Oval 3466"/>
            <p:cNvSpPr/>
            <p:nvPr/>
          </p:nvSpPr>
          <p:spPr bwMode="auto">
            <a:xfrm rot="10800000">
              <a:off x="306176" y="329396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68" name="Oval 3467"/>
            <p:cNvSpPr/>
            <p:nvPr/>
          </p:nvSpPr>
          <p:spPr bwMode="auto">
            <a:xfrm rot="10800000">
              <a:off x="305803" y="31521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69" name="Oval 3468"/>
            <p:cNvSpPr/>
            <p:nvPr/>
          </p:nvSpPr>
          <p:spPr bwMode="auto">
            <a:xfrm rot="10800000">
              <a:off x="305819" y="308065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70" name="Oval 3469"/>
            <p:cNvSpPr/>
            <p:nvPr/>
          </p:nvSpPr>
          <p:spPr bwMode="auto">
            <a:xfrm rot="10800000">
              <a:off x="2038878" y="342579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71" name="Oval 3470"/>
            <p:cNvSpPr/>
            <p:nvPr/>
          </p:nvSpPr>
          <p:spPr bwMode="auto">
            <a:xfrm rot="10800000">
              <a:off x="2038894" y="335424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72" name="Oval 3471"/>
            <p:cNvSpPr/>
            <p:nvPr/>
          </p:nvSpPr>
          <p:spPr bwMode="auto">
            <a:xfrm rot="10800000">
              <a:off x="2038894" y="321135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73" name="Oval 3472"/>
            <p:cNvSpPr/>
            <p:nvPr/>
          </p:nvSpPr>
          <p:spPr bwMode="auto">
            <a:xfrm rot="10800000">
              <a:off x="2039251" y="328047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74" name="Oval 3473"/>
            <p:cNvSpPr/>
            <p:nvPr/>
          </p:nvSpPr>
          <p:spPr bwMode="auto">
            <a:xfrm rot="10800000">
              <a:off x="2038878" y="313870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75" name="Oval 3474"/>
            <p:cNvSpPr/>
            <p:nvPr/>
          </p:nvSpPr>
          <p:spPr bwMode="auto">
            <a:xfrm rot="10800000">
              <a:off x="2038894" y="306716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76" name="Oval 3475"/>
            <p:cNvSpPr/>
            <p:nvPr/>
          </p:nvSpPr>
          <p:spPr bwMode="auto">
            <a:xfrm rot="10800000">
              <a:off x="1935833" y="343687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77" name="Oval 3476"/>
            <p:cNvSpPr/>
            <p:nvPr/>
          </p:nvSpPr>
          <p:spPr bwMode="auto">
            <a:xfrm rot="10800000">
              <a:off x="1935849" y="336533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78" name="Oval 3477"/>
            <p:cNvSpPr/>
            <p:nvPr/>
          </p:nvSpPr>
          <p:spPr bwMode="auto">
            <a:xfrm rot="10800000">
              <a:off x="1935849" y="322244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79" name="Oval 3478"/>
            <p:cNvSpPr/>
            <p:nvPr/>
          </p:nvSpPr>
          <p:spPr bwMode="auto">
            <a:xfrm rot="10800000">
              <a:off x="1936206" y="329156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80" name="Oval 3479"/>
            <p:cNvSpPr/>
            <p:nvPr/>
          </p:nvSpPr>
          <p:spPr bwMode="auto">
            <a:xfrm rot="10800000">
              <a:off x="1935833" y="314979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81" name="Oval 3480"/>
            <p:cNvSpPr/>
            <p:nvPr/>
          </p:nvSpPr>
          <p:spPr bwMode="auto">
            <a:xfrm rot="10800000">
              <a:off x="1935849" y="307824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82" name="Oval 3481"/>
            <p:cNvSpPr/>
            <p:nvPr/>
          </p:nvSpPr>
          <p:spPr bwMode="auto">
            <a:xfrm rot="10800000">
              <a:off x="2129237" y="344396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83" name="Oval 3482"/>
            <p:cNvSpPr/>
            <p:nvPr/>
          </p:nvSpPr>
          <p:spPr bwMode="auto">
            <a:xfrm rot="10800000">
              <a:off x="2129253" y="337242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84" name="Oval 3483"/>
            <p:cNvSpPr/>
            <p:nvPr/>
          </p:nvSpPr>
          <p:spPr bwMode="auto">
            <a:xfrm rot="10800000">
              <a:off x="2129253" y="3229532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85" name="Oval 3484"/>
            <p:cNvSpPr/>
            <p:nvPr/>
          </p:nvSpPr>
          <p:spPr bwMode="auto">
            <a:xfrm rot="10800000">
              <a:off x="2129610" y="329865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86" name="Oval 3485"/>
            <p:cNvSpPr/>
            <p:nvPr/>
          </p:nvSpPr>
          <p:spPr bwMode="auto">
            <a:xfrm rot="10800000">
              <a:off x="2129237" y="3156879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87" name="Oval 3486"/>
            <p:cNvSpPr/>
            <p:nvPr/>
          </p:nvSpPr>
          <p:spPr bwMode="auto">
            <a:xfrm rot="10800000">
              <a:off x="2129253" y="3085337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88" name="Oval 3487"/>
            <p:cNvSpPr/>
            <p:nvPr/>
          </p:nvSpPr>
          <p:spPr bwMode="auto">
            <a:xfrm rot="10800000">
              <a:off x="1841980" y="342869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89" name="Oval 3488"/>
            <p:cNvSpPr/>
            <p:nvPr/>
          </p:nvSpPr>
          <p:spPr bwMode="auto">
            <a:xfrm rot="10800000">
              <a:off x="1841996" y="335714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90" name="Oval 3489"/>
            <p:cNvSpPr/>
            <p:nvPr/>
          </p:nvSpPr>
          <p:spPr bwMode="auto">
            <a:xfrm rot="10800000">
              <a:off x="1841996" y="321425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91" name="Oval 3490"/>
            <p:cNvSpPr/>
            <p:nvPr/>
          </p:nvSpPr>
          <p:spPr bwMode="auto">
            <a:xfrm rot="10800000">
              <a:off x="1842353" y="328337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92" name="Oval 3491"/>
            <p:cNvSpPr/>
            <p:nvPr/>
          </p:nvSpPr>
          <p:spPr bwMode="auto">
            <a:xfrm rot="10800000">
              <a:off x="1841980" y="314160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93" name="Oval 3492"/>
            <p:cNvSpPr/>
            <p:nvPr/>
          </p:nvSpPr>
          <p:spPr bwMode="auto">
            <a:xfrm rot="10800000">
              <a:off x="1841996" y="307006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94" name="Oval 3493"/>
            <p:cNvSpPr/>
            <p:nvPr/>
          </p:nvSpPr>
          <p:spPr bwMode="auto">
            <a:xfrm rot="10800000">
              <a:off x="1738935" y="343977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95" name="Oval 3494"/>
            <p:cNvSpPr/>
            <p:nvPr/>
          </p:nvSpPr>
          <p:spPr bwMode="auto">
            <a:xfrm rot="10800000">
              <a:off x="1738951" y="336823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96" name="Oval 3495"/>
            <p:cNvSpPr/>
            <p:nvPr/>
          </p:nvSpPr>
          <p:spPr bwMode="auto">
            <a:xfrm rot="10800000">
              <a:off x="1738951" y="322534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97" name="Oval 3496"/>
            <p:cNvSpPr/>
            <p:nvPr/>
          </p:nvSpPr>
          <p:spPr bwMode="auto">
            <a:xfrm rot="10800000">
              <a:off x="1739308" y="329446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98" name="Oval 3497"/>
            <p:cNvSpPr/>
            <p:nvPr/>
          </p:nvSpPr>
          <p:spPr bwMode="auto">
            <a:xfrm rot="10800000">
              <a:off x="1738935" y="315269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99" name="Oval 3498"/>
            <p:cNvSpPr/>
            <p:nvPr/>
          </p:nvSpPr>
          <p:spPr bwMode="auto">
            <a:xfrm rot="10800000">
              <a:off x="1738951" y="308114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00" name="Oval 3499"/>
            <p:cNvSpPr/>
            <p:nvPr/>
          </p:nvSpPr>
          <p:spPr bwMode="auto">
            <a:xfrm rot="10800000">
              <a:off x="2224933" y="342625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01" name="Oval 3500"/>
            <p:cNvSpPr/>
            <p:nvPr/>
          </p:nvSpPr>
          <p:spPr bwMode="auto">
            <a:xfrm rot="10800000">
              <a:off x="2224949" y="335470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02" name="Oval 3501"/>
            <p:cNvSpPr/>
            <p:nvPr/>
          </p:nvSpPr>
          <p:spPr bwMode="auto">
            <a:xfrm rot="10800000">
              <a:off x="2224949" y="321182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03" name="Oval 3502"/>
            <p:cNvSpPr/>
            <p:nvPr/>
          </p:nvSpPr>
          <p:spPr bwMode="auto">
            <a:xfrm rot="10800000">
              <a:off x="2225306" y="328093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04" name="Oval 3503"/>
            <p:cNvSpPr/>
            <p:nvPr/>
          </p:nvSpPr>
          <p:spPr bwMode="auto">
            <a:xfrm rot="10800000">
              <a:off x="2224933" y="313916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05" name="Oval 3504"/>
            <p:cNvSpPr/>
            <p:nvPr/>
          </p:nvSpPr>
          <p:spPr bwMode="auto">
            <a:xfrm rot="10800000">
              <a:off x="2224949" y="306762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69" name="Content Placeholder 2"/>
            <p:cNvSpPr txBox="1">
              <a:spLocks/>
            </p:cNvSpPr>
            <p:nvPr/>
          </p:nvSpPr>
          <p:spPr>
            <a:xfrm>
              <a:off x="1041717" y="3534513"/>
              <a:ext cx="410200" cy="457005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A</a:t>
              </a:r>
              <a:endPara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3770" name="Content Placeholder 2"/>
          <p:cNvSpPr txBox="1">
            <a:spLocks/>
          </p:cNvSpPr>
          <p:nvPr/>
        </p:nvSpPr>
        <p:spPr>
          <a:xfrm>
            <a:off x="1038152" y="2122154"/>
            <a:ext cx="410200" cy="4570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X</a:t>
            </a:r>
            <a:endParaRPr lang="en-US" sz="16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771" name="Content Placeholder 2"/>
          <p:cNvSpPr txBox="1">
            <a:spLocks/>
          </p:cNvSpPr>
          <p:nvPr/>
        </p:nvSpPr>
        <p:spPr>
          <a:xfrm>
            <a:off x="3357142" y="2123134"/>
            <a:ext cx="571850" cy="4570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B’’</a:t>
            </a:r>
            <a:endParaRPr lang="en-US" sz="16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498207" y="2557580"/>
            <a:ext cx="2062784" cy="954673"/>
            <a:chOff x="2498207" y="3030560"/>
            <a:chExt cx="2062784" cy="954673"/>
          </a:xfrm>
        </p:grpSpPr>
        <p:sp>
          <p:nvSpPr>
            <p:cNvPr id="3506" name="Rectangle 3505"/>
            <p:cNvSpPr/>
            <p:nvPr/>
          </p:nvSpPr>
          <p:spPr bwMode="auto">
            <a:xfrm>
              <a:off x="2498207" y="3030560"/>
              <a:ext cx="2062784" cy="482204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07" name="Oval 3506"/>
            <p:cNvSpPr/>
            <p:nvPr/>
          </p:nvSpPr>
          <p:spPr bwMode="auto">
            <a:xfrm rot="10800000">
              <a:off x="3792541" y="343610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08" name="Oval 3507"/>
            <p:cNvSpPr/>
            <p:nvPr/>
          </p:nvSpPr>
          <p:spPr bwMode="auto">
            <a:xfrm rot="10800000">
              <a:off x="3792557" y="336455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09" name="Oval 3508"/>
            <p:cNvSpPr/>
            <p:nvPr/>
          </p:nvSpPr>
          <p:spPr bwMode="auto">
            <a:xfrm rot="10800000">
              <a:off x="3792557" y="322166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10" name="Oval 3509"/>
            <p:cNvSpPr/>
            <p:nvPr/>
          </p:nvSpPr>
          <p:spPr bwMode="auto">
            <a:xfrm rot="10800000">
              <a:off x="3792914" y="32907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11" name="Oval 3510"/>
            <p:cNvSpPr/>
            <p:nvPr/>
          </p:nvSpPr>
          <p:spPr bwMode="auto">
            <a:xfrm rot="10800000">
              <a:off x="3792541" y="314901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12" name="Oval 3511"/>
            <p:cNvSpPr/>
            <p:nvPr/>
          </p:nvSpPr>
          <p:spPr bwMode="auto">
            <a:xfrm rot="10800000">
              <a:off x="3792557" y="307747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13" name="Oval 3512"/>
            <p:cNvSpPr/>
            <p:nvPr/>
          </p:nvSpPr>
          <p:spPr bwMode="auto">
            <a:xfrm rot="10800000">
              <a:off x="3689496" y="344009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14" name="Oval 3513"/>
            <p:cNvSpPr/>
            <p:nvPr/>
          </p:nvSpPr>
          <p:spPr bwMode="auto">
            <a:xfrm rot="10800000">
              <a:off x="3689512" y="336855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15" name="Oval 3514"/>
            <p:cNvSpPr/>
            <p:nvPr/>
          </p:nvSpPr>
          <p:spPr bwMode="auto">
            <a:xfrm rot="10800000">
              <a:off x="3689512" y="322566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16" name="Oval 3515"/>
            <p:cNvSpPr/>
            <p:nvPr/>
          </p:nvSpPr>
          <p:spPr bwMode="auto">
            <a:xfrm rot="10800000">
              <a:off x="3689869" y="329478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17" name="Oval 3516"/>
            <p:cNvSpPr/>
            <p:nvPr/>
          </p:nvSpPr>
          <p:spPr bwMode="auto">
            <a:xfrm rot="10800000">
              <a:off x="3689496" y="315301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18" name="Oval 3517"/>
            <p:cNvSpPr/>
            <p:nvPr/>
          </p:nvSpPr>
          <p:spPr bwMode="auto">
            <a:xfrm rot="10800000">
              <a:off x="3689512" y="308147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19" name="Oval 3518"/>
            <p:cNvSpPr/>
            <p:nvPr/>
          </p:nvSpPr>
          <p:spPr bwMode="auto">
            <a:xfrm rot="10800000">
              <a:off x="3882900" y="344718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20" name="Oval 3519"/>
            <p:cNvSpPr/>
            <p:nvPr/>
          </p:nvSpPr>
          <p:spPr bwMode="auto">
            <a:xfrm rot="10800000">
              <a:off x="3882916" y="337564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21" name="Oval 3520"/>
            <p:cNvSpPr/>
            <p:nvPr/>
          </p:nvSpPr>
          <p:spPr bwMode="auto">
            <a:xfrm rot="10800000">
              <a:off x="3882916" y="323275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22" name="Oval 3521"/>
            <p:cNvSpPr/>
            <p:nvPr/>
          </p:nvSpPr>
          <p:spPr bwMode="auto">
            <a:xfrm rot="10800000">
              <a:off x="3883273" y="330187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23" name="Oval 3522"/>
            <p:cNvSpPr/>
            <p:nvPr/>
          </p:nvSpPr>
          <p:spPr bwMode="auto">
            <a:xfrm rot="10800000">
              <a:off x="3882900" y="316010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24" name="Oval 3523"/>
            <p:cNvSpPr/>
            <p:nvPr/>
          </p:nvSpPr>
          <p:spPr bwMode="auto">
            <a:xfrm rot="10800000">
              <a:off x="3882916" y="308855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25" name="Oval 3524"/>
            <p:cNvSpPr/>
            <p:nvPr/>
          </p:nvSpPr>
          <p:spPr bwMode="auto">
            <a:xfrm rot="10800000">
              <a:off x="3595643" y="343191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26" name="Oval 3525"/>
            <p:cNvSpPr/>
            <p:nvPr/>
          </p:nvSpPr>
          <p:spPr bwMode="auto">
            <a:xfrm rot="10800000">
              <a:off x="3595659" y="336037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27" name="Oval 3526"/>
            <p:cNvSpPr/>
            <p:nvPr/>
          </p:nvSpPr>
          <p:spPr bwMode="auto">
            <a:xfrm rot="10800000">
              <a:off x="3595659" y="321748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28" name="Oval 3527"/>
            <p:cNvSpPr/>
            <p:nvPr/>
          </p:nvSpPr>
          <p:spPr bwMode="auto">
            <a:xfrm rot="10800000">
              <a:off x="3596016" y="328660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29" name="Oval 3528"/>
            <p:cNvSpPr/>
            <p:nvPr/>
          </p:nvSpPr>
          <p:spPr bwMode="auto">
            <a:xfrm rot="10800000">
              <a:off x="3595643" y="314482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30" name="Oval 3529"/>
            <p:cNvSpPr/>
            <p:nvPr/>
          </p:nvSpPr>
          <p:spPr bwMode="auto">
            <a:xfrm rot="10800000">
              <a:off x="3595659" y="307328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31" name="Oval 3530"/>
            <p:cNvSpPr/>
            <p:nvPr/>
          </p:nvSpPr>
          <p:spPr bwMode="auto">
            <a:xfrm rot="10800000">
              <a:off x="3492598" y="344299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32" name="Oval 3531"/>
            <p:cNvSpPr/>
            <p:nvPr/>
          </p:nvSpPr>
          <p:spPr bwMode="auto">
            <a:xfrm rot="10800000">
              <a:off x="3492614" y="337145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33" name="Oval 3532"/>
            <p:cNvSpPr/>
            <p:nvPr/>
          </p:nvSpPr>
          <p:spPr bwMode="auto">
            <a:xfrm rot="10800000">
              <a:off x="3492614" y="322856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34" name="Oval 3533"/>
            <p:cNvSpPr/>
            <p:nvPr/>
          </p:nvSpPr>
          <p:spPr bwMode="auto">
            <a:xfrm rot="10800000">
              <a:off x="3492971" y="329768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35" name="Oval 3534"/>
            <p:cNvSpPr/>
            <p:nvPr/>
          </p:nvSpPr>
          <p:spPr bwMode="auto">
            <a:xfrm rot="10800000">
              <a:off x="3492598" y="315591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36" name="Oval 3535"/>
            <p:cNvSpPr/>
            <p:nvPr/>
          </p:nvSpPr>
          <p:spPr bwMode="auto">
            <a:xfrm rot="10800000">
              <a:off x="3492614" y="308437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37" name="Oval 3536"/>
            <p:cNvSpPr/>
            <p:nvPr/>
          </p:nvSpPr>
          <p:spPr bwMode="auto">
            <a:xfrm rot="10800000">
              <a:off x="3315429" y="344627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38" name="Oval 3537"/>
            <p:cNvSpPr/>
            <p:nvPr/>
          </p:nvSpPr>
          <p:spPr bwMode="auto">
            <a:xfrm rot="10800000">
              <a:off x="3315445" y="337473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39" name="Oval 3538"/>
            <p:cNvSpPr/>
            <p:nvPr/>
          </p:nvSpPr>
          <p:spPr bwMode="auto">
            <a:xfrm rot="10800000">
              <a:off x="3315445" y="323184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40" name="Oval 3539"/>
            <p:cNvSpPr/>
            <p:nvPr/>
          </p:nvSpPr>
          <p:spPr bwMode="auto">
            <a:xfrm rot="10800000">
              <a:off x="3315802" y="330096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41" name="Oval 3540"/>
            <p:cNvSpPr/>
            <p:nvPr/>
          </p:nvSpPr>
          <p:spPr bwMode="auto">
            <a:xfrm rot="10800000">
              <a:off x="3315429" y="315919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42" name="Oval 3541"/>
            <p:cNvSpPr/>
            <p:nvPr/>
          </p:nvSpPr>
          <p:spPr bwMode="auto">
            <a:xfrm rot="10800000">
              <a:off x="3315445" y="308765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43" name="Oval 3542"/>
            <p:cNvSpPr/>
            <p:nvPr/>
          </p:nvSpPr>
          <p:spPr bwMode="auto">
            <a:xfrm rot="10800000">
              <a:off x="3212384" y="342901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44" name="Oval 3543"/>
            <p:cNvSpPr/>
            <p:nvPr/>
          </p:nvSpPr>
          <p:spPr bwMode="auto">
            <a:xfrm rot="10800000">
              <a:off x="3212400" y="335747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45" name="Oval 3544"/>
            <p:cNvSpPr/>
            <p:nvPr/>
          </p:nvSpPr>
          <p:spPr bwMode="auto">
            <a:xfrm rot="10800000">
              <a:off x="3212400" y="321458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46" name="Oval 3545"/>
            <p:cNvSpPr/>
            <p:nvPr/>
          </p:nvSpPr>
          <p:spPr bwMode="auto">
            <a:xfrm rot="10800000">
              <a:off x="3212757" y="328370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47" name="Oval 3546"/>
            <p:cNvSpPr/>
            <p:nvPr/>
          </p:nvSpPr>
          <p:spPr bwMode="auto">
            <a:xfrm rot="10800000">
              <a:off x="3212384" y="314192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48" name="Oval 3547"/>
            <p:cNvSpPr/>
            <p:nvPr/>
          </p:nvSpPr>
          <p:spPr bwMode="auto">
            <a:xfrm rot="10800000">
              <a:off x="3212400" y="307038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49" name="Oval 3548"/>
            <p:cNvSpPr/>
            <p:nvPr/>
          </p:nvSpPr>
          <p:spPr bwMode="auto">
            <a:xfrm rot="10800000">
              <a:off x="3405788" y="343610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50" name="Oval 3549"/>
            <p:cNvSpPr/>
            <p:nvPr/>
          </p:nvSpPr>
          <p:spPr bwMode="auto">
            <a:xfrm rot="10800000">
              <a:off x="3405804" y="336455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51" name="Oval 3550"/>
            <p:cNvSpPr/>
            <p:nvPr/>
          </p:nvSpPr>
          <p:spPr bwMode="auto">
            <a:xfrm rot="10800000">
              <a:off x="3405804" y="322166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52" name="Oval 3551"/>
            <p:cNvSpPr/>
            <p:nvPr/>
          </p:nvSpPr>
          <p:spPr bwMode="auto">
            <a:xfrm rot="10800000">
              <a:off x="3406161" y="32907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53" name="Oval 3552"/>
            <p:cNvSpPr/>
            <p:nvPr/>
          </p:nvSpPr>
          <p:spPr bwMode="auto">
            <a:xfrm rot="10800000">
              <a:off x="3405788" y="314901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54" name="Oval 3553"/>
            <p:cNvSpPr/>
            <p:nvPr/>
          </p:nvSpPr>
          <p:spPr bwMode="auto">
            <a:xfrm rot="10800000">
              <a:off x="3405804" y="307747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55" name="Oval 3554"/>
            <p:cNvSpPr/>
            <p:nvPr/>
          </p:nvSpPr>
          <p:spPr bwMode="auto">
            <a:xfrm rot="10800000">
              <a:off x="3118531" y="344209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56" name="Oval 3555"/>
            <p:cNvSpPr/>
            <p:nvPr/>
          </p:nvSpPr>
          <p:spPr bwMode="auto">
            <a:xfrm rot="10800000">
              <a:off x="3118547" y="337054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57" name="Oval 3556"/>
            <p:cNvSpPr/>
            <p:nvPr/>
          </p:nvSpPr>
          <p:spPr bwMode="auto">
            <a:xfrm rot="10800000">
              <a:off x="3118547" y="322766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58" name="Oval 3557"/>
            <p:cNvSpPr/>
            <p:nvPr/>
          </p:nvSpPr>
          <p:spPr bwMode="auto">
            <a:xfrm rot="10800000">
              <a:off x="3118904" y="329677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59" name="Oval 3558"/>
            <p:cNvSpPr/>
            <p:nvPr/>
          </p:nvSpPr>
          <p:spPr bwMode="auto">
            <a:xfrm rot="10800000">
              <a:off x="3118531" y="31550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60" name="Oval 3559"/>
            <p:cNvSpPr/>
            <p:nvPr/>
          </p:nvSpPr>
          <p:spPr bwMode="auto">
            <a:xfrm rot="10800000">
              <a:off x="3118547" y="308346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61" name="Oval 3560"/>
            <p:cNvSpPr/>
            <p:nvPr/>
          </p:nvSpPr>
          <p:spPr bwMode="auto">
            <a:xfrm rot="10800000">
              <a:off x="3015486" y="345317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62" name="Oval 3561"/>
            <p:cNvSpPr/>
            <p:nvPr/>
          </p:nvSpPr>
          <p:spPr bwMode="auto">
            <a:xfrm rot="10800000">
              <a:off x="3015502" y="338163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63" name="Oval 3562"/>
            <p:cNvSpPr/>
            <p:nvPr/>
          </p:nvSpPr>
          <p:spPr bwMode="auto">
            <a:xfrm rot="10800000">
              <a:off x="3015502" y="323874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64" name="Oval 3563"/>
            <p:cNvSpPr/>
            <p:nvPr/>
          </p:nvSpPr>
          <p:spPr bwMode="auto">
            <a:xfrm rot="10800000">
              <a:off x="3015859" y="330786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65" name="Oval 3564"/>
            <p:cNvSpPr/>
            <p:nvPr/>
          </p:nvSpPr>
          <p:spPr bwMode="auto">
            <a:xfrm rot="10800000">
              <a:off x="3015486" y="316609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66" name="Oval 3565"/>
            <p:cNvSpPr/>
            <p:nvPr/>
          </p:nvSpPr>
          <p:spPr bwMode="auto">
            <a:xfrm rot="10800000">
              <a:off x="3015502" y="309455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67" name="Oval 3566"/>
            <p:cNvSpPr/>
            <p:nvPr/>
          </p:nvSpPr>
          <p:spPr bwMode="auto">
            <a:xfrm rot="10800000">
              <a:off x="2838318" y="343210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68" name="Oval 3567"/>
            <p:cNvSpPr/>
            <p:nvPr/>
          </p:nvSpPr>
          <p:spPr bwMode="auto">
            <a:xfrm rot="10800000">
              <a:off x="2838334" y="336056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69" name="Oval 3568"/>
            <p:cNvSpPr/>
            <p:nvPr/>
          </p:nvSpPr>
          <p:spPr bwMode="auto">
            <a:xfrm rot="10800000">
              <a:off x="2838334" y="321767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70" name="Oval 3569"/>
            <p:cNvSpPr/>
            <p:nvPr/>
          </p:nvSpPr>
          <p:spPr bwMode="auto">
            <a:xfrm rot="10800000">
              <a:off x="2838691" y="328679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71" name="Oval 3570"/>
            <p:cNvSpPr/>
            <p:nvPr/>
          </p:nvSpPr>
          <p:spPr bwMode="auto">
            <a:xfrm rot="10800000">
              <a:off x="2838318" y="314501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72" name="Oval 3571"/>
            <p:cNvSpPr/>
            <p:nvPr/>
          </p:nvSpPr>
          <p:spPr bwMode="auto">
            <a:xfrm rot="10800000">
              <a:off x="2838334" y="30734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73" name="Oval 3572"/>
            <p:cNvSpPr/>
            <p:nvPr/>
          </p:nvSpPr>
          <p:spPr bwMode="auto">
            <a:xfrm rot="10800000">
              <a:off x="2735273" y="34431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74" name="Oval 3573"/>
            <p:cNvSpPr/>
            <p:nvPr/>
          </p:nvSpPr>
          <p:spPr bwMode="auto">
            <a:xfrm rot="10800000">
              <a:off x="2735289" y="337164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75" name="Oval 3574"/>
            <p:cNvSpPr/>
            <p:nvPr/>
          </p:nvSpPr>
          <p:spPr bwMode="auto">
            <a:xfrm rot="10800000">
              <a:off x="2735289" y="322875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76" name="Oval 3575"/>
            <p:cNvSpPr/>
            <p:nvPr/>
          </p:nvSpPr>
          <p:spPr bwMode="auto">
            <a:xfrm rot="10800000">
              <a:off x="2735646" y="329787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77" name="Oval 3576"/>
            <p:cNvSpPr/>
            <p:nvPr/>
          </p:nvSpPr>
          <p:spPr bwMode="auto">
            <a:xfrm rot="10800000">
              <a:off x="2735273" y="315610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78" name="Oval 3577"/>
            <p:cNvSpPr/>
            <p:nvPr/>
          </p:nvSpPr>
          <p:spPr bwMode="auto">
            <a:xfrm rot="10800000">
              <a:off x="2735289" y="308456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79" name="Oval 3578"/>
            <p:cNvSpPr/>
            <p:nvPr/>
          </p:nvSpPr>
          <p:spPr bwMode="auto">
            <a:xfrm rot="10800000">
              <a:off x="2928677" y="34431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80" name="Oval 3579"/>
            <p:cNvSpPr/>
            <p:nvPr/>
          </p:nvSpPr>
          <p:spPr bwMode="auto">
            <a:xfrm rot="10800000">
              <a:off x="2928693" y="337164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81" name="Oval 3580"/>
            <p:cNvSpPr/>
            <p:nvPr/>
          </p:nvSpPr>
          <p:spPr bwMode="auto">
            <a:xfrm rot="10800000">
              <a:off x="2928693" y="322875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82" name="Oval 3581"/>
            <p:cNvSpPr/>
            <p:nvPr/>
          </p:nvSpPr>
          <p:spPr bwMode="auto">
            <a:xfrm rot="10800000">
              <a:off x="2929050" y="329787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83" name="Oval 3582"/>
            <p:cNvSpPr/>
            <p:nvPr/>
          </p:nvSpPr>
          <p:spPr bwMode="auto">
            <a:xfrm rot="10800000">
              <a:off x="2928677" y="315610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84" name="Oval 3583"/>
            <p:cNvSpPr/>
            <p:nvPr/>
          </p:nvSpPr>
          <p:spPr bwMode="auto">
            <a:xfrm rot="10800000">
              <a:off x="2928693" y="308456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85" name="Oval 3584"/>
            <p:cNvSpPr/>
            <p:nvPr/>
          </p:nvSpPr>
          <p:spPr bwMode="auto">
            <a:xfrm rot="10800000">
              <a:off x="2641420" y="342791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86" name="Oval 3585"/>
            <p:cNvSpPr/>
            <p:nvPr/>
          </p:nvSpPr>
          <p:spPr bwMode="auto">
            <a:xfrm rot="10800000">
              <a:off x="2641436" y="335637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87" name="Oval 3586"/>
            <p:cNvSpPr/>
            <p:nvPr/>
          </p:nvSpPr>
          <p:spPr bwMode="auto">
            <a:xfrm rot="10800000">
              <a:off x="2641436" y="321348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88" name="Oval 3587"/>
            <p:cNvSpPr/>
            <p:nvPr/>
          </p:nvSpPr>
          <p:spPr bwMode="auto">
            <a:xfrm rot="10800000">
              <a:off x="2641793" y="328260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89" name="Oval 3588"/>
            <p:cNvSpPr/>
            <p:nvPr/>
          </p:nvSpPr>
          <p:spPr bwMode="auto">
            <a:xfrm rot="10800000">
              <a:off x="2641420" y="314083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90" name="Oval 3589"/>
            <p:cNvSpPr/>
            <p:nvPr/>
          </p:nvSpPr>
          <p:spPr bwMode="auto">
            <a:xfrm rot="10800000">
              <a:off x="2641436" y="306928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91" name="Oval 3590"/>
            <p:cNvSpPr/>
            <p:nvPr/>
          </p:nvSpPr>
          <p:spPr bwMode="auto">
            <a:xfrm rot="10800000">
              <a:off x="2538375" y="343900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92" name="Oval 3591"/>
            <p:cNvSpPr/>
            <p:nvPr/>
          </p:nvSpPr>
          <p:spPr bwMode="auto">
            <a:xfrm rot="10800000">
              <a:off x="2538391" y="336745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93" name="Oval 3592"/>
            <p:cNvSpPr/>
            <p:nvPr/>
          </p:nvSpPr>
          <p:spPr bwMode="auto">
            <a:xfrm rot="10800000">
              <a:off x="2538391" y="322456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94" name="Oval 3593"/>
            <p:cNvSpPr/>
            <p:nvPr/>
          </p:nvSpPr>
          <p:spPr bwMode="auto">
            <a:xfrm rot="10800000">
              <a:off x="2538748" y="3293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95" name="Oval 3594"/>
            <p:cNvSpPr/>
            <p:nvPr/>
          </p:nvSpPr>
          <p:spPr bwMode="auto">
            <a:xfrm rot="10800000">
              <a:off x="2538375" y="315191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96" name="Oval 3595"/>
            <p:cNvSpPr/>
            <p:nvPr/>
          </p:nvSpPr>
          <p:spPr bwMode="auto">
            <a:xfrm rot="10800000">
              <a:off x="2538391" y="308037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97" name="Oval 3596"/>
            <p:cNvSpPr/>
            <p:nvPr/>
          </p:nvSpPr>
          <p:spPr bwMode="auto">
            <a:xfrm rot="10800000">
              <a:off x="4271450" y="342551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98" name="Oval 3597"/>
            <p:cNvSpPr/>
            <p:nvPr/>
          </p:nvSpPr>
          <p:spPr bwMode="auto">
            <a:xfrm rot="10800000">
              <a:off x="4271466" y="335397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99" name="Oval 3598"/>
            <p:cNvSpPr/>
            <p:nvPr/>
          </p:nvSpPr>
          <p:spPr bwMode="auto">
            <a:xfrm rot="10800000">
              <a:off x="4271466" y="321108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00" name="Oval 3599"/>
            <p:cNvSpPr/>
            <p:nvPr/>
          </p:nvSpPr>
          <p:spPr bwMode="auto">
            <a:xfrm rot="10800000">
              <a:off x="4271823" y="328020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01" name="Oval 3600"/>
            <p:cNvSpPr/>
            <p:nvPr/>
          </p:nvSpPr>
          <p:spPr bwMode="auto">
            <a:xfrm rot="10800000">
              <a:off x="4271450" y="313842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02" name="Oval 3601"/>
            <p:cNvSpPr/>
            <p:nvPr/>
          </p:nvSpPr>
          <p:spPr bwMode="auto">
            <a:xfrm rot="10800000">
              <a:off x="4271466" y="306688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03" name="Oval 3602"/>
            <p:cNvSpPr/>
            <p:nvPr/>
          </p:nvSpPr>
          <p:spPr bwMode="auto">
            <a:xfrm rot="10800000">
              <a:off x="4168405" y="343659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04" name="Oval 3603"/>
            <p:cNvSpPr/>
            <p:nvPr/>
          </p:nvSpPr>
          <p:spPr bwMode="auto">
            <a:xfrm rot="10800000">
              <a:off x="4168421" y="336505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05" name="Oval 3604"/>
            <p:cNvSpPr/>
            <p:nvPr/>
          </p:nvSpPr>
          <p:spPr bwMode="auto">
            <a:xfrm rot="10800000">
              <a:off x="4168421" y="322216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06" name="Oval 3605"/>
            <p:cNvSpPr/>
            <p:nvPr/>
          </p:nvSpPr>
          <p:spPr bwMode="auto">
            <a:xfrm rot="10800000">
              <a:off x="4168778" y="329128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07" name="Oval 3606"/>
            <p:cNvSpPr/>
            <p:nvPr/>
          </p:nvSpPr>
          <p:spPr bwMode="auto">
            <a:xfrm rot="10800000">
              <a:off x="4168405" y="314951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08" name="Oval 3607"/>
            <p:cNvSpPr/>
            <p:nvPr/>
          </p:nvSpPr>
          <p:spPr bwMode="auto">
            <a:xfrm rot="10800000">
              <a:off x="4168421" y="307797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09" name="Oval 3608"/>
            <p:cNvSpPr/>
            <p:nvPr/>
          </p:nvSpPr>
          <p:spPr bwMode="auto">
            <a:xfrm rot="10800000">
              <a:off x="4361809" y="344368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10" name="Oval 3609"/>
            <p:cNvSpPr/>
            <p:nvPr/>
          </p:nvSpPr>
          <p:spPr bwMode="auto">
            <a:xfrm rot="10800000">
              <a:off x="4361825" y="337214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11" name="Oval 3610"/>
            <p:cNvSpPr/>
            <p:nvPr/>
          </p:nvSpPr>
          <p:spPr bwMode="auto">
            <a:xfrm rot="10800000">
              <a:off x="4361825" y="322925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12" name="Oval 3611"/>
            <p:cNvSpPr/>
            <p:nvPr/>
          </p:nvSpPr>
          <p:spPr bwMode="auto">
            <a:xfrm rot="10800000">
              <a:off x="4362182" y="329837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13" name="Oval 3612"/>
            <p:cNvSpPr/>
            <p:nvPr/>
          </p:nvSpPr>
          <p:spPr bwMode="auto">
            <a:xfrm rot="10800000">
              <a:off x="4361809" y="315660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14" name="Oval 3613"/>
            <p:cNvSpPr/>
            <p:nvPr/>
          </p:nvSpPr>
          <p:spPr bwMode="auto">
            <a:xfrm rot="10800000">
              <a:off x="4361825" y="308506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15" name="Oval 3614"/>
            <p:cNvSpPr/>
            <p:nvPr/>
          </p:nvSpPr>
          <p:spPr bwMode="auto">
            <a:xfrm rot="10800000">
              <a:off x="4074552" y="342841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16" name="Oval 3615"/>
            <p:cNvSpPr/>
            <p:nvPr/>
          </p:nvSpPr>
          <p:spPr bwMode="auto">
            <a:xfrm rot="10800000">
              <a:off x="4074568" y="335687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17" name="Oval 3616"/>
            <p:cNvSpPr/>
            <p:nvPr/>
          </p:nvSpPr>
          <p:spPr bwMode="auto">
            <a:xfrm rot="10800000">
              <a:off x="4074568" y="321398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18" name="Oval 3617"/>
            <p:cNvSpPr/>
            <p:nvPr/>
          </p:nvSpPr>
          <p:spPr bwMode="auto">
            <a:xfrm rot="10800000">
              <a:off x="4074925" y="328310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19" name="Oval 3618"/>
            <p:cNvSpPr/>
            <p:nvPr/>
          </p:nvSpPr>
          <p:spPr bwMode="auto">
            <a:xfrm rot="10800000">
              <a:off x="4074552" y="314132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20" name="Oval 3619"/>
            <p:cNvSpPr/>
            <p:nvPr/>
          </p:nvSpPr>
          <p:spPr bwMode="auto">
            <a:xfrm rot="10800000">
              <a:off x="4074568" y="306978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21" name="Oval 3620"/>
            <p:cNvSpPr/>
            <p:nvPr/>
          </p:nvSpPr>
          <p:spPr bwMode="auto">
            <a:xfrm rot="10800000">
              <a:off x="3971507" y="343949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22" name="Oval 3621"/>
            <p:cNvSpPr/>
            <p:nvPr/>
          </p:nvSpPr>
          <p:spPr bwMode="auto">
            <a:xfrm rot="10800000">
              <a:off x="3971523" y="336795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23" name="Oval 3622"/>
            <p:cNvSpPr/>
            <p:nvPr/>
          </p:nvSpPr>
          <p:spPr bwMode="auto">
            <a:xfrm rot="10800000">
              <a:off x="3971523" y="322506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24" name="Oval 3623"/>
            <p:cNvSpPr/>
            <p:nvPr/>
          </p:nvSpPr>
          <p:spPr bwMode="auto">
            <a:xfrm rot="10800000">
              <a:off x="3971880" y="329418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25" name="Oval 3624"/>
            <p:cNvSpPr/>
            <p:nvPr/>
          </p:nvSpPr>
          <p:spPr bwMode="auto">
            <a:xfrm rot="10800000">
              <a:off x="3971507" y="315241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26" name="Oval 3625"/>
            <p:cNvSpPr/>
            <p:nvPr/>
          </p:nvSpPr>
          <p:spPr bwMode="auto">
            <a:xfrm rot="10800000">
              <a:off x="3971523" y="308087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27" name="Oval 3626"/>
            <p:cNvSpPr/>
            <p:nvPr/>
          </p:nvSpPr>
          <p:spPr bwMode="auto">
            <a:xfrm rot="10800000">
              <a:off x="4457505" y="342597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28" name="Oval 3627"/>
            <p:cNvSpPr/>
            <p:nvPr/>
          </p:nvSpPr>
          <p:spPr bwMode="auto">
            <a:xfrm rot="10800000">
              <a:off x="4457521" y="335443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29" name="Oval 3628"/>
            <p:cNvSpPr/>
            <p:nvPr/>
          </p:nvSpPr>
          <p:spPr bwMode="auto">
            <a:xfrm rot="10800000">
              <a:off x="4457521" y="321154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30" name="Oval 3629"/>
            <p:cNvSpPr/>
            <p:nvPr/>
          </p:nvSpPr>
          <p:spPr bwMode="auto">
            <a:xfrm rot="10800000">
              <a:off x="4457878" y="328066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31" name="Oval 3630"/>
            <p:cNvSpPr/>
            <p:nvPr/>
          </p:nvSpPr>
          <p:spPr bwMode="auto">
            <a:xfrm rot="10800000">
              <a:off x="4457505" y="313889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32" name="Oval 3631"/>
            <p:cNvSpPr/>
            <p:nvPr/>
          </p:nvSpPr>
          <p:spPr bwMode="auto">
            <a:xfrm rot="10800000">
              <a:off x="4457521" y="306734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72" name="Content Placeholder 2"/>
            <p:cNvSpPr txBox="1">
              <a:spLocks/>
            </p:cNvSpPr>
            <p:nvPr/>
          </p:nvSpPr>
          <p:spPr>
            <a:xfrm>
              <a:off x="3383443" y="3528228"/>
              <a:ext cx="410200" cy="457005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B’</a:t>
              </a:r>
              <a:endPara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3773" name="Content Placeholder 2"/>
          <p:cNvSpPr txBox="1">
            <a:spLocks/>
          </p:cNvSpPr>
          <p:nvPr/>
        </p:nvSpPr>
        <p:spPr>
          <a:xfrm>
            <a:off x="5473111" y="2123134"/>
            <a:ext cx="593927" cy="4570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C’’</a:t>
            </a:r>
            <a:endParaRPr lang="en-US" sz="16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681973" y="2557580"/>
            <a:ext cx="2062784" cy="954673"/>
            <a:chOff x="4681973" y="3030560"/>
            <a:chExt cx="2062784" cy="954673"/>
          </a:xfrm>
        </p:grpSpPr>
        <p:sp>
          <p:nvSpPr>
            <p:cNvPr id="3633" name="Rectangle 3632"/>
            <p:cNvSpPr/>
            <p:nvPr/>
          </p:nvSpPr>
          <p:spPr bwMode="auto">
            <a:xfrm>
              <a:off x="4681973" y="3030560"/>
              <a:ext cx="2062784" cy="482204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34" name="Oval 3633"/>
            <p:cNvSpPr/>
            <p:nvPr/>
          </p:nvSpPr>
          <p:spPr bwMode="auto">
            <a:xfrm rot="10800000">
              <a:off x="5976307" y="343610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35" name="Oval 3634"/>
            <p:cNvSpPr/>
            <p:nvPr/>
          </p:nvSpPr>
          <p:spPr bwMode="auto">
            <a:xfrm rot="10800000">
              <a:off x="5976323" y="336455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36" name="Oval 3635"/>
            <p:cNvSpPr/>
            <p:nvPr/>
          </p:nvSpPr>
          <p:spPr bwMode="auto">
            <a:xfrm rot="10800000">
              <a:off x="5976323" y="322166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37" name="Oval 3636"/>
            <p:cNvSpPr/>
            <p:nvPr/>
          </p:nvSpPr>
          <p:spPr bwMode="auto">
            <a:xfrm rot="10800000">
              <a:off x="5976680" y="32907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38" name="Oval 3637"/>
            <p:cNvSpPr/>
            <p:nvPr/>
          </p:nvSpPr>
          <p:spPr bwMode="auto">
            <a:xfrm rot="10800000">
              <a:off x="5976307" y="314901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39" name="Oval 3638"/>
            <p:cNvSpPr/>
            <p:nvPr/>
          </p:nvSpPr>
          <p:spPr bwMode="auto">
            <a:xfrm rot="10800000">
              <a:off x="5976323" y="307747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40" name="Oval 3639"/>
            <p:cNvSpPr/>
            <p:nvPr/>
          </p:nvSpPr>
          <p:spPr bwMode="auto">
            <a:xfrm rot="10800000">
              <a:off x="5873262" y="344009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41" name="Oval 3640"/>
            <p:cNvSpPr/>
            <p:nvPr/>
          </p:nvSpPr>
          <p:spPr bwMode="auto">
            <a:xfrm rot="10800000">
              <a:off x="5873278" y="336855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42" name="Oval 3641"/>
            <p:cNvSpPr/>
            <p:nvPr/>
          </p:nvSpPr>
          <p:spPr bwMode="auto">
            <a:xfrm rot="10800000">
              <a:off x="5873278" y="322566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43" name="Oval 3642"/>
            <p:cNvSpPr/>
            <p:nvPr/>
          </p:nvSpPr>
          <p:spPr bwMode="auto">
            <a:xfrm rot="10800000">
              <a:off x="5873635" y="329478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44" name="Oval 3643"/>
            <p:cNvSpPr/>
            <p:nvPr/>
          </p:nvSpPr>
          <p:spPr bwMode="auto">
            <a:xfrm rot="10800000">
              <a:off x="5873262" y="315301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45" name="Oval 3644"/>
            <p:cNvSpPr/>
            <p:nvPr/>
          </p:nvSpPr>
          <p:spPr bwMode="auto">
            <a:xfrm rot="10800000">
              <a:off x="5873278" y="308147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46" name="Oval 3645"/>
            <p:cNvSpPr/>
            <p:nvPr/>
          </p:nvSpPr>
          <p:spPr bwMode="auto">
            <a:xfrm rot="10800000">
              <a:off x="6066666" y="344718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47" name="Oval 3646"/>
            <p:cNvSpPr/>
            <p:nvPr/>
          </p:nvSpPr>
          <p:spPr bwMode="auto">
            <a:xfrm rot="10800000">
              <a:off x="6066682" y="337564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48" name="Oval 3647"/>
            <p:cNvSpPr/>
            <p:nvPr/>
          </p:nvSpPr>
          <p:spPr bwMode="auto">
            <a:xfrm rot="10800000">
              <a:off x="6066682" y="323275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49" name="Oval 3648"/>
            <p:cNvSpPr/>
            <p:nvPr/>
          </p:nvSpPr>
          <p:spPr bwMode="auto">
            <a:xfrm rot="10800000">
              <a:off x="6067039" y="330187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50" name="Oval 3649"/>
            <p:cNvSpPr/>
            <p:nvPr/>
          </p:nvSpPr>
          <p:spPr bwMode="auto">
            <a:xfrm rot="10800000">
              <a:off x="6066666" y="316010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51" name="Oval 3650"/>
            <p:cNvSpPr/>
            <p:nvPr/>
          </p:nvSpPr>
          <p:spPr bwMode="auto">
            <a:xfrm rot="10800000">
              <a:off x="6066682" y="308855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52" name="Oval 3651"/>
            <p:cNvSpPr/>
            <p:nvPr/>
          </p:nvSpPr>
          <p:spPr bwMode="auto">
            <a:xfrm rot="10800000">
              <a:off x="5779409" y="343191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53" name="Oval 3652"/>
            <p:cNvSpPr/>
            <p:nvPr/>
          </p:nvSpPr>
          <p:spPr bwMode="auto">
            <a:xfrm rot="10800000">
              <a:off x="5779425" y="336037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54" name="Oval 3653"/>
            <p:cNvSpPr/>
            <p:nvPr/>
          </p:nvSpPr>
          <p:spPr bwMode="auto">
            <a:xfrm rot="10800000">
              <a:off x="5779425" y="321748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55" name="Oval 3654"/>
            <p:cNvSpPr/>
            <p:nvPr/>
          </p:nvSpPr>
          <p:spPr bwMode="auto">
            <a:xfrm rot="10800000">
              <a:off x="5779782" y="328660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56" name="Oval 3655"/>
            <p:cNvSpPr/>
            <p:nvPr/>
          </p:nvSpPr>
          <p:spPr bwMode="auto">
            <a:xfrm rot="10800000">
              <a:off x="5779409" y="314482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57" name="Oval 3656"/>
            <p:cNvSpPr/>
            <p:nvPr/>
          </p:nvSpPr>
          <p:spPr bwMode="auto">
            <a:xfrm rot="10800000">
              <a:off x="5779425" y="307328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58" name="Oval 3657"/>
            <p:cNvSpPr/>
            <p:nvPr/>
          </p:nvSpPr>
          <p:spPr bwMode="auto">
            <a:xfrm rot="10800000">
              <a:off x="5676364" y="344299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59" name="Oval 3658"/>
            <p:cNvSpPr/>
            <p:nvPr/>
          </p:nvSpPr>
          <p:spPr bwMode="auto">
            <a:xfrm rot="10800000">
              <a:off x="5676380" y="337145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60" name="Oval 3659"/>
            <p:cNvSpPr/>
            <p:nvPr/>
          </p:nvSpPr>
          <p:spPr bwMode="auto">
            <a:xfrm rot="10800000">
              <a:off x="5676380" y="322856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61" name="Oval 3660"/>
            <p:cNvSpPr/>
            <p:nvPr/>
          </p:nvSpPr>
          <p:spPr bwMode="auto">
            <a:xfrm rot="10800000">
              <a:off x="5676737" y="329768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62" name="Oval 3661"/>
            <p:cNvSpPr/>
            <p:nvPr/>
          </p:nvSpPr>
          <p:spPr bwMode="auto">
            <a:xfrm rot="10800000">
              <a:off x="5676364" y="315591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63" name="Oval 3662"/>
            <p:cNvSpPr/>
            <p:nvPr/>
          </p:nvSpPr>
          <p:spPr bwMode="auto">
            <a:xfrm rot="10800000">
              <a:off x="5676380" y="308437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64" name="Oval 3663"/>
            <p:cNvSpPr/>
            <p:nvPr/>
          </p:nvSpPr>
          <p:spPr bwMode="auto">
            <a:xfrm rot="10800000">
              <a:off x="5499195" y="344627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65" name="Oval 3664"/>
            <p:cNvSpPr/>
            <p:nvPr/>
          </p:nvSpPr>
          <p:spPr bwMode="auto">
            <a:xfrm rot="10800000">
              <a:off x="5499211" y="337473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66" name="Oval 3665"/>
            <p:cNvSpPr/>
            <p:nvPr/>
          </p:nvSpPr>
          <p:spPr bwMode="auto">
            <a:xfrm rot="10800000">
              <a:off x="5499211" y="323184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67" name="Oval 3666"/>
            <p:cNvSpPr/>
            <p:nvPr/>
          </p:nvSpPr>
          <p:spPr bwMode="auto">
            <a:xfrm rot="10800000">
              <a:off x="5499568" y="330096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68" name="Oval 3667"/>
            <p:cNvSpPr/>
            <p:nvPr/>
          </p:nvSpPr>
          <p:spPr bwMode="auto">
            <a:xfrm rot="10800000">
              <a:off x="5499195" y="315919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69" name="Oval 3668"/>
            <p:cNvSpPr/>
            <p:nvPr/>
          </p:nvSpPr>
          <p:spPr bwMode="auto">
            <a:xfrm rot="10800000">
              <a:off x="5499211" y="308765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70" name="Oval 3669"/>
            <p:cNvSpPr/>
            <p:nvPr/>
          </p:nvSpPr>
          <p:spPr bwMode="auto">
            <a:xfrm rot="10800000">
              <a:off x="5396150" y="342901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71" name="Oval 3670"/>
            <p:cNvSpPr/>
            <p:nvPr/>
          </p:nvSpPr>
          <p:spPr bwMode="auto">
            <a:xfrm rot="10800000">
              <a:off x="5396166" y="335747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72" name="Oval 3671"/>
            <p:cNvSpPr/>
            <p:nvPr/>
          </p:nvSpPr>
          <p:spPr bwMode="auto">
            <a:xfrm rot="10800000">
              <a:off x="5396166" y="321458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73" name="Oval 3672"/>
            <p:cNvSpPr/>
            <p:nvPr/>
          </p:nvSpPr>
          <p:spPr bwMode="auto">
            <a:xfrm rot="10800000">
              <a:off x="5396523" y="328370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74" name="Oval 3673"/>
            <p:cNvSpPr/>
            <p:nvPr/>
          </p:nvSpPr>
          <p:spPr bwMode="auto">
            <a:xfrm rot="10800000">
              <a:off x="5396150" y="314192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75" name="Oval 3674"/>
            <p:cNvSpPr/>
            <p:nvPr/>
          </p:nvSpPr>
          <p:spPr bwMode="auto">
            <a:xfrm rot="10800000">
              <a:off x="5396166" y="307038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76" name="Oval 3675"/>
            <p:cNvSpPr/>
            <p:nvPr/>
          </p:nvSpPr>
          <p:spPr bwMode="auto">
            <a:xfrm rot="10800000">
              <a:off x="5589554" y="343610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77" name="Oval 3676"/>
            <p:cNvSpPr/>
            <p:nvPr/>
          </p:nvSpPr>
          <p:spPr bwMode="auto">
            <a:xfrm rot="10800000">
              <a:off x="5589570" y="336455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78" name="Oval 3677"/>
            <p:cNvSpPr/>
            <p:nvPr/>
          </p:nvSpPr>
          <p:spPr bwMode="auto">
            <a:xfrm rot="10800000">
              <a:off x="5589570" y="3221669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79" name="Oval 3678"/>
            <p:cNvSpPr/>
            <p:nvPr/>
          </p:nvSpPr>
          <p:spPr bwMode="auto">
            <a:xfrm rot="10800000">
              <a:off x="5589927" y="32907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80" name="Oval 3679"/>
            <p:cNvSpPr/>
            <p:nvPr/>
          </p:nvSpPr>
          <p:spPr bwMode="auto">
            <a:xfrm rot="10800000">
              <a:off x="5589554" y="314901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81" name="Oval 3680"/>
            <p:cNvSpPr/>
            <p:nvPr/>
          </p:nvSpPr>
          <p:spPr bwMode="auto">
            <a:xfrm rot="10800000">
              <a:off x="5589570" y="307747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82" name="Oval 3681"/>
            <p:cNvSpPr/>
            <p:nvPr/>
          </p:nvSpPr>
          <p:spPr bwMode="auto">
            <a:xfrm rot="10800000">
              <a:off x="5302297" y="344209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83" name="Oval 3682"/>
            <p:cNvSpPr/>
            <p:nvPr/>
          </p:nvSpPr>
          <p:spPr bwMode="auto">
            <a:xfrm rot="10800000">
              <a:off x="5302313" y="337054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84" name="Oval 3683"/>
            <p:cNvSpPr/>
            <p:nvPr/>
          </p:nvSpPr>
          <p:spPr bwMode="auto">
            <a:xfrm rot="10800000">
              <a:off x="5302313" y="322766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85" name="Oval 3684"/>
            <p:cNvSpPr/>
            <p:nvPr/>
          </p:nvSpPr>
          <p:spPr bwMode="auto">
            <a:xfrm rot="10800000">
              <a:off x="5302670" y="329677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86" name="Oval 3685"/>
            <p:cNvSpPr/>
            <p:nvPr/>
          </p:nvSpPr>
          <p:spPr bwMode="auto">
            <a:xfrm rot="10800000">
              <a:off x="5302297" y="31550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87" name="Oval 3686"/>
            <p:cNvSpPr/>
            <p:nvPr/>
          </p:nvSpPr>
          <p:spPr bwMode="auto">
            <a:xfrm rot="10800000">
              <a:off x="5302313" y="308346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88" name="Oval 3687"/>
            <p:cNvSpPr/>
            <p:nvPr/>
          </p:nvSpPr>
          <p:spPr bwMode="auto">
            <a:xfrm rot="10800000">
              <a:off x="5199252" y="345317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89" name="Oval 3688"/>
            <p:cNvSpPr/>
            <p:nvPr/>
          </p:nvSpPr>
          <p:spPr bwMode="auto">
            <a:xfrm rot="10800000">
              <a:off x="5199268" y="338163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90" name="Oval 3689"/>
            <p:cNvSpPr/>
            <p:nvPr/>
          </p:nvSpPr>
          <p:spPr bwMode="auto">
            <a:xfrm rot="10800000">
              <a:off x="5199268" y="3238745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91" name="Oval 3690"/>
            <p:cNvSpPr/>
            <p:nvPr/>
          </p:nvSpPr>
          <p:spPr bwMode="auto">
            <a:xfrm rot="10800000">
              <a:off x="5199625" y="330786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92" name="Oval 3691"/>
            <p:cNvSpPr/>
            <p:nvPr/>
          </p:nvSpPr>
          <p:spPr bwMode="auto">
            <a:xfrm rot="10800000">
              <a:off x="5199252" y="316609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93" name="Oval 3692"/>
            <p:cNvSpPr/>
            <p:nvPr/>
          </p:nvSpPr>
          <p:spPr bwMode="auto">
            <a:xfrm rot="10800000">
              <a:off x="5199268" y="309455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94" name="Oval 3693"/>
            <p:cNvSpPr/>
            <p:nvPr/>
          </p:nvSpPr>
          <p:spPr bwMode="auto">
            <a:xfrm rot="10800000">
              <a:off x="5022084" y="343210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95" name="Oval 3694"/>
            <p:cNvSpPr/>
            <p:nvPr/>
          </p:nvSpPr>
          <p:spPr bwMode="auto">
            <a:xfrm rot="10800000">
              <a:off x="5022100" y="336056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96" name="Oval 3695"/>
            <p:cNvSpPr/>
            <p:nvPr/>
          </p:nvSpPr>
          <p:spPr bwMode="auto">
            <a:xfrm rot="10800000">
              <a:off x="5022100" y="321767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97" name="Oval 3696"/>
            <p:cNvSpPr/>
            <p:nvPr/>
          </p:nvSpPr>
          <p:spPr bwMode="auto">
            <a:xfrm rot="10800000">
              <a:off x="5022457" y="328679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98" name="Oval 3697"/>
            <p:cNvSpPr/>
            <p:nvPr/>
          </p:nvSpPr>
          <p:spPr bwMode="auto">
            <a:xfrm rot="10800000">
              <a:off x="5022084" y="314501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99" name="Oval 3698"/>
            <p:cNvSpPr/>
            <p:nvPr/>
          </p:nvSpPr>
          <p:spPr bwMode="auto">
            <a:xfrm rot="10800000">
              <a:off x="5022100" y="30734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00" name="Oval 3699"/>
            <p:cNvSpPr/>
            <p:nvPr/>
          </p:nvSpPr>
          <p:spPr bwMode="auto">
            <a:xfrm rot="10800000">
              <a:off x="4919039" y="34431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01" name="Oval 3700"/>
            <p:cNvSpPr/>
            <p:nvPr/>
          </p:nvSpPr>
          <p:spPr bwMode="auto">
            <a:xfrm rot="10800000">
              <a:off x="4919055" y="337164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02" name="Oval 3701"/>
            <p:cNvSpPr/>
            <p:nvPr/>
          </p:nvSpPr>
          <p:spPr bwMode="auto">
            <a:xfrm rot="10800000">
              <a:off x="4919055" y="322875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03" name="Oval 3702"/>
            <p:cNvSpPr/>
            <p:nvPr/>
          </p:nvSpPr>
          <p:spPr bwMode="auto">
            <a:xfrm rot="10800000">
              <a:off x="4919412" y="329787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04" name="Oval 3703"/>
            <p:cNvSpPr/>
            <p:nvPr/>
          </p:nvSpPr>
          <p:spPr bwMode="auto">
            <a:xfrm rot="10800000">
              <a:off x="4919039" y="315610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05" name="Oval 3704"/>
            <p:cNvSpPr/>
            <p:nvPr/>
          </p:nvSpPr>
          <p:spPr bwMode="auto">
            <a:xfrm rot="10800000">
              <a:off x="4919055" y="308456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06" name="Oval 3705"/>
            <p:cNvSpPr/>
            <p:nvPr/>
          </p:nvSpPr>
          <p:spPr bwMode="auto">
            <a:xfrm rot="10800000">
              <a:off x="5112443" y="34431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07" name="Oval 3706"/>
            <p:cNvSpPr/>
            <p:nvPr/>
          </p:nvSpPr>
          <p:spPr bwMode="auto">
            <a:xfrm rot="10800000">
              <a:off x="5112459" y="337164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08" name="Oval 3707"/>
            <p:cNvSpPr/>
            <p:nvPr/>
          </p:nvSpPr>
          <p:spPr bwMode="auto">
            <a:xfrm rot="10800000">
              <a:off x="5112459" y="322875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09" name="Oval 3708"/>
            <p:cNvSpPr/>
            <p:nvPr/>
          </p:nvSpPr>
          <p:spPr bwMode="auto">
            <a:xfrm rot="10800000">
              <a:off x="5112816" y="329787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10" name="Oval 3709"/>
            <p:cNvSpPr/>
            <p:nvPr/>
          </p:nvSpPr>
          <p:spPr bwMode="auto">
            <a:xfrm rot="10800000">
              <a:off x="5112443" y="315610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11" name="Oval 3710"/>
            <p:cNvSpPr/>
            <p:nvPr/>
          </p:nvSpPr>
          <p:spPr bwMode="auto">
            <a:xfrm rot="10800000">
              <a:off x="5112459" y="308456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12" name="Oval 3711"/>
            <p:cNvSpPr/>
            <p:nvPr/>
          </p:nvSpPr>
          <p:spPr bwMode="auto">
            <a:xfrm rot="10800000">
              <a:off x="4825186" y="342791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13" name="Oval 3712"/>
            <p:cNvSpPr/>
            <p:nvPr/>
          </p:nvSpPr>
          <p:spPr bwMode="auto">
            <a:xfrm rot="10800000">
              <a:off x="4825202" y="335637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14" name="Oval 3713"/>
            <p:cNvSpPr/>
            <p:nvPr/>
          </p:nvSpPr>
          <p:spPr bwMode="auto">
            <a:xfrm rot="10800000">
              <a:off x="4825202" y="321348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15" name="Oval 3714"/>
            <p:cNvSpPr/>
            <p:nvPr/>
          </p:nvSpPr>
          <p:spPr bwMode="auto">
            <a:xfrm rot="10800000">
              <a:off x="4825559" y="328260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16" name="Oval 3715"/>
            <p:cNvSpPr/>
            <p:nvPr/>
          </p:nvSpPr>
          <p:spPr bwMode="auto">
            <a:xfrm rot="10800000">
              <a:off x="4825186" y="314083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17" name="Oval 3716"/>
            <p:cNvSpPr/>
            <p:nvPr/>
          </p:nvSpPr>
          <p:spPr bwMode="auto">
            <a:xfrm rot="10800000">
              <a:off x="4825202" y="306928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18" name="Oval 3717"/>
            <p:cNvSpPr/>
            <p:nvPr/>
          </p:nvSpPr>
          <p:spPr bwMode="auto">
            <a:xfrm rot="10800000">
              <a:off x="4722141" y="343900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19" name="Oval 3718"/>
            <p:cNvSpPr/>
            <p:nvPr/>
          </p:nvSpPr>
          <p:spPr bwMode="auto">
            <a:xfrm rot="10800000">
              <a:off x="4722157" y="336745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20" name="Oval 3719"/>
            <p:cNvSpPr/>
            <p:nvPr/>
          </p:nvSpPr>
          <p:spPr bwMode="auto">
            <a:xfrm rot="10800000">
              <a:off x="4722157" y="322456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21" name="Oval 3720"/>
            <p:cNvSpPr/>
            <p:nvPr/>
          </p:nvSpPr>
          <p:spPr bwMode="auto">
            <a:xfrm rot="10800000">
              <a:off x="4722514" y="3293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22" name="Oval 3721"/>
            <p:cNvSpPr/>
            <p:nvPr/>
          </p:nvSpPr>
          <p:spPr bwMode="auto">
            <a:xfrm rot="10800000">
              <a:off x="4722141" y="315191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23" name="Oval 3722"/>
            <p:cNvSpPr/>
            <p:nvPr/>
          </p:nvSpPr>
          <p:spPr bwMode="auto">
            <a:xfrm rot="10800000">
              <a:off x="4722157" y="308037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24" name="Oval 3723"/>
            <p:cNvSpPr/>
            <p:nvPr/>
          </p:nvSpPr>
          <p:spPr bwMode="auto">
            <a:xfrm rot="10800000">
              <a:off x="6455216" y="342551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25" name="Oval 3724"/>
            <p:cNvSpPr/>
            <p:nvPr/>
          </p:nvSpPr>
          <p:spPr bwMode="auto">
            <a:xfrm rot="10800000">
              <a:off x="6455232" y="335397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26" name="Oval 3725"/>
            <p:cNvSpPr/>
            <p:nvPr/>
          </p:nvSpPr>
          <p:spPr bwMode="auto">
            <a:xfrm rot="10800000">
              <a:off x="6455232" y="321108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27" name="Oval 3726"/>
            <p:cNvSpPr/>
            <p:nvPr/>
          </p:nvSpPr>
          <p:spPr bwMode="auto">
            <a:xfrm rot="10800000">
              <a:off x="6455589" y="328020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28" name="Oval 3727"/>
            <p:cNvSpPr/>
            <p:nvPr/>
          </p:nvSpPr>
          <p:spPr bwMode="auto">
            <a:xfrm rot="10800000">
              <a:off x="6455216" y="313842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29" name="Oval 3728"/>
            <p:cNvSpPr/>
            <p:nvPr/>
          </p:nvSpPr>
          <p:spPr bwMode="auto">
            <a:xfrm rot="10800000">
              <a:off x="6455232" y="306688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30" name="Oval 3729"/>
            <p:cNvSpPr/>
            <p:nvPr/>
          </p:nvSpPr>
          <p:spPr bwMode="auto">
            <a:xfrm rot="10800000">
              <a:off x="6352171" y="343659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31" name="Oval 3730"/>
            <p:cNvSpPr/>
            <p:nvPr/>
          </p:nvSpPr>
          <p:spPr bwMode="auto">
            <a:xfrm rot="10800000">
              <a:off x="6352187" y="3365056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32" name="Oval 3731"/>
            <p:cNvSpPr/>
            <p:nvPr/>
          </p:nvSpPr>
          <p:spPr bwMode="auto">
            <a:xfrm rot="10800000">
              <a:off x="6352187" y="322216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33" name="Oval 3732"/>
            <p:cNvSpPr/>
            <p:nvPr/>
          </p:nvSpPr>
          <p:spPr bwMode="auto">
            <a:xfrm rot="10800000">
              <a:off x="6352544" y="329128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34" name="Oval 3733"/>
            <p:cNvSpPr/>
            <p:nvPr/>
          </p:nvSpPr>
          <p:spPr bwMode="auto">
            <a:xfrm rot="10800000">
              <a:off x="6352171" y="314951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35" name="Oval 3734"/>
            <p:cNvSpPr/>
            <p:nvPr/>
          </p:nvSpPr>
          <p:spPr bwMode="auto">
            <a:xfrm rot="10800000">
              <a:off x="6352187" y="307797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36" name="Oval 3735"/>
            <p:cNvSpPr/>
            <p:nvPr/>
          </p:nvSpPr>
          <p:spPr bwMode="auto">
            <a:xfrm rot="10800000">
              <a:off x="6545575" y="344368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37" name="Oval 3736"/>
            <p:cNvSpPr/>
            <p:nvPr/>
          </p:nvSpPr>
          <p:spPr bwMode="auto">
            <a:xfrm rot="10800000">
              <a:off x="6545591" y="337214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38" name="Oval 3737"/>
            <p:cNvSpPr/>
            <p:nvPr/>
          </p:nvSpPr>
          <p:spPr bwMode="auto">
            <a:xfrm rot="10800000">
              <a:off x="6545591" y="322925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39" name="Oval 3738"/>
            <p:cNvSpPr/>
            <p:nvPr/>
          </p:nvSpPr>
          <p:spPr bwMode="auto">
            <a:xfrm rot="10800000">
              <a:off x="6545948" y="329837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40" name="Oval 3739"/>
            <p:cNvSpPr/>
            <p:nvPr/>
          </p:nvSpPr>
          <p:spPr bwMode="auto">
            <a:xfrm rot="10800000">
              <a:off x="6545575" y="315660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41" name="Oval 3740"/>
            <p:cNvSpPr/>
            <p:nvPr/>
          </p:nvSpPr>
          <p:spPr bwMode="auto">
            <a:xfrm rot="10800000">
              <a:off x="6545591" y="308506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42" name="Oval 3741"/>
            <p:cNvSpPr/>
            <p:nvPr/>
          </p:nvSpPr>
          <p:spPr bwMode="auto">
            <a:xfrm rot="10800000">
              <a:off x="6258318" y="342841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43" name="Oval 3742"/>
            <p:cNvSpPr/>
            <p:nvPr/>
          </p:nvSpPr>
          <p:spPr bwMode="auto">
            <a:xfrm rot="10800000">
              <a:off x="6258334" y="335687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44" name="Oval 3743"/>
            <p:cNvSpPr/>
            <p:nvPr/>
          </p:nvSpPr>
          <p:spPr bwMode="auto">
            <a:xfrm rot="10800000">
              <a:off x="6258334" y="321398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45" name="Oval 3744"/>
            <p:cNvSpPr/>
            <p:nvPr/>
          </p:nvSpPr>
          <p:spPr bwMode="auto">
            <a:xfrm rot="10800000">
              <a:off x="6258691" y="328310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46" name="Oval 3745"/>
            <p:cNvSpPr/>
            <p:nvPr/>
          </p:nvSpPr>
          <p:spPr bwMode="auto">
            <a:xfrm rot="10800000">
              <a:off x="6258318" y="314132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47" name="Oval 3746"/>
            <p:cNvSpPr/>
            <p:nvPr/>
          </p:nvSpPr>
          <p:spPr bwMode="auto">
            <a:xfrm rot="10800000">
              <a:off x="6258334" y="306978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48" name="Oval 3747"/>
            <p:cNvSpPr/>
            <p:nvPr/>
          </p:nvSpPr>
          <p:spPr bwMode="auto">
            <a:xfrm rot="10800000">
              <a:off x="6155273" y="343949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49" name="Oval 3748"/>
            <p:cNvSpPr/>
            <p:nvPr/>
          </p:nvSpPr>
          <p:spPr bwMode="auto">
            <a:xfrm rot="10800000">
              <a:off x="6155289" y="336795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50" name="Oval 3749"/>
            <p:cNvSpPr/>
            <p:nvPr/>
          </p:nvSpPr>
          <p:spPr bwMode="auto">
            <a:xfrm rot="10800000">
              <a:off x="6155289" y="322506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51" name="Oval 3750"/>
            <p:cNvSpPr/>
            <p:nvPr/>
          </p:nvSpPr>
          <p:spPr bwMode="auto">
            <a:xfrm rot="10800000">
              <a:off x="6155646" y="329418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52" name="Oval 3751"/>
            <p:cNvSpPr/>
            <p:nvPr/>
          </p:nvSpPr>
          <p:spPr bwMode="auto">
            <a:xfrm rot="10800000">
              <a:off x="6155273" y="315241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53" name="Oval 3752"/>
            <p:cNvSpPr/>
            <p:nvPr/>
          </p:nvSpPr>
          <p:spPr bwMode="auto">
            <a:xfrm rot="10800000">
              <a:off x="6155289" y="308087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54" name="Oval 3753"/>
            <p:cNvSpPr/>
            <p:nvPr/>
          </p:nvSpPr>
          <p:spPr bwMode="auto">
            <a:xfrm rot="10800000">
              <a:off x="6641271" y="342597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55" name="Oval 3754"/>
            <p:cNvSpPr/>
            <p:nvPr/>
          </p:nvSpPr>
          <p:spPr bwMode="auto">
            <a:xfrm rot="10800000">
              <a:off x="6641287" y="335443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56" name="Oval 3755"/>
            <p:cNvSpPr/>
            <p:nvPr/>
          </p:nvSpPr>
          <p:spPr bwMode="auto">
            <a:xfrm rot="10800000">
              <a:off x="6641287" y="321154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57" name="Oval 3756"/>
            <p:cNvSpPr/>
            <p:nvPr/>
          </p:nvSpPr>
          <p:spPr bwMode="auto">
            <a:xfrm rot="10800000">
              <a:off x="6641644" y="328066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58" name="Oval 3757"/>
            <p:cNvSpPr/>
            <p:nvPr/>
          </p:nvSpPr>
          <p:spPr bwMode="auto">
            <a:xfrm rot="10800000">
              <a:off x="6641271" y="313889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59" name="Oval 3758"/>
            <p:cNvSpPr/>
            <p:nvPr/>
          </p:nvSpPr>
          <p:spPr bwMode="auto">
            <a:xfrm rot="10800000">
              <a:off x="6641287" y="306734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74" name="Content Placeholder 2"/>
            <p:cNvSpPr txBox="1">
              <a:spLocks/>
            </p:cNvSpPr>
            <p:nvPr/>
          </p:nvSpPr>
          <p:spPr>
            <a:xfrm>
              <a:off x="5509388" y="3528228"/>
              <a:ext cx="410200" cy="457005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C’</a:t>
              </a:r>
              <a:endPara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3775" name="Content Placeholder 2"/>
          <p:cNvSpPr txBox="1">
            <a:spLocks/>
          </p:cNvSpPr>
          <p:nvPr/>
        </p:nvSpPr>
        <p:spPr>
          <a:xfrm>
            <a:off x="7626461" y="2123134"/>
            <a:ext cx="512266" cy="4570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Y’’</a:t>
            </a:r>
            <a:endParaRPr lang="en-US" sz="16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853484" y="2554081"/>
            <a:ext cx="2062784" cy="958172"/>
            <a:chOff x="6853484" y="3027061"/>
            <a:chExt cx="2062784" cy="958172"/>
          </a:xfrm>
        </p:grpSpPr>
        <p:sp>
          <p:nvSpPr>
            <p:cNvPr id="3252" name="Rectangle 3251"/>
            <p:cNvSpPr/>
            <p:nvPr/>
          </p:nvSpPr>
          <p:spPr bwMode="auto">
            <a:xfrm>
              <a:off x="6853484" y="3027061"/>
              <a:ext cx="2062784" cy="482204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53" name="Oval 3252"/>
            <p:cNvSpPr/>
            <p:nvPr/>
          </p:nvSpPr>
          <p:spPr bwMode="auto">
            <a:xfrm rot="10800000">
              <a:off x="8147818" y="343260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54" name="Oval 3253"/>
            <p:cNvSpPr/>
            <p:nvPr/>
          </p:nvSpPr>
          <p:spPr bwMode="auto">
            <a:xfrm rot="10800000">
              <a:off x="8147834" y="336105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55" name="Oval 3254"/>
            <p:cNvSpPr/>
            <p:nvPr/>
          </p:nvSpPr>
          <p:spPr bwMode="auto">
            <a:xfrm rot="10800000">
              <a:off x="8147834" y="321817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56" name="Oval 3255"/>
            <p:cNvSpPr/>
            <p:nvPr/>
          </p:nvSpPr>
          <p:spPr bwMode="auto">
            <a:xfrm rot="10800000">
              <a:off x="8148191" y="328728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57" name="Oval 3256"/>
            <p:cNvSpPr/>
            <p:nvPr/>
          </p:nvSpPr>
          <p:spPr bwMode="auto">
            <a:xfrm rot="10800000">
              <a:off x="8147818" y="314551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58" name="Oval 3257"/>
            <p:cNvSpPr/>
            <p:nvPr/>
          </p:nvSpPr>
          <p:spPr bwMode="auto">
            <a:xfrm rot="10800000">
              <a:off x="8147834" y="307397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59" name="Oval 3258"/>
            <p:cNvSpPr/>
            <p:nvPr/>
          </p:nvSpPr>
          <p:spPr bwMode="auto">
            <a:xfrm rot="10800000">
              <a:off x="8044773" y="343659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60" name="Oval 3259"/>
            <p:cNvSpPr/>
            <p:nvPr/>
          </p:nvSpPr>
          <p:spPr bwMode="auto">
            <a:xfrm rot="10800000">
              <a:off x="8044789" y="336505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61" name="Oval 3260"/>
            <p:cNvSpPr/>
            <p:nvPr/>
          </p:nvSpPr>
          <p:spPr bwMode="auto">
            <a:xfrm rot="10800000">
              <a:off x="8044789" y="322216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62" name="Oval 3261"/>
            <p:cNvSpPr/>
            <p:nvPr/>
          </p:nvSpPr>
          <p:spPr bwMode="auto">
            <a:xfrm rot="10800000">
              <a:off x="8045146" y="329128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63" name="Oval 3262"/>
            <p:cNvSpPr/>
            <p:nvPr/>
          </p:nvSpPr>
          <p:spPr bwMode="auto">
            <a:xfrm rot="10800000">
              <a:off x="8044773" y="314951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64" name="Oval 3263"/>
            <p:cNvSpPr/>
            <p:nvPr/>
          </p:nvSpPr>
          <p:spPr bwMode="auto">
            <a:xfrm rot="10800000">
              <a:off x="8044789" y="307797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65" name="Oval 3264"/>
            <p:cNvSpPr/>
            <p:nvPr/>
          </p:nvSpPr>
          <p:spPr bwMode="auto">
            <a:xfrm rot="10800000">
              <a:off x="8238177" y="344368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66" name="Oval 3265"/>
            <p:cNvSpPr/>
            <p:nvPr/>
          </p:nvSpPr>
          <p:spPr bwMode="auto">
            <a:xfrm rot="10800000">
              <a:off x="8238193" y="337214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67" name="Oval 3266"/>
            <p:cNvSpPr/>
            <p:nvPr/>
          </p:nvSpPr>
          <p:spPr bwMode="auto">
            <a:xfrm rot="10800000">
              <a:off x="8238193" y="322925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68" name="Oval 3267"/>
            <p:cNvSpPr/>
            <p:nvPr/>
          </p:nvSpPr>
          <p:spPr bwMode="auto">
            <a:xfrm rot="10800000">
              <a:off x="8238550" y="329837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69" name="Oval 3268"/>
            <p:cNvSpPr/>
            <p:nvPr/>
          </p:nvSpPr>
          <p:spPr bwMode="auto">
            <a:xfrm rot="10800000">
              <a:off x="8238177" y="315660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70" name="Oval 3269"/>
            <p:cNvSpPr/>
            <p:nvPr/>
          </p:nvSpPr>
          <p:spPr bwMode="auto">
            <a:xfrm rot="10800000">
              <a:off x="8238193" y="308506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71" name="Oval 3270"/>
            <p:cNvSpPr/>
            <p:nvPr/>
          </p:nvSpPr>
          <p:spPr bwMode="auto">
            <a:xfrm rot="10800000">
              <a:off x="7950920" y="342841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72" name="Oval 3271"/>
            <p:cNvSpPr/>
            <p:nvPr/>
          </p:nvSpPr>
          <p:spPr bwMode="auto">
            <a:xfrm rot="10800000">
              <a:off x="7950936" y="335687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73" name="Oval 3272"/>
            <p:cNvSpPr/>
            <p:nvPr/>
          </p:nvSpPr>
          <p:spPr bwMode="auto">
            <a:xfrm rot="10800000">
              <a:off x="7950936" y="321398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74" name="Oval 3273"/>
            <p:cNvSpPr/>
            <p:nvPr/>
          </p:nvSpPr>
          <p:spPr bwMode="auto">
            <a:xfrm rot="10800000">
              <a:off x="7951293" y="328310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75" name="Oval 3274"/>
            <p:cNvSpPr/>
            <p:nvPr/>
          </p:nvSpPr>
          <p:spPr bwMode="auto">
            <a:xfrm rot="10800000">
              <a:off x="7950920" y="314132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76" name="Oval 3275"/>
            <p:cNvSpPr/>
            <p:nvPr/>
          </p:nvSpPr>
          <p:spPr bwMode="auto">
            <a:xfrm rot="10800000">
              <a:off x="7950936" y="306978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77" name="Oval 3276"/>
            <p:cNvSpPr/>
            <p:nvPr/>
          </p:nvSpPr>
          <p:spPr bwMode="auto">
            <a:xfrm rot="10800000">
              <a:off x="7847875" y="343949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78" name="Oval 3277"/>
            <p:cNvSpPr/>
            <p:nvPr/>
          </p:nvSpPr>
          <p:spPr bwMode="auto">
            <a:xfrm rot="10800000">
              <a:off x="7847891" y="336795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79" name="Oval 3278"/>
            <p:cNvSpPr/>
            <p:nvPr/>
          </p:nvSpPr>
          <p:spPr bwMode="auto">
            <a:xfrm rot="10800000">
              <a:off x="7847891" y="322506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80" name="Oval 3279"/>
            <p:cNvSpPr/>
            <p:nvPr/>
          </p:nvSpPr>
          <p:spPr bwMode="auto">
            <a:xfrm rot="10800000">
              <a:off x="7848248" y="329418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81" name="Oval 3280"/>
            <p:cNvSpPr/>
            <p:nvPr/>
          </p:nvSpPr>
          <p:spPr bwMode="auto">
            <a:xfrm rot="10800000">
              <a:off x="7847875" y="315241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82" name="Oval 3281"/>
            <p:cNvSpPr/>
            <p:nvPr/>
          </p:nvSpPr>
          <p:spPr bwMode="auto">
            <a:xfrm rot="10800000">
              <a:off x="7847891" y="308087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83" name="Oval 3282"/>
            <p:cNvSpPr/>
            <p:nvPr/>
          </p:nvSpPr>
          <p:spPr bwMode="auto">
            <a:xfrm rot="10800000">
              <a:off x="7670706" y="344278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84" name="Oval 3283"/>
            <p:cNvSpPr/>
            <p:nvPr/>
          </p:nvSpPr>
          <p:spPr bwMode="auto">
            <a:xfrm rot="10800000">
              <a:off x="7670722" y="3371238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85" name="Oval 3284"/>
            <p:cNvSpPr/>
            <p:nvPr/>
          </p:nvSpPr>
          <p:spPr bwMode="auto">
            <a:xfrm rot="10800000">
              <a:off x="7670722" y="322834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86" name="Oval 3285"/>
            <p:cNvSpPr/>
            <p:nvPr/>
          </p:nvSpPr>
          <p:spPr bwMode="auto">
            <a:xfrm rot="10800000">
              <a:off x="7671079" y="329746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87" name="Oval 3286"/>
            <p:cNvSpPr/>
            <p:nvPr/>
          </p:nvSpPr>
          <p:spPr bwMode="auto">
            <a:xfrm rot="10800000">
              <a:off x="7670706" y="315569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88" name="Oval 3287"/>
            <p:cNvSpPr/>
            <p:nvPr/>
          </p:nvSpPr>
          <p:spPr bwMode="auto">
            <a:xfrm rot="10800000">
              <a:off x="7670722" y="308415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89" name="Oval 3288"/>
            <p:cNvSpPr/>
            <p:nvPr/>
          </p:nvSpPr>
          <p:spPr bwMode="auto">
            <a:xfrm rot="10800000">
              <a:off x="7567661" y="342551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90" name="Oval 3289"/>
            <p:cNvSpPr/>
            <p:nvPr/>
          </p:nvSpPr>
          <p:spPr bwMode="auto">
            <a:xfrm rot="10800000">
              <a:off x="7567677" y="335397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91" name="Oval 3290"/>
            <p:cNvSpPr/>
            <p:nvPr/>
          </p:nvSpPr>
          <p:spPr bwMode="auto">
            <a:xfrm rot="10800000">
              <a:off x="7567677" y="321108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92" name="Oval 3291"/>
            <p:cNvSpPr/>
            <p:nvPr/>
          </p:nvSpPr>
          <p:spPr bwMode="auto">
            <a:xfrm rot="10800000">
              <a:off x="7568034" y="328020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93" name="Oval 3292"/>
            <p:cNvSpPr/>
            <p:nvPr/>
          </p:nvSpPr>
          <p:spPr bwMode="auto">
            <a:xfrm rot="10800000">
              <a:off x="7567661" y="313842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94" name="Oval 3293"/>
            <p:cNvSpPr/>
            <p:nvPr/>
          </p:nvSpPr>
          <p:spPr bwMode="auto">
            <a:xfrm rot="10800000">
              <a:off x="7567677" y="306688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95" name="Oval 3294"/>
            <p:cNvSpPr/>
            <p:nvPr/>
          </p:nvSpPr>
          <p:spPr bwMode="auto">
            <a:xfrm rot="10800000">
              <a:off x="7761065" y="343260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96" name="Oval 3295"/>
            <p:cNvSpPr/>
            <p:nvPr/>
          </p:nvSpPr>
          <p:spPr bwMode="auto">
            <a:xfrm rot="10800000">
              <a:off x="7761081" y="336105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97" name="Oval 3296"/>
            <p:cNvSpPr/>
            <p:nvPr/>
          </p:nvSpPr>
          <p:spPr bwMode="auto">
            <a:xfrm rot="10800000">
              <a:off x="7761081" y="321817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98" name="Oval 3297"/>
            <p:cNvSpPr/>
            <p:nvPr/>
          </p:nvSpPr>
          <p:spPr bwMode="auto">
            <a:xfrm rot="10800000">
              <a:off x="7761438" y="328728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99" name="Oval 3298"/>
            <p:cNvSpPr/>
            <p:nvPr/>
          </p:nvSpPr>
          <p:spPr bwMode="auto">
            <a:xfrm rot="10800000">
              <a:off x="7761065" y="314551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00" name="Oval 3299"/>
            <p:cNvSpPr/>
            <p:nvPr/>
          </p:nvSpPr>
          <p:spPr bwMode="auto">
            <a:xfrm rot="10800000">
              <a:off x="7761081" y="307397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01" name="Oval 3300"/>
            <p:cNvSpPr/>
            <p:nvPr/>
          </p:nvSpPr>
          <p:spPr bwMode="auto">
            <a:xfrm rot="10800000">
              <a:off x="7473808" y="343859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02" name="Oval 3301"/>
            <p:cNvSpPr/>
            <p:nvPr/>
          </p:nvSpPr>
          <p:spPr bwMode="auto">
            <a:xfrm rot="10800000">
              <a:off x="7473824" y="336705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03" name="Oval 3302"/>
            <p:cNvSpPr/>
            <p:nvPr/>
          </p:nvSpPr>
          <p:spPr bwMode="auto">
            <a:xfrm rot="10800000">
              <a:off x="7473824" y="322416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04" name="Oval 3303"/>
            <p:cNvSpPr/>
            <p:nvPr/>
          </p:nvSpPr>
          <p:spPr bwMode="auto">
            <a:xfrm rot="10800000">
              <a:off x="7474181" y="329328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05" name="Oval 3304"/>
            <p:cNvSpPr/>
            <p:nvPr/>
          </p:nvSpPr>
          <p:spPr bwMode="auto">
            <a:xfrm rot="10800000">
              <a:off x="7473808" y="315150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06" name="Oval 3305"/>
            <p:cNvSpPr/>
            <p:nvPr/>
          </p:nvSpPr>
          <p:spPr bwMode="auto">
            <a:xfrm rot="10800000">
              <a:off x="7473824" y="307996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07" name="Oval 3306"/>
            <p:cNvSpPr/>
            <p:nvPr/>
          </p:nvSpPr>
          <p:spPr bwMode="auto">
            <a:xfrm rot="10800000">
              <a:off x="7370763" y="34496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08" name="Oval 3307"/>
            <p:cNvSpPr/>
            <p:nvPr/>
          </p:nvSpPr>
          <p:spPr bwMode="auto">
            <a:xfrm rot="10800000">
              <a:off x="7370779" y="33781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09" name="Oval 3308"/>
            <p:cNvSpPr/>
            <p:nvPr/>
          </p:nvSpPr>
          <p:spPr bwMode="auto">
            <a:xfrm rot="10800000">
              <a:off x="7370779" y="323524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10" name="Oval 3309"/>
            <p:cNvSpPr/>
            <p:nvPr/>
          </p:nvSpPr>
          <p:spPr bwMode="auto">
            <a:xfrm rot="10800000">
              <a:off x="7371136" y="330436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11" name="Oval 3310"/>
            <p:cNvSpPr/>
            <p:nvPr/>
          </p:nvSpPr>
          <p:spPr bwMode="auto">
            <a:xfrm rot="10800000">
              <a:off x="7370763" y="31625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12" name="Oval 3311"/>
            <p:cNvSpPr/>
            <p:nvPr/>
          </p:nvSpPr>
          <p:spPr bwMode="auto">
            <a:xfrm rot="10800000">
              <a:off x="7370779" y="309105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13" name="Oval 3312"/>
            <p:cNvSpPr/>
            <p:nvPr/>
          </p:nvSpPr>
          <p:spPr bwMode="auto">
            <a:xfrm rot="10800000">
              <a:off x="7193595" y="342860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14" name="Oval 3313"/>
            <p:cNvSpPr/>
            <p:nvPr/>
          </p:nvSpPr>
          <p:spPr bwMode="auto">
            <a:xfrm rot="10800000">
              <a:off x="7193611" y="335706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15" name="Oval 3314"/>
            <p:cNvSpPr/>
            <p:nvPr/>
          </p:nvSpPr>
          <p:spPr bwMode="auto">
            <a:xfrm rot="10800000">
              <a:off x="7193611" y="321417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16" name="Oval 3315"/>
            <p:cNvSpPr/>
            <p:nvPr/>
          </p:nvSpPr>
          <p:spPr bwMode="auto">
            <a:xfrm rot="10800000">
              <a:off x="7193968" y="328329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17" name="Oval 3316"/>
            <p:cNvSpPr/>
            <p:nvPr/>
          </p:nvSpPr>
          <p:spPr bwMode="auto">
            <a:xfrm rot="10800000">
              <a:off x="7193595" y="314152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18" name="Oval 3317"/>
            <p:cNvSpPr/>
            <p:nvPr/>
          </p:nvSpPr>
          <p:spPr bwMode="auto">
            <a:xfrm rot="10800000">
              <a:off x="7193611" y="306997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19" name="Oval 3318"/>
            <p:cNvSpPr/>
            <p:nvPr/>
          </p:nvSpPr>
          <p:spPr bwMode="auto">
            <a:xfrm rot="10800000">
              <a:off x="7090550" y="343968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20" name="Oval 3319"/>
            <p:cNvSpPr/>
            <p:nvPr/>
          </p:nvSpPr>
          <p:spPr bwMode="auto">
            <a:xfrm rot="10800000">
              <a:off x="7090566" y="336814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21" name="Oval 3320"/>
            <p:cNvSpPr/>
            <p:nvPr/>
          </p:nvSpPr>
          <p:spPr bwMode="auto">
            <a:xfrm rot="10800000">
              <a:off x="7090566" y="322525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22" name="Oval 3321"/>
            <p:cNvSpPr/>
            <p:nvPr/>
          </p:nvSpPr>
          <p:spPr bwMode="auto">
            <a:xfrm rot="10800000">
              <a:off x="7090923" y="32943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23" name="Oval 3322"/>
            <p:cNvSpPr/>
            <p:nvPr/>
          </p:nvSpPr>
          <p:spPr bwMode="auto">
            <a:xfrm rot="10800000">
              <a:off x="7090550" y="315260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24" name="Oval 3323"/>
            <p:cNvSpPr/>
            <p:nvPr/>
          </p:nvSpPr>
          <p:spPr bwMode="auto">
            <a:xfrm rot="10800000">
              <a:off x="7090566" y="308106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25" name="Oval 3324"/>
            <p:cNvSpPr/>
            <p:nvPr/>
          </p:nvSpPr>
          <p:spPr bwMode="auto">
            <a:xfrm rot="10800000">
              <a:off x="7283954" y="343968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26" name="Oval 3325"/>
            <p:cNvSpPr/>
            <p:nvPr/>
          </p:nvSpPr>
          <p:spPr bwMode="auto">
            <a:xfrm rot="10800000">
              <a:off x="7283970" y="336814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27" name="Oval 3326"/>
            <p:cNvSpPr/>
            <p:nvPr/>
          </p:nvSpPr>
          <p:spPr bwMode="auto">
            <a:xfrm rot="10800000">
              <a:off x="7283970" y="322525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28" name="Oval 3327"/>
            <p:cNvSpPr/>
            <p:nvPr/>
          </p:nvSpPr>
          <p:spPr bwMode="auto">
            <a:xfrm rot="10800000">
              <a:off x="7284327" y="32943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29" name="Oval 3328"/>
            <p:cNvSpPr/>
            <p:nvPr/>
          </p:nvSpPr>
          <p:spPr bwMode="auto">
            <a:xfrm rot="10800000">
              <a:off x="7283954" y="315260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30" name="Oval 3329"/>
            <p:cNvSpPr/>
            <p:nvPr/>
          </p:nvSpPr>
          <p:spPr bwMode="auto">
            <a:xfrm rot="10800000">
              <a:off x="7283970" y="308106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31" name="Oval 3330"/>
            <p:cNvSpPr/>
            <p:nvPr/>
          </p:nvSpPr>
          <p:spPr bwMode="auto">
            <a:xfrm rot="10800000">
              <a:off x="6996697" y="342441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32" name="Oval 3331"/>
            <p:cNvSpPr/>
            <p:nvPr/>
          </p:nvSpPr>
          <p:spPr bwMode="auto">
            <a:xfrm rot="10800000">
              <a:off x="6996713" y="335287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33" name="Oval 3332"/>
            <p:cNvSpPr/>
            <p:nvPr/>
          </p:nvSpPr>
          <p:spPr bwMode="auto">
            <a:xfrm rot="10800000">
              <a:off x="6996713" y="320998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34" name="Oval 3333"/>
            <p:cNvSpPr/>
            <p:nvPr/>
          </p:nvSpPr>
          <p:spPr bwMode="auto">
            <a:xfrm rot="10800000">
              <a:off x="6997070" y="327910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35" name="Oval 3334"/>
            <p:cNvSpPr/>
            <p:nvPr/>
          </p:nvSpPr>
          <p:spPr bwMode="auto">
            <a:xfrm rot="10800000">
              <a:off x="6996697" y="313733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36" name="Oval 3335"/>
            <p:cNvSpPr/>
            <p:nvPr/>
          </p:nvSpPr>
          <p:spPr bwMode="auto">
            <a:xfrm rot="10800000">
              <a:off x="6996713" y="306579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37" name="Oval 3336"/>
            <p:cNvSpPr/>
            <p:nvPr/>
          </p:nvSpPr>
          <p:spPr bwMode="auto">
            <a:xfrm rot="10800000">
              <a:off x="6893652" y="343550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38" name="Oval 3337"/>
            <p:cNvSpPr/>
            <p:nvPr/>
          </p:nvSpPr>
          <p:spPr bwMode="auto">
            <a:xfrm rot="10800000">
              <a:off x="6893668" y="336395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39" name="Oval 3338"/>
            <p:cNvSpPr/>
            <p:nvPr/>
          </p:nvSpPr>
          <p:spPr bwMode="auto">
            <a:xfrm rot="10800000">
              <a:off x="6893668" y="322107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40" name="Oval 3339"/>
            <p:cNvSpPr/>
            <p:nvPr/>
          </p:nvSpPr>
          <p:spPr bwMode="auto">
            <a:xfrm rot="10800000">
              <a:off x="6894025" y="329018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41" name="Oval 3340"/>
            <p:cNvSpPr/>
            <p:nvPr/>
          </p:nvSpPr>
          <p:spPr bwMode="auto">
            <a:xfrm rot="10800000">
              <a:off x="6893652" y="314841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42" name="Oval 3341"/>
            <p:cNvSpPr/>
            <p:nvPr/>
          </p:nvSpPr>
          <p:spPr bwMode="auto">
            <a:xfrm rot="10800000">
              <a:off x="6893668" y="307687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43" name="Oval 3342"/>
            <p:cNvSpPr/>
            <p:nvPr/>
          </p:nvSpPr>
          <p:spPr bwMode="auto">
            <a:xfrm rot="10800000">
              <a:off x="8626727" y="342201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44" name="Oval 3343"/>
            <p:cNvSpPr/>
            <p:nvPr/>
          </p:nvSpPr>
          <p:spPr bwMode="auto">
            <a:xfrm rot="10800000">
              <a:off x="8626743" y="335047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45" name="Oval 3344"/>
            <p:cNvSpPr/>
            <p:nvPr/>
          </p:nvSpPr>
          <p:spPr bwMode="auto">
            <a:xfrm rot="10800000">
              <a:off x="8626743" y="320758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46" name="Oval 3345"/>
            <p:cNvSpPr/>
            <p:nvPr/>
          </p:nvSpPr>
          <p:spPr bwMode="auto">
            <a:xfrm rot="10800000">
              <a:off x="8627100" y="327670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47" name="Oval 3346"/>
            <p:cNvSpPr/>
            <p:nvPr/>
          </p:nvSpPr>
          <p:spPr bwMode="auto">
            <a:xfrm rot="10800000">
              <a:off x="8626727" y="313493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48" name="Oval 3347"/>
            <p:cNvSpPr/>
            <p:nvPr/>
          </p:nvSpPr>
          <p:spPr bwMode="auto">
            <a:xfrm rot="10800000">
              <a:off x="8626743" y="30633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49" name="Oval 3348"/>
            <p:cNvSpPr/>
            <p:nvPr/>
          </p:nvSpPr>
          <p:spPr bwMode="auto">
            <a:xfrm rot="10800000">
              <a:off x="8523682" y="343309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50" name="Oval 3349"/>
            <p:cNvSpPr/>
            <p:nvPr/>
          </p:nvSpPr>
          <p:spPr bwMode="auto">
            <a:xfrm rot="10800000">
              <a:off x="8523698" y="336155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51" name="Oval 3350"/>
            <p:cNvSpPr/>
            <p:nvPr/>
          </p:nvSpPr>
          <p:spPr bwMode="auto">
            <a:xfrm rot="10800000">
              <a:off x="8523698" y="321866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52" name="Oval 3351"/>
            <p:cNvSpPr/>
            <p:nvPr/>
          </p:nvSpPr>
          <p:spPr bwMode="auto">
            <a:xfrm rot="10800000">
              <a:off x="8524055" y="328778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53" name="Oval 3352"/>
            <p:cNvSpPr/>
            <p:nvPr/>
          </p:nvSpPr>
          <p:spPr bwMode="auto">
            <a:xfrm rot="10800000">
              <a:off x="8523682" y="314601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54" name="Oval 3353"/>
            <p:cNvSpPr/>
            <p:nvPr/>
          </p:nvSpPr>
          <p:spPr bwMode="auto">
            <a:xfrm rot="10800000">
              <a:off x="8523698" y="307447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55" name="Oval 3354"/>
            <p:cNvSpPr/>
            <p:nvPr/>
          </p:nvSpPr>
          <p:spPr bwMode="auto">
            <a:xfrm rot="10800000">
              <a:off x="8717086" y="344018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56" name="Oval 3355"/>
            <p:cNvSpPr/>
            <p:nvPr/>
          </p:nvSpPr>
          <p:spPr bwMode="auto">
            <a:xfrm rot="10800000">
              <a:off x="8717102" y="336864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57" name="Oval 3356"/>
            <p:cNvSpPr/>
            <p:nvPr/>
          </p:nvSpPr>
          <p:spPr bwMode="auto">
            <a:xfrm rot="10800000">
              <a:off x="8717102" y="3225756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58" name="Oval 3357"/>
            <p:cNvSpPr/>
            <p:nvPr/>
          </p:nvSpPr>
          <p:spPr bwMode="auto">
            <a:xfrm rot="10800000">
              <a:off x="8717459" y="329487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59" name="Oval 3358"/>
            <p:cNvSpPr/>
            <p:nvPr/>
          </p:nvSpPr>
          <p:spPr bwMode="auto">
            <a:xfrm rot="10800000">
              <a:off x="8717086" y="315310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60" name="Oval 3359"/>
            <p:cNvSpPr/>
            <p:nvPr/>
          </p:nvSpPr>
          <p:spPr bwMode="auto">
            <a:xfrm rot="10800000">
              <a:off x="8717102" y="308156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61" name="Oval 3360"/>
            <p:cNvSpPr/>
            <p:nvPr/>
          </p:nvSpPr>
          <p:spPr bwMode="auto">
            <a:xfrm rot="10800000">
              <a:off x="8429829" y="342491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62" name="Oval 3361"/>
            <p:cNvSpPr/>
            <p:nvPr/>
          </p:nvSpPr>
          <p:spPr bwMode="auto">
            <a:xfrm rot="10800000">
              <a:off x="8429845" y="335337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63" name="Oval 3362"/>
            <p:cNvSpPr/>
            <p:nvPr/>
          </p:nvSpPr>
          <p:spPr bwMode="auto">
            <a:xfrm rot="10800000">
              <a:off x="8429845" y="321048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64" name="Oval 3363"/>
            <p:cNvSpPr/>
            <p:nvPr/>
          </p:nvSpPr>
          <p:spPr bwMode="auto">
            <a:xfrm rot="10800000">
              <a:off x="8430202" y="3279602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65" name="Oval 3364"/>
            <p:cNvSpPr/>
            <p:nvPr/>
          </p:nvSpPr>
          <p:spPr bwMode="auto">
            <a:xfrm rot="10800000">
              <a:off x="8429829" y="3137830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66" name="Oval 3365"/>
            <p:cNvSpPr/>
            <p:nvPr/>
          </p:nvSpPr>
          <p:spPr bwMode="auto">
            <a:xfrm rot="10800000">
              <a:off x="8429845" y="30662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67" name="Oval 3366"/>
            <p:cNvSpPr/>
            <p:nvPr/>
          </p:nvSpPr>
          <p:spPr bwMode="auto">
            <a:xfrm rot="10800000">
              <a:off x="8326784" y="343599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68" name="Oval 3367"/>
            <p:cNvSpPr/>
            <p:nvPr/>
          </p:nvSpPr>
          <p:spPr bwMode="auto">
            <a:xfrm rot="10800000">
              <a:off x="8326800" y="336445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69" name="Oval 3368"/>
            <p:cNvSpPr/>
            <p:nvPr/>
          </p:nvSpPr>
          <p:spPr bwMode="auto">
            <a:xfrm rot="10800000">
              <a:off x="8326800" y="322156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70" name="Oval 3369"/>
            <p:cNvSpPr/>
            <p:nvPr/>
          </p:nvSpPr>
          <p:spPr bwMode="auto">
            <a:xfrm rot="10800000">
              <a:off x="8327157" y="329068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71" name="Oval 3370"/>
            <p:cNvSpPr/>
            <p:nvPr/>
          </p:nvSpPr>
          <p:spPr bwMode="auto">
            <a:xfrm rot="10800000">
              <a:off x="8326784" y="314891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72" name="Oval 3371"/>
            <p:cNvSpPr/>
            <p:nvPr/>
          </p:nvSpPr>
          <p:spPr bwMode="auto">
            <a:xfrm rot="10800000">
              <a:off x="8326800" y="3077373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73" name="Oval 3372"/>
            <p:cNvSpPr/>
            <p:nvPr/>
          </p:nvSpPr>
          <p:spPr bwMode="auto">
            <a:xfrm rot="10800000">
              <a:off x="8812782" y="342247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74" name="Oval 3373"/>
            <p:cNvSpPr/>
            <p:nvPr/>
          </p:nvSpPr>
          <p:spPr bwMode="auto">
            <a:xfrm rot="10800000">
              <a:off x="8812798" y="335093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75" name="Oval 3374"/>
            <p:cNvSpPr/>
            <p:nvPr/>
          </p:nvSpPr>
          <p:spPr bwMode="auto">
            <a:xfrm rot="10800000">
              <a:off x="8812798" y="3208044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76" name="Oval 3375"/>
            <p:cNvSpPr/>
            <p:nvPr/>
          </p:nvSpPr>
          <p:spPr bwMode="auto">
            <a:xfrm rot="10800000">
              <a:off x="8813155" y="327716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77" name="Oval 3376"/>
            <p:cNvSpPr/>
            <p:nvPr/>
          </p:nvSpPr>
          <p:spPr bwMode="auto">
            <a:xfrm rot="10800000">
              <a:off x="8812782" y="3135391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78" name="Oval 3377"/>
            <p:cNvSpPr/>
            <p:nvPr/>
          </p:nvSpPr>
          <p:spPr bwMode="auto">
            <a:xfrm rot="10800000">
              <a:off x="8812798" y="3063849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76" name="Content Placeholder 2"/>
            <p:cNvSpPr txBox="1">
              <a:spLocks/>
            </p:cNvSpPr>
            <p:nvPr/>
          </p:nvSpPr>
          <p:spPr>
            <a:xfrm>
              <a:off x="7665462" y="3528228"/>
              <a:ext cx="573087" cy="457005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D’</a:t>
              </a:r>
              <a:endPara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3777" name="Content Placeholder 2"/>
          <p:cNvSpPr txBox="1">
            <a:spLocks/>
          </p:cNvSpPr>
          <p:nvPr/>
        </p:nvSpPr>
        <p:spPr>
          <a:xfrm>
            <a:off x="311247" y="1190332"/>
            <a:ext cx="1755169" cy="3323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After training</a:t>
            </a: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346866" y="3064156"/>
            <a:ext cx="2393721" cy="866269"/>
            <a:chOff x="2346866" y="3537136"/>
            <a:chExt cx="2393721" cy="866269"/>
          </a:xfrm>
        </p:grpSpPr>
        <p:sp>
          <p:nvSpPr>
            <p:cNvPr id="3783" name="Content Placeholder 2"/>
            <p:cNvSpPr txBox="1">
              <a:spLocks/>
            </p:cNvSpPr>
            <p:nvPr/>
          </p:nvSpPr>
          <p:spPr>
            <a:xfrm>
              <a:off x="2346866" y="3746493"/>
              <a:ext cx="2393721" cy="332396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Same columns,</a:t>
              </a:r>
              <a:r>
                <a:rPr lang="en-US" sz="1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/>
              </a:r>
              <a:br>
                <a:rPr lang="en-US" sz="1000" dirty="0">
                  <a:latin typeface="Tahoma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1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b</a:t>
              </a:r>
              <a:r>
                <a:rPr lang="en-US" sz="10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ut only one cell active per column.</a:t>
              </a:r>
              <a:endParaRPr lang="en-US" sz="1050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2558029" y="3542396"/>
              <a:ext cx="0" cy="188331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4" name="Straight Arrow Connector 3783"/>
            <p:cNvCxnSpPr/>
            <p:nvPr/>
          </p:nvCxnSpPr>
          <p:spPr>
            <a:xfrm flipV="1">
              <a:off x="2568535" y="4215074"/>
              <a:ext cx="0" cy="188331"/>
            </a:xfrm>
            <a:prstGeom prst="straightConnector1">
              <a:avLst/>
            </a:prstGeom>
            <a:ln w="15875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5" name="Straight Arrow Connector 3784"/>
            <p:cNvCxnSpPr/>
            <p:nvPr/>
          </p:nvCxnSpPr>
          <p:spPr>
            <a:xfrm flipV="1">
              <a:off x="2946919" y="3537136"/>
              <a:ext cx="0" cy="188331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6" name="Straight Arrow Connector 3785"/>
            <p:cNvCxnSpPr/>
            <p:nvPr/>
          </p:nvCxnSpPr>
          <p:spPr>
            <a:xfrm flipV="1">
              <a:off x="2957425" y="4209814"/>
              <a:ext cx="0" cy="188331"/>
            </a:xfrm>
            <a:prstGeom prst="straightConnector1">
              <a:avLst/>
            </a:prstGeom>
            <a:ln w="15875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7" name="Straight Arrow Connector 3786"/>
            <p:cNvCxnSpPr/>
            <p:nvPr/>
          </p:nvCxnSpPr>
          <p:spPr>
            <a:xfrm flipV="1">
              <a:off x="4381625" y="3537136"/>
              <a:ext cx="0" cy="188331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8" name="Straight Arrow Connector 3787"/>
            <p:cNvCxnSpPr/>
            <p:nvPr/>
          </p:nvCxnSpPr>
          <p:spPr>
            <a:xfrm flipV="1">
              <a:off x="4392131" y="4209814"/>
              <a:ext cx="0" cy="188331"/>
            </a:xfrm>
            <a:prstGeom prst="straightConnector1">
              <a:avLst/>
            </a:prstGeom>
            <a:ln w="15875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89" name="Content Placeholder 2"/>
          <p:cNvSpPr txBox="1">
            <a:spLocks/>
          </p:cNvSpPr>
          <p:nvPr/>
        </p:nvSpPr>
        <p:spPr>
          <a:xfrm>
            <a:off x="1450910" y="5973818"/>
            <a:ext cx="6597313" cy="639817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IF           40 active columns, 10 cells per column</a:t>
            </a:r>
            <a:endParaRPr lang="en-US" sz="1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THEN     </a:t>
            </a:r>
            <a:r>
              <a:rPr lang="en-US" sz="1400" b="1" u="sng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10</a:t>
            </a:r>
            <a:r>
              <a:rPr lang="en-US" sz="1400" b="1" u="sng" baseline="30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40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ways to represent the same input in different contexts</a:t>
            </a:r>
            <a:endParaRPr lang="en-US" sz="1400" b="1" baseline="300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82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0" grpId="0"/>
      <p:bldP spid="3761" grpId="0"/>
      <p:bldP spid="3762" grpId="0"/>
      <p:bldP spid="3763" grpId="0"/>
      <p:bldP spid="3764" grpId="0"/>
      <p:bldP spid="3765" grpId="0"/>
      <p:bldP spid="3766" grpId="0"/>
      <p:bldP spid="3767" grpId="0"/>
      <p:bldP spid="3768" grpId="0"/>
      <p:bldP spid="3770" grpId="0"/>
      <p:bldP spid="3771" grpId="0"/>
      <p:bldP spid="3773" grpId="0"/>
      <p:bldP spid="3775" grpId="0"/>
      <p:bldP spid="3777" grpId="0"/>
      <p:bldP spid="378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ontent Placeholder 2"/>
          <p:cNvSpPr>
            <a:spLocks noGrp="1"/>
          </p:cNvSpPr>
          <p:nvPr>
            <p:ph idx="1"/>
          </p:nvPr>
        </p:nvSpPr>
        <p:spPr>
          <a:xfrm>
            <a:off x="152399" y="380999"/>
            <a:ext cx="7315201" cy="856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Cortical Learning Algorithm (CLA)</a:t>
            </a:r>
          </a:p>
          <a:p>
            <a:pPr marL="0" indent="0">
              <a:buNone/>
            </a:pP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aka Cellular Layer</a:t>
            </a:r>
          </a:p>
        </p:txBody>
      </p:sp>
      <p:pic>
        <p:nvPicPr>
          <p:cNvPr id="787" name="Picture 78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879" y="1897468"/>
            <a:ext cx="3584121" cy="1965485"/>
          </a:xfrm>
          <a:prstGeom prst="rect">
            <a:avLst/>
          </a:prstGeom>
        </p:spPr>
      </p:pic>
      <p:sp>
        <p:nvSpPr>
          <p:cNvPr id="788" name="Content Placeholder 2"/>
          <p:cNvSpPr txBox="1">
            <a:spLocks/>
          </p:cNvSpPr>
          <p:nvPr/>
        </p:nvSpPr>
        <p:spPr>
          <a:xfrm>
            <a:off x="446313" y="1558311"/>
            <a:ext cx="6452508" cy="4070084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Converts input to sparse representations in columns</a:t>
            </a:r>
          </a:p>
          <a:p>
            <a:pPr marL="0" indent="0">
              <a:buNone/>
            </a:pP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Learns transitions</a:t>
            </a:r>
          </a:p>
          <a:p>
            <a:pPr marL="0" indent="0">
              <a:buNone/>
            </a:pP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Makes predictions and detects anomalies</a:t>
            </a:r>
            <a:b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6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1600" u="sng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Applications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1) High-order sequence inference    L2/3</a:t>
            </a:r>
          </a:p>
          <a:p>
            <a:pPr marL="0" indent="0">
              <a:buNone/>
            </a:pPr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2) </a:t>
            </a:r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S</a:t>
            </a: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ensory-motor inference	        L4</a:t>
            </a:r>
          </a:p>
          <a:p>
            <a:pPr marL="0" indent="0">
              <a:buNone/>
            </a:pPr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3) Motor sequence recall	        L5</a:t>
            </a:r>
            <a:b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1600" u="sng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Capabilities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- On-line learning</a:t>
            </a:r>
          </a:p>
          <a:p>
            <a:pPr marL="0" indent="0">
              <a:buNone/>
            </a:pP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- High capacity</a:t>
            </a:r>
          </a:p>
          <a:p>
            <a:pPr marL="0" indent="0">
              <a:buNone/>
            </a:pP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- Simple local learning rules</a:t>
            </a:r>
          </a:p>
          <a:p>
            <a:pPr marL="0" indent="0">
              <a:buNone/>
            </a:pP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- Fault tolerant</a:t>
            </a:r>
          </a:p>
          <a:p>
            <a:pPr marL="0" indent="0">
              <a:buNone/>
            </a:pP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- No sensitive parameters</a:t>
            </a:r>
          </a:p>
          <a:p>
            <a:pPr marL="0" indent="0">
              <a:buNone/>
            </a:pPr>
            <a:endParaRPr lang="en-US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Basic building </a:t>
            </a:r>
            <a:r>
              <a:rPr lang="en-US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b</a:t>
            </a: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lock of neocortex/Machine Intelligence</a:t>
            </a:r>
          </a:p>
          <a:p>
            <a:pPr marL="0" indent="0">
              <a:buNone/>
            </a:pP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6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28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www.server-racks.com/wp-content/uploads/2011/07/50U-55U-server-rac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04" y="2434361"/>
            <a:ext cx="995241" cy="159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95" y="2434361"/>
            <a:ext cx="1045462" cy="573318"/>
          </a:xfrm>
          <a:prstGeom prst="rect">
            <a:avLst/>
          </a:prstGeom>
        </p:spPr>
      </p:pic>
      <p:sp>
        <p:nvSpPr>
          <p:cNvPr id="24" name="Content Placeholder 2"/>
          <p:cNvSpPr txBox="1">
            <a:spLocks/>
          </p:cNvSpPr>
          <p:nvPr/>
        </p:nvSpPr>
        <p:spPr>
          <a:xfrm>
            <a:off x="3824245" y="2230084"/>
            <a:ext cx="1462385" cy="279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CLA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3824244" y="2230084"/>
            <a:ext cx="1179413" cy="77759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2643922" y="2369547"/>
            <a:ext cx="658574" cy="55158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9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 algn="ctr">
              <a:buNone/>
            </a:pP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Encoder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337936" y="2677625"/>
            <a:ext cx="422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/>
          <p:cNvSpPr txBox="1">
            <a:spLocks/>
          </p:cNvSpPr>
          <p:nvPr/>
        </p:nvSpPr>
        <p:spPr>
          <a:xfrm>
            <a:off x="3337936" y="2465334"/>
            <a:ext cx="596563" cy="3070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SDR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20823" y="2232928"/>
            <a:ext cx="1906746" cy="797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Prediction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9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Point anomaly </a:t>
            </a:r>
            <a:endParaRPr lang="en-US" sz="9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  Time average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     Historical comparison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        </a:t>
            </a:r>
            <a:r>
              <a:rPr lang="en-US" sz="900" b="1" dirty="0"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nomaly score</a:t>
            </a:r>
          </a:p>
          <a:p>
            <a:pPr marL="0" indent="0">
              <a:buNone/>
            </a:pPr>
            <a:r>
              <a:rPr lang="en-US" sz="9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    </a:t>
            </a:r>
            <a:endParaRPr lang="en-US" sz="105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049696" y="2681177"/>
            <a:ext cx="2156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Rectangle 2048"/>
          <p:cNvSpPr/>
          <p:nvPr/>
        </p:nvSpPr>
        <p:spPr>
          <a:xfrm>
            <a:off x="5265365" y="2215804"/>
            <a:ext cx="1805497" cy="81439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3337936" y="2682232"/>
            <a:ext cx="4226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860908" y="2677626"/>
            <a:ext cx="7478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/>
          <p:cNvSpPr txBox="1">
            <a:spLocks/>
          </p:cNvSpPr>
          <p:nvPr/>
        </p:nvSpPr>
        <p:spPr>
          <a:xfrm>
            <a:off x="1917606" y="2452456"/>
            <a:ext cx="1035213" cy="3070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Metric(s) </a:t>
            </a:r>
          </a:p>
        </p:txBody>
      </p:sp>
      <p:sp>
        <p:nvSpPr>
          <p:cNvPr id="65" name="Content Placeholder 2"/>
          <p:cNvSpPr txBox="1">
            <a:spLocks/>
          </p:cNvSpPr>
          <p:nvPr/>
        </p:nvSpPr>
        <p:spPr>
          <a:xfrm>
            <a:off x="7267829" y="2962046"/>
            <a:ext cx="864514" cy="539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System</a:t>
            </a:r>
            <a:b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Anomaly</a:t>
            </a:r>
            <a:b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Score</a:t>
            </a:r>
            <a:endParaRPr lang="en-US" sz="900" b="1" u="sng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9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    </a:t>
            </a:r>
            <a:endParaRPr lang="en-US" sz="105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267829" y="2215804"/>
            <a:ext cx="699469" cy="185306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7101680" y="2684729"/>
            <a:ext cx="1661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152399" y="381000"/>
            <a:ext cx="8282764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Anomaly Detection Using CLA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51501" y="2748442"/>
            <a:ext cx="5419880" cy="1320425"/>
            <a:chOff x="1851501" y="2748442"/>
            <a:chExt cx="5419880" cy="1320425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1747" y="3473034"/>
              <a:ext cx="1045462" cy="573318"/>
            </a:xfrm>
            <a:prstGeom prst="rect">
              <a:avLst/>
            </a:prstGeom>
          </p:spPr>
        </p:pic>
        <p:sp>
          <p:nvSpPr>
            <p:cNvPr id="52" name="Content Placeholder 2"/>
            <p:cNvSpPr txBox="1">
              <a:spLocks/>
            </p:cNvSpPr>
            <p:nvPr/>
          </p:nvSpPr>
          <p:spPr>
            <a:xfrm>
              <a:off x="3827797" y="3268757"/>
              <a:ext cx="1462385" cy="27963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sz="9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CLA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3827796" y="3268757"/>
              <a:ext cx="1179413" cy="777595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ontent Placeholder 2"/>
            <p:cNvSpPr txBox="1">
              <a:spLocks/>
            </p:cNvSpPr>
            <p:nvPr/>
          </p:nvSpPr>
          <p:spPr>
            <a:xfrm>
              <a:off x="2647474" y="3415308"/>
              <a:ext cx="658574" cy="5515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marL="0" indent="0" algn="ctr">
                <a:buNone/>
              </a:pPr>
              <a:r>
                <a:rPr lang="en-US" sz="9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Encoder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3341488" y="3716298"/>
              <a:ext cx="4226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Content Placeholder 2"/>
            <p:cNvSpPr txBox="1">
              <a:spLocks/>
            </p:cNvSpPr>
            <p:nvPr/>
          </p:nvSpPr>
          <p:spPr>
            <a:xfrm>
              <a:off x="3341488" y="3504007"/>
              <a:ext cx="596563" cy="30709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9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SDR</a:t>
              </a:r>
            </a:p>
          </p:txBody>
        </p:sp>
        <p:sp>
          <p:nvSpPr>
            <p:cNvPr id="57" name="Content Placeholder 2"/>
            <p:cNvSpPr txBox="1">
              <a:spLocks/>
            </p:cNvSpPr>
            <p:nvPr/>
          </p:nvSpPr>
          <p:spPr>
            <a:xfrm>
              <a:off x="5224375" y="3271601"/>
              <a:ext cx="1906746" cy="79726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9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Prediction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9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   Point anomaly 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9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      Time average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9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         Historical comparison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9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            Anomaly score</a:t>
              </a:r>
            </a:p>
            <a:p>
              <a:pPr marL="0" indent="0">
                <a:buNone/>
              </a:pPr>
              <a:r>
                <a:rPr lang="en-US" sz="9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        </a:t>
              </a:r>
              <a:endParaRPr lang="en-US" sz="1050" b="1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5053248" y="3719850"/>
              <a:ext cx="2156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5268917" y="3254477"/>
              <a:ext cx="1805497" cy="81439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>
              <a:off x="3341488" y="3720905"/>
              <a:ext cx="4226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ontent Placeholder 2"/>
            <p:cNvSpPr txBox="1">
              <a:spLocks/>
            </p:cNvSpPr>
            <p:nvPr/>
          </p:nvSpPr>
          <p:spPr>
            <a:xfrm>
              <a:off x="3341488" y="3508614"/>
              <a:ext cx="596563" cy="30709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9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SDR</a:t>
              </a: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>
              <a:off x="1851501" y="3659074"/>
              <a:ext cx="74789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ontent Placeholder 2"/>
            <p:cNvSpPr txBox="1">
              <a:spLocks/>
            </p:cNvSpPr>
            <p:nvPr/>
          </p:nvSpPr>
          <p:spPr>
            <a:xfrm>
              <a:off x="1865671" y="3446783"/>
              <a:ext cx="1035213" cy="30709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9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Metric N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7105232" y="3666698"/>
              <a:ext cx="16614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ontent Placeholder 2"/>
            <p:cNvSpPr txBox="1">
              <a:spLocks/>
            </p:cNvSpPr>
            <p:nvPr/>
          </p:nvSpPr>
          <p:spPr>
            <a:xfrm>
              <a:off x="2112147" y="2748442"/>
              <a:ext cx="554509" cy="6858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12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.</a:t>
              </a:r>
              <a:br>
                <a:rPr lang="en-US" sz="12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12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.</a:t>
              </a:r>
              <a:br>
                <a:rPr lang="en-US" sz="12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12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509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9" grpId="0" animBg="1"/>
      <p:bldP spid="31" grpId="0"/>
      <p:bldP spid="34" grpId="0"/>
      <p:bldP spid="2049" grpId="0" animBg="1"/>
      <p:bldP spid="47" grpId="0"/>
      <p:bldP spid="65" grpId="0"/>
      <p:bldP spid="6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227877eb-3a5e-4df4-812e-e6e348182516" descr="353C0200-ED9B-4006-AE96-56C997859200@gatew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74" y="1425048"/>
            <a:ext cx="2009426" cy="3432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228599" y="228600"/>
            <a:ext cx="7666149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Grok for Amazon AWS</a:t>
            </a:r>
          </a:p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“Breakthrough Science for Anomaly Detection”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251" y="1425048"/>
            <a:ext cx="1969639" cy="32403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487" y="1425047"/>
            <a:ext cx="2032904" cy="3240313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10185" y="4857816"/>
            <a:ext cx="6702976" cy="2000184"/>
          </a:xfrm>
        </p:spPr>
        <p:txBody>
          <a:bodyPr>
            <a:noAutofit/>
          </a:bodyPr>
          <a:lstStyle/>
          <a:p>
            <a:pPr marL="463550" lvl="0" indent="-238125" defTabSz="463550">
              <a:buFont typeface="Wingdings" panose="05000000000000000000" pitchFamily="2" charset="2"/>
              <a:buChar char="§"/>
            </a:pPr>
            <a:r>
              <a:rPr lang="en-US" sz="1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Automated model creation</a:t>
            </a:r>
          </a:p>
          <a:p>
            <a:pPr marL="463550" lvl="0" indent="-238125" defTabSz="463550">
              <a:buFont typeface="Wingdings" panose="05000000000000000000" pitchFamily="2" charset="2"/>
              <a:buChar char="§"/>
            </a:pPr>
            <a:r>
              <a:rPr lang="en-US" sz="1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Ranks anomalous instances</a:t>
            </a:r>
          </a:p>
          <a:p>
            <a:pPr marL="463550" lvl="0" indent="-238125" defTabSz="463550">
              <a:buFont typeface="Wingdings" panose="05000000000000000000" pitchFamily="2" charset="2"/>
              <a:buChar char="§"/>
            </a:pPr>
            <a:r>
              <a:rPr lang="en-US" sz="1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Continuously updated</a:t>
            </a:r>
          </a:p>
          <a:p>
            <a:pPr marL="463550" lvl="0" indent="-238125" defTabSz="463550">
              <a:buFont typeface="Wingdings" panose="05000000000000000000" pitchFamily="2" charset="2"/>
              <a:buChar char="§"/>
            </a:pPr>
            <a:r>
              <a:rPr lang="en-US" sz="1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Continuously learning</a:t>
            </a:r>
          </a:p>
        </p:txBody>
      </p:sp>
    </p:spTree>
    <p:extLst>
      <p:ext uri="{BB962C8B-B14F-4D97-AF65-F5344CB8AC3E}">
        <p14:creationId xmlns:p14="http://schemas.microsoft.com/office/powerpoint/2010/main" val="138967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676961" y="2349766"/>
            <a:ext cx="1585897" cy="1499650"/>
            <a:chOff x="685757" y="1129464"/>
            <a:chExt cx="1596273" cy="1509462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757" y="1129464"/>
              <a:ext cx="1596273" cy="1402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Rectangle 19"/>
            <p:cNvSpPr/>
            <p:nvPr/>
          </p:nvSpPr>
          <p:spPr bwMode="auto">
            <a:xfrm>
              <a:off x="1339516" y="2178868"/>
              <a:ext cx="842210" cy="46005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2623286" y="2831868"/>
            <a:ext cx="956934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>
            <a:off x="1802023" y="2617759"/>
            <a:ext cx="1204294" cy="377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latin typeface="Tahoma" pitchFamily="34" charset="0"/>
                <a:ea typeface="Tahoma" pitchFamily="34" charset="0"/>
                <a:cs typeface="Tahoma" pitchFamily="34" charset="0"/>
              </a:rPr>
              <a:t>s</a:t>
            </a: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ensory data</a:t>
            </a:r>
            <a:endParaRPr lang="en-US" sz="8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1666595" y="3784126"/>
            <a:ext cx="607371" cy="1"/>
          </a:xfrm>
          <a:prstGeom prst="line">
            <a:avLst/>
          </a:prstGeom>
          <a:ln w="28575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4458654" y="3392349"/>
            <a:ext cx="0" cy="379787"/>
          </a:xfrm>
          <a:prstGeom prst="line">
            <a:avLst/>
          </a:prstGeom>
          <a:ln w="28575">
            <a:prstDash val="sysDash"/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2283044" y="3535775"/>
            <a:ext cx="708837" cy="4748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3006057" y="3773216"/>
            <a:ext cx="1466773" cy="0"/>
          </a:xfrm>
          <a:prstGeom prst="line">
            <a:avLst/>
          </a:prstGeom>
          <a:ln w="28575"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637462" y="2843039"/>
            <a:ext cx="0" cy="63101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686508" y="2831289"/>
            <a:ext cx="958182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 txBox="1">
            <a:spLocks/>
          </p:cNvSpPr>
          <p:nvPr/>
        </p:nvSpPr>
        <p:spPr>
          <a:xfrm>
            <a:off x="2255280" y="4071177"/>
            <a:ext cx="1154227" cy="890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Old brain</a:t>
            </a:r>
          </a:p>
          <a:p>
            <a:pPr marL="0" indent="0"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- spinal cord</a:t>
            </a:r>
            <a:r>
              <a:rPr lang="en-US" sz="900" dirty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900" dirty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-  brain stem</a:t>
            </a:r>
            <a:r>
              <a:rPr lang="en-US" sz="900" dirty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900" dirty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-  basal ganglia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2361012" y="3585391"/>
            <a:ext cx="309739" cy="364129"/>
            <a:chOff x="1859422" y="937421"/>
            <a:chExt cx="1358958" cy="2390620"/>
          </a:xfrm>
        </p:grpSpPr>
        <p:grpSp>
          <p:nvGrpSpPr>
            <p:cNvPr id="45" name="Group 6"/>
            <p:cNvGrpSpPr>
              <a:grpSpLocks/>
            </p:cNvGrpSpPr>
            <p:nvPr/>
          </p:nvGrpSpPr>
          <p:grpSpPr bwMode="auto">
            <a:xfrm>
              <a:off x="1859422" y="937421"/>
              <a:ext cx="1280749" cy="2390620"/>
              <a:chOff x="1004" y="905"/>
              <a:chExt cx="1176" cy="2298"/>
            </a:xfrm>
          </p:grpSpPr>
          <p:pic>
            <p:nvPicPr>
              <p:cNvPr id="47" name="Picture 4" descr="pyramidal ce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4" y="905"/>
                <a:ext cx="1176" cy="2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" name="Rectangle 5"/>
              <p:cNvSpPr>
                <a:spLocks noChangeArrowheads="1"/>
              </p:cNvSpPr>
              <p:nvPr/>
            </p:nvSpPr>
            <p:spPr bwMode="auto">
              <a:xfrm>
                <a:off x="1870" y="1380"/>
                <a:ext cx="306" cy="10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3057837" y="1600200"/>
              <a:ext cx="160543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600637" y="3592479"/>
            <a:ext cx="355804" cy="367681"/>
            <a:chOff x="1859422" y="937421"/>
            <a:chExt cx="1358958" cy="2390620"/>
          </a:xfrm>
        </p:grpSpPr>
        <p:grpSp>
          <p:nvGrpSpPr>
            <p:cNvPr id="55" name="Group 6"/>
            <p:cNvGrpSpPr>
              <a:grpSpLocks/>
            </p:cNvGrpSpPr>
            <p:nvPr/>
          </p:nvGrpSpPr>
          <p:grpSpPr bwMode="auto">
            <a:xfrm>
              <a:off x="1859422" y="937421"/>
              <a:ext cx="1280749" cy="2390620"/>
              <a:chOff x="1004" y="905"/>
              <a:chExt cx="1176" cy="2298"/>
            </a:xfrm>
          </p:grpSpPr>
          <p:pic>
            <p:nvPicPr>
              <p:cNvPr id="57" name="Picture 4" descr="pyramidal ce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4" y="905"/>
                <a:ext cx="1176" cy="22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Rectangle 5"/>
              <p:cNvSpPr>
                <a:spLocks noChangeArrowheads="1"/>
              </p:cNvSpPr>
              <p:nvPr/>
            </p:nvSpPr>
            <p:spPr bwMode="auto">
              <a:xfrm>
                <a:off x="1870" y="1380"/>
                <a:ext cx="306" cy="10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" name="Rectangle 55"/>
            <p:cNvSpPr/>
            <p:nvPr/>
          </p:nvSpPr>
          <p:spPr>
            <a:xfrm>
              <a:off x="3057837" y="1600200"/>
              <a:ext cx="160543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3" name="Straight Connector 42"/>
          <p:cNvCxnSpPr/>
          <p:nvPr/>
        </p:nvCxnSpPr>
        <p:spPr>
          <a:xfrm>
            <a:off x="2165599" y="2940178"/>
            <a:ext cx="0" cy="852626"/>
          </a:xfrm>
          <a:prstGeom prst="line">
            <a:avLst/>
          </a:prstGeom>
          <a:ln w="28575">
            <a:headEnd type="non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165599" y="2952278"/>
            <a:ext cx="1417819" cy="0"/>
          </a:xfrm>
          <a:prstGeom prst="line">
            <a:avLst/>
          </a:prstGeom>
          <a:ln w="28575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Group 185"/>
          <p:cNvGrpSpPr/>
          <p:nvPr/>
        </p:nvGrpSpPr>
        <p:grpSpPr>
          <a:xfrm>
            <a:off x="839433" y="1835146"/>
            <a:ext cx="778195" cy="1428755"/>
            <a:chOff x="2238172" y="3339435"/>
            <a:chExt cx="778195" cy="1428755"/>
          </a:xfrm>
        </p:grpSpPr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2238172" y="3339435"/>
              <a:ext cx="774370" cy="228600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9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r</a:t>
              </a:r>
              <a:r>
                <a:rPr lang="en-US" sz="9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etina</a:t>
              </a:r>
            </a:p>
          </p:txBody>
        </p:sp>
        <p:sp>
          <p:nvSpPr>
            <p:cNvPr id="25" name="Content Placeholder 2"/>
            <p:cNvSpPr txBox="1">
              <a:spLocks/>
            </p:cNvSpPr>
            <p:nvPr/>
          </p:nvSpPr>
          <p:spPr>
            <a:xfrm>
              <a:off x="2238173" y="3646970"/>
              <a:ext cx="774370" cy="228600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9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cochlea</a:t>
              </a:r>
            </a:p>
          </p:txBody>
        </p:sp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2238172" y="3941303"/>
              <a:ext cx="774371" cy="23633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9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somatic</a:t>
              </a:r>
            </a:p>
          </p:txBody>
        </p:sp>
        <p:sp>
          <p:nvSpPr>
            <p:cNvPr id="59" name="Content Placeholder 2"/>
            <p:cNvSpPr txBox="1">
              <a:spLocks/>
            </p:cNvSpPr>
            <p:nvPr/>
          </p:nvSpPr>
          <p:spPr>
            <a:xfrm>
              <a:off x="2241997" y="4539590"/>
              <a:ext cx="774370" cy="228600"/>
            </a:xfrm>
            <a:prstGeom prst="rect">
              <a:avLst/>
            </a:prstGeom>
            <a:ln w="15875">
              <a:solidFill>
                <a:schemeClr val="bg1">
                  <a:lumMod val="50000"/>
                </a:schemeClr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600" b="1" dirty="0" smtClean="0">
                  <a:solidFill>
                    <a:schemeClr val="bg1">
                      <a:lumMod val="50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proprioceptive</a:t>
              </a:r>
              <a:endParaRPr lang="en-US" sz="600" b="1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0" name="Content Placeholder 2"/>
            <p:cNvSpPr txBox="1">
              <a:spLocks/>
            </p:cNvSpPr>
            <p:nvPr/>
          </p:nvSpPr>
          <p:spPr>
            <a:xfrm>
              <a:off x="2241997" y="4248982"/>
              <a:ext cx="774370" cy="228600"/>
            </a:xfrm>
            <a:prstGeom prst="rect">
              <a:avLst/>
            </a:prstGeom>
            <a:ln w="15875">
              <a:solidFill>
                <a:schemeClr val="bg1">
                  <a:lumMod val="50000"/>
                </a:schemeClr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900" b="1" dirty="0" smtClean="0">
                  <a:solidFill>
                    <a:schemeClr val="bg1">
                      <a:lumMod val="50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vestibular</a:t>
              </a:r>
              <a:endParaRPr lang="en-US" sz="900" b="1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81" name="Content Placeholder 2"/>
          <p:cNvSpPr txBox="1">
            <a:spLocks/>
          </p:cNvSpPr>
          <p:nvPr/>
        </p:nvSpPr>
        <p:spPr>
          <a:xfrm>
            <a:off x="843258" y="3668479"/>
            <a:ext cx="774370" cy="228600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muscles</a:t>
            </a:r>
            <a:endParaRPr lang="en-US" sz="9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87" name="Straight Arrow Connector 186"/>
          <p:cNvCxnSpPr/>
          <p:nvPr/>
        </p:nvCxnSpPr>
        <p:spPr>
          <a:xfrm>
            <a:off x="1699528" y="1970710"/>
            <a:ext cx="0" cy="1200155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 flipH="1">
            <a:off x="1614303" y="1985161"/>
            <a:ext cx="93108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/>
          <p:nvPr/>
        </p:nvCxnSpPr>
        <p:spPr>
          <a:xfrm flipH="1">
            <a:off x="1609908" y="2278245"/>
            <a:ext cx="93108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 flipH="1">
            <a:off x="1611885" y="2578442"/>
            <a:ext cx="93108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flipH="1">
            <a:off x="1613803" y="2888935"/>
            <a:ext cx="93108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H="1">
            <a:off x="1613803" y="3162755"/>
            <a:ext cx="93108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Content Placeholder 2"/>
          <p:cNvSpPr txBox="1">
            <a:spLocks/>
          </p:cNvSpPr>
          <p:nvPr/>
        </p:nvSpPr>
        <p:spPr>
          <a:xfrm>
            <a:off x="5361913" y="2132446"/>
            <a:ext cx="3239386" cy="35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Old brain has 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complex 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behaviors.</a:t>
            </a:r>
          </a:p>
          <a:p>
            <a:pPr marL="0" indent="0">
              <a:buNone/>
            </a:pP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Cortex evolved “on top” of old brain.</a:t>
            </a:r>
          </a:p>
          <a:p>
            <a:pPr marL="0" indent="0">
              <a:buNone/>
            </a:pP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Cortex receives both sensory data and copies of motor commands.</a:t>
            </a:r>
          </a:p>
          <a:p>
            <a:pPr marL="0" indent="0">
              <a:buNone/>
            </a:pP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 - It has the information needed for</a:t>
            </a:r>
            <a:b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   sensory-motor inference.</a:t>
            </a: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Cortex learns to “control” old brain</a:t>
            </a:r>
            <a:b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(via associative linking).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 - It has the connections needed to</a:t>
            </a:r>
            <a:b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      generate goal-oriented behavior.</a:t>
            </a:r>
            <a:endParaRPr lang="en-US" sz="12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06" name="Content Placeholder 2"/>
          <p:cNvSpPr txBox="1">
            <a:spLocks/>
          </p:cNvSpPr>
          <p:nvPr/>
        </p:nvSpPr>
        <p:spPr>
          <a:xfrm>
            <a:off x="344118" y="228600"/>
            <a:ext cx="6412175" cy="762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Cortex and Behavior 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(The big picture)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07" name="Content Placeholder 2"/>
          <p:cNvSpPr txBox="1">
            <a:spLocks/>
          </p:cNvSpPr>
          <p:nvPr/>
        </p:nvSpPr>
        <p:spPr>
          <a:xfrm>
            <a:off x="2786299" y="2938102"/>
            <a:ext cx="742080" cy="249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latin typeface="Tahoma" pitchFamily="34" charset="0"/>
                <a:ea typeface="Tahoma" pitchFamily="34" charset="0"/>
                <a:cs typeface="Tahoma" pitchFamily="34" charset="0"/>
              </a:rPr>
              <a:t>m</a:t>
            </a: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otor copy</a:t>
            </a:r>
            <a:endParaRPr lang="en-US" sz="8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62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 animBg="1"/>
      <p:bldP spid="40" grpId="0"/>
      <p:bldP spid="181" grpId="0" animBg="1"/>
      <p:bldP spid="204" grpId="0"/>
      <p:bldP spid="20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hawkins\AppData\Local\Microsoft\Windows\Temporary Internet Files\Content.Outlook\S1Y8LT4V\Screenshot_2014-02-21-08-41-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363" y="862285"/>
            <a:ext cx="2319995" cy="412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hawkins\AppData\Local\Microsoft\Windows\Temporary Internet Files\Content.Outlook\S1Y8LT4V\Screenshot_2014-02-21-08-40-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45" y="859221"/>
            <a:ext cx="232172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hawkins\AppData\Local\Microsoft\Windows\Temporary Internet Files\Content.Outlook\S1Y8LT4V\Screenshot_2014-02-21-08-40-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998" y="862286"/>
            <a:ext cx="2319995" cy="412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41434" y="4125778"/>
            <a:ext cx="8529145" cy="1253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4" b="17937"/>
          <a:stretch/>
        </p:blipFill>
        <p:spPr>
          <a:xfrm>
            <a:off x="5909363" y="4218362"/>
            <a:ext cx="2298129" cy="2571789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723629" y="4765949"/>
            <a:ext cx="4731240" cy="1224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T</a:t>
            </a: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echnology can be applied to any kind of data, financial, manufacturing, web sales, etc.</a:t>
            </a:r>
          </a:p>
          <a:p>
            <a:pPr marL="0" indent="0">
              <a:buNone/>
            </a:pPr>
            <a:endParaRPr lang="en-US" sz="18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48642" y="1315575"/>
            <a:ext cx="441435" cy="35472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28599" y="228600"/>
            <a:ext cx="7666149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Unique Value of Cortical Algorithms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799989" y="2246587"/>
            <a:ext cx="610914" cy="551792"/>
          </a:xfrm>
          <a:prstGeom prst="straightConnector1">
            <a:avLst/>
          </a:prstGeom>
          <a:ln w="34925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26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399" y="381000"/>
            <a:ext cx="5063479" cy="427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Application: CEPT Systems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14575" y="1732524"/>
            <a:ext cx="1830572" cy="754912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Document corpus</a:t>
            </a:r>
            <a:b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1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(e.g. Wikipedia)</a:t>
            </a: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859571" y="1922137"/>
            <a:ext cx="680484" cy="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jhawkins\Dropbox\ZZZ-Numenta\Numenta Hackathon 2013.key\Data\droppedImage-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697" y="1415334"/>
            <a:ext cx="1219200" cy="1214438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577374" y="3080442"/>
            <a:ext cx="1255528" cy="377456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1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128 x 128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785514" y="1166025"/>
            <a:ext cx="2405639" cy="377456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1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100K “Word SDRs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”</a:t>
            </a:r>
          </a:p>
        </p:txBody>
      </p:sp>
      <p:pic>
        <p:nvPicPr>
          <p:cNvPr id="13" name="Picture 2" descr="C:\Users\jhawkins\Dropbox\ZZZ-Numenta\Numenta Hackathon 2013.key\Data\droppedImage-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61097" y="1567734"/>
            <a:ext cx="1219200" cy="1214438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jhawkins\Dropbox\ZZZ-Numenta\Numenta Hackathon 2013.key\Data\droppedImage-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13497" y="1720134"/>
            <a:ext cx="1219200" cy="1214438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jhawkins\Dropbox\ZZZ-Numenta\Numenta Hackathon 2013.key\Data\droppedImage-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897" y="1872534"/>
            <a:ext cx="1219200" cy="1214438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utoShape 4"/>
          <p:cNvSpPr>
            <a:spLocks/>
          </p:cNvSpPr>
          <p:nvPr/>
        </p:nvSpPr>
        <p:spPr bwMode="auto">
          <a:xfrm>
            <a:off x="2564910" y="4141998"/>
            <a:ext cx="494482" cy="1571625"/>
          </a:xfrm>
          <a:custGeom>
            <a:avLst/>
            <a:gdLst>
              <a:gd name="T0" fmla="*/ 11448601 w 21600"/>
              <a:gd name="T1" fmla="*/ 115650904 h 21600"/>
              <a:gd name="T2" fmla="*/ 11448601 w 21600"/>
              <a:gd name="T3" fmla="*/ 115650904 h 21600"/>
              <a:gd name="T4" fmla="*/ 11448601 w 21600"/>
              <a:gd name="T5" fmla="*/ 115650904 h 21600"/>
              <a:gd name="T6" fmla="*/ 11448601 w 21600"/>
              <a:gd name="T7" fmla="*/ 115650904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l" eaLnBrk="0">
              <a:spcBef>
                <a:spcPts val="4200"/>
              </a:spcBef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l" eaLnBrk="0">
              <a:spcBef>
                <a:spcPts val="4200"/>
              </a:spcBef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l" eaLnBrk="0">
              <a:spcBef>
                <a:spcPts val="4200"/>
              </a:spcBef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l" eaLnBrk="0">
              <a:spcBef>
                <a:spcPts val="4200"/>
              </a:spcBef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l" eaLnBrk="0">
              <a:spcBef>
                <a:spcPts val="4200"/>
              </a:spcBef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ts val="420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ts val="420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ts val="420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ts val="420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>
              <a:spcBef>
                <a:spcPct val="0"/>
              </a:spcBef>
            </a:pPr>
            <a:r>
              <a:rPr lang="en-US" altLang="en-US" sz="7200" dirty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  <a:sym typeface="Gill Sans Light" charset="0"/>
              </a:rPr>
              <a:t>-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AutoShape 6"/>
          <p:cNvSpPr>
            <a:spLocks/>
          </p:cNvSpPr>
          <p:nvPr/>
        </p:nvSpPr>
        <p:spPr bwMode="auto">
          <a:xfrm>
            <a:off x="4864891" y="4634498"/>
            <a:ext cx="504527" cy="803672"/>
          </a:xfrm>
          <a:custGeom>
            <a:avLst/>
            <a:gdLst>
              <a:gd name="T0" fmla="*/ 11918472 w 21600"/>
              <a:gd name="T1" fmla="*/ 30241875 h 21600"/>
              <a:gd name="T2" fmla="*/ 11918472 w 21600"/>
              <a:gd name="T3" fmla="*/ 30241875 h 21600"/>
              <a:gd name="T4" fmla="*/ 11918472 w 21600"/>
              <a:gd name="T5" fmla="*/ 30241875 h 21600"/>
              <a:gd name="T6" fmla="*/ 11918472 w 21600"/>
              <a:gd name="T7" fmla="*/ 3024187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l" eaLnBrk="0">
              <a:spcBef>
                <a:spcPts val="4200"/>
              </a:spcBef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l" eaLnBrk="0">
              <a:spcBef>
                <a:spcPts val="4200"/>
              </a:spcBef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l" eaLnBrk="0">
              <a:spcBef>
                <a:spcPts val="4200"/>
              </a:spcBef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l" eaLnBrk="0">
              <a:spcBef>
                <a:spcPts val="4200"/>
              </a:spcBef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l" eaLnBrk="0">
              <a:spcBef>
                <a:spcPts val="4200"/>
              </a:spcBef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ts val="420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ts val="420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ts val="420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ts val="420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>
              <a:spcBef>
                <a:spcPct val="0"/>
              </a:spcBef>
            </a:pPr>
            <a:r>
              <a:rPr lang="en-US" altLang="en-US" sz="5100" dirty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  <a:sym typeface="Gill Sans Light" charset="0"/>
              </a:rPr>
              <a:t>=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26" name="Picture 10" descr="Computer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84881" y="4454537"/>
            <a:ext cx="1339453" cy="1330523"/>
          </a:xfrm>
          <a:prstGeom prst="rect">
            <a:avLst/>
          </a:prstGeom>
          <a:noFill/>
          <a:ln w="3175" cap="flat" cmpd="sng">
            <a:solidFill>
              <a:schemeClr val="tx1">
                <a:lumMod val="75000"/>
                <a:lumOff val="25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1" descr="Frui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88726" y="4490255"/>
            <a:ext cx="1339453" cy="1330523"/>
          </a:xfrm>
          <a:prstGeom prst="rect">
            <a:avLst/>
          </a:prstGeom>
          <a:noFill/>
          <a:ln w="3175" cap="flat" cmpd="sng">
            <a:solidFill>
              <a:schemeClr val="tx1">
                <a:lumMod val="75000"/>
                <a:lumOff val="25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Apple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8501" y="4499185"/>
            <a:ext cx="1339453" cy="1330523"/>
          </a:xfrm>
          <a:prstGeom prst="rect">
            <a:avLst/>
          </a:prstGeom>
          <a:noFill/>
          <a:ln w="3175" cap="flat" cmpd="sng">
            <a:solidFill>
              <a:schemeClr val="tx1">
                <a:lumMod val="75000"/>
                <a:lumOff val="25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ontent Placeholder 2"/>
          <p:cNvSpPr txBox="1">
            <a:spLocks/>
          </p:cNvSpPr>
          <p:nvPr/>
        </p:nvSpPr>
        <p:spPr>
          <a:xfrm>
            <a:off x="1174475" y="4014568"/>
            <a:ext cx="1003440" cy="484617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Apple</a:t>
            </a:r>
            <a:endParaRPr lang="en-US" sz="18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3519354" y="4014568"/>
            <a:ext cx="1003440" cy="484617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Fruit</a:t>
            </a:r>
            <a:endParaRPr lang="en-US" sz="18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5505538" y="4014568"/>
            <a:ext cx="1723993" cy="484617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Computer</a:t>
            </a:r>
            <a:endParaRPr lang="en-US" sz="18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7172824" y="4384306"/>
            <a:ext cx="1723993" cy="484617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Macintosh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Microsoft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Mac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Linux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Operating system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….</a:t>
            </a:r>
            <a:endParaRPr 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6217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20" grpId="0"/>
      <p:bldP spid="22" grpId="0"/>
      <p:bldP spid="29" grpId="0"/>
      <p:bldP spid="30" grpId="0"/>
      <p:bldP spid="31" grpId="0"/>
      <p:bldP spid="3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399" y="381000"/>
            <a:ext cx="7315201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Sequences of Word SDRs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296053" y="1218410"/>
            <a:ext cx="1432474" cy="242308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200" b="1" u="sng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Training set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96392"/>
              </p:ext>
            </p:extLst>
          </p:nvPr>
        </p:nvGraphicFramePr>
        <p:xfrm>
          <a:off x="395423" y="1581872"/>
          <a:ext cx="1333104" cy="2862900"/>
        </p:xfrm>
        <a:graphic>
          <a:graphicData uri="http://schemas.openxmlformats.org/drawingml/2006/table">
            <a:tbl>
              <a:tblPr/>
              <a:tblGrid>
                <a:gridCol w="444368"/>
                <a:gridCol w="444368"/>
                <a:gridCol w="444368"/>
              </a:tblGrid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frog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flies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cow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grain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elephant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leaves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goat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grass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wolf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rabbit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likes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ball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elephant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likes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water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sheep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grass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salmon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wolf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mice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lion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cow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dog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likes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sleep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elephant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likes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water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likes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ball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coyote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rodent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coyote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rabbit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wolf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squirrel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dog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likes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sleep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likes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ball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----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----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-----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50" name="Group 49"/>
          <p:cNvGrpSpPr/>
          <p:nvPr/>
        </p:nvGrpSpPr>
        <p:grpSpPr>
          <a:xfrm>
            <a:off x="2061780" y="1814970"/>
            <a:ext cx="6552434" cy="1305803"/>
            <a:chOff x="2513748" y="539048"/>
            <a:chExt cx="6552434" cy="1305803"/>
          </a:xfrm>
        </p:grpSpPr>
        <p:pic>
          <p:nvPicPr>
            <p:cNvPr id="51" name="Picture 12" descr="Apple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87181" y="796848"/>
              <a:ext cx="916278" cy="910169"/>
            </a:xfrm>
            <a:prstGeom prst="rect">
              <a:avLst/>
            </a:prstGeom>
            <a:noFill/>
            <a:ln w="317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Content Placeholder 2"/>
            <p:cNvSpPr txBox="1">
              <a:spLocks/>
            </p:cNvSpPr>
            <p:nvPr/>
          </p:nvSpPr>
          <p:spPr>
            <a:xfrm>
              <a:off x="5602031" y="539048"/>
              <a:ext cx="805858" cy="315202"/>
            </a:xfrm>
            <a:prstGeom prst="rect">
              <a:avLst/>
            </a:prstGeom>
            <a:ln w="6350"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105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Word 3</a:t>
              </a:r>
            </a:p>
          </p:txBody>
        </p:sp>
        <p:pic>
          <p:nvPicPr>
            <p:cNvPr id="53" name="Picture 12" descr="Apple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5400000">
              <a:off x="5679998" y="780830"/>
              <a:ext cx="916278" cy="910169"/>
            </a:xfrm>
            <a:prstGeom prst="rect">
              <a:avLst/>
            </a:prstGeom>
            <a:noFill/>
            <a:ln w="317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4" name="Straight Arrow Connector 53"/>
            <p:cNvCxnSpPr/>
            <p:nvPr/>
          </p:nvCxnSpPr>
          <p:spPr>
            <a:xfrm>
              <a:off x="3583124" y="1251932"/>
              <a:ext cx="476890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156546" y="1231866"/>
              <a:ext cx="476890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6705349" y="1251932"/>
              <a:ext cx="476890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2239" y="811721"/>
              <a:ext cx="1883943" cy="1033130"/>
            </a:xfrm>
            <a:prstGeom prst="rect">
              <a:avLst/>
            </a:prstGeom>
          </p:spPr>
        </p:pic>
        <p:pic>
          <p:nvPicPr>
            <p:cNvPr id="58" name="Picture 5" descr="Source.png"/>
            <p:cNvPicPr>
              <a:picLocks noChangeAspect="1"/>
            </p:cNvPicPr>
            <p:nvPr/>
          </p:nvPicPr>
          <p:blipFill>
            <a:blip r:embed="rId4"/>
            <a:srcRect t="192" b="192"/>
            <a:stretch>
              <a:fillRect/>
            </a:stretch>
          </p:blipFill>
          <p:spPr bwMode="auto">
            <a:xfrm>
              <a:off x="4156484" y="780754"/>
              <a:ext cx="920289" cy="910319"/>
            </a:xfrm>
            <a:prstGeom prst="rect">
              <a:avLst/>
            </a:prstGeom>
            <a:noFill/>
            <a:ln w="317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Content Placeholder 2"/>
            <p:cNvSpPr txBox="1">
              <a:spLocks/>
            </p:cNvSpPr>
            <p:nvPr/>
          </p:nvSpPr>
          <p:spPr>
            <a:xfrm>
              <a:off x="4060014" y="539048"/>
              <a:ext cx="805858" cy="315202"/>
            </a:xfrm>
            <a:prstGeom prst="rect">
              <a:avLst/>
            </a:prstGeom>
            <a:ln w="6350"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105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Word 2</a:t>
              </a:r>
            </a:p>
          </p:txBody>
        </p:sp>
        <p:sp>
          <p:nvSpPr>
            <p:cNvPr id="60" name="Content Placeholder 2"/>
            <p:cNvSpPr txBox="1">
              <a:spLocks/>
            </p:cNvSpPr>
            <p:nvPr/>
          </p:nvSpPr>
          <p:spPr>
            <a:xfrm>
              <a:off x="2513748" y="539048"/>
              <a:ext cx="805858" cy="315202"/>
            </a:xfrm>
            <a:prstGeom prst="rect">
              <a:avLst/>
            </a:prstGeom>
            <a:ln w="6350"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105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Word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7855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399" y="381000"/>
            <a:ext cx="7315201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Sequences of Word SDRs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296053" y="1218410"/>
            <a:ext cx="1432474" cy="242308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200" b="1" u="sng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Training set</a:t>
            </a: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3632544" y="1858935"/>
            <a:ext cx="805858" cy="315202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e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ats</a:t>
            </a:r>
          </a:p>
        </p:txBody>
      </p:sp>
      <p:pic>
        <p:nvPicPr>
          <p:cNvPr id="39" name="Picture 12" descr="Appl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3710511" y="2100717"/>
            <a:ext cx="916278" cy="910169"/>
          </a:xfrm>
          <a:prstGeom prst="rect">
            <a:avLst/>
          </a:prstGeom>
          <a:noFill/>
          <a:ln w="3175" cap="flat" cmpd="sng">
            <a:solidFill>
              <a:schemeClr val="tx1">
                <a:lumMod val="75000"/>
                <a:lumOff val="25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/>
          <p:cNvCxnSpPr/>
          <p:nvPr/>
        </p:nvCxnSpPr>
        <p:spPr>
          <a:xfrm>
            <a:off x="3187059" y="2551753"/>
            <a:ext cx="47689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735862" y="2571819"/>
            <a:ext cx="47689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752" y="2131608"/>
            <a:ext cx="1883943" cy="1033130"/>
          </a:xfrm>
          <a:prstGeom prst="rect">
            <a:avLst/>
          </a:prstGeom>
        </p:spPr>
      </p:pic>
      <p:pic>
        <p:nvPicPr>
          <p:cNvPr id="43" name="Picture 5" descr="Source.png"/>
          <p:cNvPicPr>
            <a:picLocks noChangeAspect="1"/>
          </p:cNvPicPr>
          <p:nvPr/>
        </p:nvPicPr>
        <p:blipFill>
          <a:blip r:embed="rId4"/>
          <a:srcRect t="192" b="192"/>
          <a:stretch>
            <a:fillRect/>
          </a:stretch>
        </p:blipFill>
        <p:spPr bwMode="auto">
          <a:xfrm rot="16200000">
            <a:off x="2186997" y="2100641"/>
            <a:ext cx="920289" cy="910319"/>
          </a:xfrm>
          <a:prstGeom prst="rect">
            <a:avLst/>
          </a:prstGeom>
          <a:noFill/>
          <a:ln w="3175" cap="flat" cmpd="sng">
            <a:solidFill>
              <a:schemeClr val="tx1">
                <a:lumMod val="75000"/>
                <a:lumOff val="25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2"/>
          <p:cNvSpPr txBox="1">
            <a:spLocks/>
          </p:cNvSpPr>
          <p:nvPr/>
        </p:nvSpPr>
        <p:spPr>
          <a:xfrm>
            <a:off x="2090527" y="1858935"/>
            <a:ext cx="805858" cy="315202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“fox”</a:t>
            </a: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7535642" y="2269699"/>
            <a:ext cx="805858" cy="315202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?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6955478" y="2517857"/>
            <a:ext cx="47689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64157"/>
              </p:ext>
            </p:extLst>
          </p:nvPr>
        </p:nvGraphicFramePr>
        <p:xfrm>
          <a:off x="395423" y="1581872"/>
          <a:ext cx="1333104" cy="2862900"/>
        </p:xfrm>
        <a:graphic>
          <a:graphicData uri="http://schemas.openxmlformats.org/drawingml/2006/table">
            <a:tbl>
              <a:tblPr/>
              <a:tblGrid>
                <a:gridCol w="444368"/>
                <a:gridCol w="444368"/>
                <a:gridCol w="444368"/>
              </a:tblGrid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frog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flies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cow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grain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elephant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leaves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goat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grass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wolf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rabbit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likes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ball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elephant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likes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water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sheep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grass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salmon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wolf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mice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lion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cow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dog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likes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sleep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elephant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likes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water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likes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ball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coyote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rodent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coyote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rabbit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wolf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squirrel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dog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likes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sleep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likes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ball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----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----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-----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7012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399" y="381000"/>
            <a:ext cx="7315201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Sequences of Word SDRs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296053" y="1218410"/>
            <a:ext cx="1432474" cy="242308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200" b="1" u="sng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Training set</a:t>
            </a: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3632544" y="1858935"/>
            <a:ext cx="805858" cy="315202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eats</a:t>
            </a:r>
          </a:p>
        </p:txBody>
      </p:sp>
      <p:pic>
        <p:nvPicPr>
          <p:cNvPr id="39" name="Picture 12" descr="Appl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3710511" y="2100717"/>
            <a:ext cx="916278" cy="910169"/>
          </a:xfrm>
          <a:prstGeom prst="rect">
            <a:avLst/>
          </a:prstGeom>
          <a:noFill/>
          <a:ln w="3175" cap="flat" cmpd="sng">
            <a:solidFill>
              <a:schemeClr val="tx1">
                <a:lumMod val="75000"/>
                <a:lumOff val="25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/>
          <p:cNvCxnSpPr/>
          <p:nvPr/>
        </p:nvCxnSpPr>
        <p:spPr>
          <a:xfrm>
            <a:off x="3187059" y="2551753"/>
            <a:ext cx="47689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735862" y="2571819"/>
            <a:ext cx="47689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752" y="2131608"/>
            <a:ext cx="1883943" cy="1033130"/>
          </a:xfrm>
          <a:prstGeom prst="rect">
            <a:avLst/>
          </a:prstGeom>
        </p:spPr>
      </p:pic>
      <p:pic>
        <p:nvPicPr>
          <p:cNvPr id="43" name="Picture 5" descr="Source.png"/>
          <p:cNvPicPr>
            <a:picLocks noChangeAspect="1"/>
          </p:cNvPicPr>
          <p:nvPr/>
        </p:nvPicPr>
        <p:blipFill>
          <a:blip r:embed="rId4"/>
          <a:srcRect t="192" b="192"/>
          <a:stretch>
            <a:fillRect/>
          </a:stretch>
        </p:blipFill>
        <p:spPr bwMode="auto">
          <a:xfrm rot="16200000">
            <a:off x="2186997" y="2100641"/>
            <a:ext cx="920289" cy="910319"/>
          </a:xfrm>
          <a:prstGeom prst="rect">
            <a:avLst/>
          </a:prstGeom>
          <a:noFill/>
          <a:ln w="3175" cap="flat" cmpd="sng">
            <a:solidFill>
              <a:schemeClr val="tx1">
                <a:lumMod val="75000"/>
                <a:lumOff val="25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2"/>
          <p:cNvSpPr txBox="1">
            <a:spLocks/>
          </p:cNvSpPr>
          <p:nvPr/>
        </p:nvSpPr>
        <p:spPr>
          <a:xfrm>
            <a:off x="2090527" y="1858935"/>
            <a:ext cx="805858" cy="315202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“fox”</a:t>
            </a: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7535642" y="2332971"/>
            <a:ext cx="1261028" cy="315202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r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odent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6955478" y="2517857"/>
            <a:ext cx="47689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2810916" y="3627473"/>
            <a:ext cx="4724726" cy="3063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AutoNum type="arabicParenR"/>
            </a:pP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Word SDRs created unsupervised</a:t>
            </a:r>
            <a:b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4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28600" indent="-228600">
              <a:buAutoNum type="arabicParenR"/>
            </a:pP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Semantic generalization</a:t>
            </a:r>
            <a:b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SDR: lexical</a:t>
            </a:r>
            <a:b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CLA:  </a:t>
            </a:r>
            <a:r>
              <a:rPr lang="en-US" sz="14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grammatic</a:t>
            </a: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28600" indent="-228600">
              <a:buAutoNum type="arabicParenR"/>
            </a:pP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Commercial applications</a:t>
            </a:r>
            <a:b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Sentiment analysis</a:t>
            </a:r>
            <a:b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Abstraction</a:t>
            </a:r>
            <a:b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Improved text to speech</a:t>
            </a:r>
            <a:b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Dialog, Reporting, etc.</a:t>
            </a:r>
            <a:b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www.Cept.at</a:t>
            </a:r>
            <a:b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4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419538"/>
              </p:ext>
            </p:extLst>
          </p:nvPr>
        </p:nvGraphicFramePr>
        <p:xfrm>
          <a:off x="395423" y="1581872"/>
          <a:ext cx="1333104" cy="2862900"/>
        </p:xfrm>
        <a:graphic>
          <a:graphicData uri="http://schemas.openxmlformats.org/drawingml/2006/table">
            <a:tbl>
              <a:tblPr/>
              <a:tblGrid>
                <a:gridCol w="444368"/>
                <a:gridCol w="444368"/>
                <a:gridCol w="444368"/>
              </a:tblGrid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frog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flies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cow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grain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elephant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leaves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goat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grass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wolf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rabbit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likes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ball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elephant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likes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water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sheep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grass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salmon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wolf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mice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lion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cow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dog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likes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sleep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elephant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likes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water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likes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ball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coyote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rodent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coyote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rabbit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wolf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eats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squirrel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dog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likes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sleep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cat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likes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ball</a:t>
                      </a: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9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----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----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-----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985" marR="5985" marT="59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24644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228599" y="228600"/>
            <a:ext cx="7666149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Cept</a:t>
            </a:r>
            <a:r>
              <a:rPr lang="en-US" sz="2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and Grok use exact same code 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base</a:t>
            </a:r>
            <a:endParaRPr lang="en-US" sz="20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831307" y="2631582"/>
            <a:ext cx="805858" cy="315202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eats</a:t>
            </a:r>
          </a:p>
        </p:txBody>
      </p:sp>
      <p:pic>
        <p:nvPicPr>
          <p:cNvPr id="9" name="Picture 12" descr="Appl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1909274" y="2873364"/>
            <a:ext cx="727891" cy="723038"/>
          </a:xfrm>
          <a:prstGeom prst="rect">
            <a:avLst/>
          </a:prstGeom>
          <a:noFill/>
          <a:ln w="3175" cap="flat" cmpd="sng">
            <a:solidFill>
              <a:schemeClr val="tx1">
                <a:lumMod val="75000"/>
                <a:lumOff val="25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1353441" y="3263219"/>
            <a:ext cx="47689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663799" y="3259042"/>
            <a:ext cx="476890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23" y="4408349"/>
            <a:ext cx="1883943" cy="1033130"/>
          </a:xfrm>
          <a:prstGeom prst="rect">
            <a:avLst/>
          </a:prstGeom>
        </p:spPr>
      </p:pic>
      <p:pic>
        <p:nvPicPr>
          <p:cNvPr id="14" name="Picture 5" descr="Source.png"/>
          <p:cNvPicPr>
            <a:picLocks noChangeAspect="1"/>
          </p:cNvPicPr>
          <p:nvPr/>
        </p:nvPicPr>
        <p:blipFill>
          <a:blip r:embed="rId4"/>
          <a:srcRect t="192" b="192"/>
          <a:stretch>
            <a:fillRect/>
          </a:stretch>
        </p:blipFill>
        <p:spPr bwMode="auto">
          <a:xfrm rot="16200000">
            <a:off x="592952" y="2872160"/>
            <a:ext cx="712118" cy="704403"/>
          </a:xfrm>
          <a:prstGeom prst="rect">
            <a:avLst/>
          </a:prstGeom>
          <a:noFill/>
          <a:ln w="3175" cap="flat" cmpd="sng">
            <a:solidFill>
              <a:schemeClr val="tx1">
                <a:lumMod val="75000"/>
                <a:lumOff val="25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495354" y="2631582"/>
            <a:ext cx="805858" cy="315202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“fox”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140689" y="3105618"/>
            <a:ext cx="1261028" cy="315202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r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odent</a:t>
            </a:r>
          </a:p>
        </p:txBody>
      </p:sp>
      <p:pic>
        <p:nvPicPr>
          <p:cNvPr id="18" name="227877eb-3a5e-4df4-812e-e6e348182516" descr="353C0200-ED9B-4006-AE96-56C997859200@gatew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884" y="1846101"/>
            <a:ext cx="1307134" cy="223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191" y="4408349"/>
            <a:ext cx="1883943" cy="10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1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1486200" y="1143000"/>
            <a:ext cx="5569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Source code for:</a:t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- Cortical Learning Algorithm</a:t>
            </a:r>
            <a:b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- Encoders</a:t>
            </a:r>
            <a:b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- Support libraries</a:t>
            </a:r>
            <a:b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Single </a:t>
            </a:r>
            <a:r>
              <a:rPr lang="en-US" sz="1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source tree </a:t>
            </a:r>
            <a:r>
              <a:rPr lang="en-US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(used by </a:t>
            </a: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GROK), </a:t>
            </a: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GPL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v</a:t>
            </a:r>
            <a: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3</a:t>
            </a:r>
            <a:br>
              <a: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Active and growing community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</a:t>
            </a: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80 contributors		as of 2/2014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- 533 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mailing list </a:t>
            </a: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subscribers</a:t>
            </a:r>
            <a:r>
              <a:rPr lang="en-US" sz="1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1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Education Resources / </a:t>
            </a:r>
            <a:r>
              <a:rPr lang="en-US" sz="18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Hackathons</a:t>
            </a:r>
            <a:r>
              <a:rPr lang="en-US" sz="1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1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www.Numenta.org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28599" y="228600"/>
            <a:ext cx="7526079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NuPIC Open Source Project </a:t>
            </a: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(created July 2013)</a:t>
            </a:r>
            <a:endParaRPr lang="en-US" sz="1600" dirty="0" smtClean="0">
              <a:solidFill>
                <a:schemeClr val="bg2">
                  <a:lumMod val="40000"/>
                  <a:lumOff val="6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85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1396048" y="1420905"/>
            <a:ext cx="6691662" cy="42940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b="1" u="sng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Research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- Implement and test L4 sensory/motor inference</a:t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- Introduce hierarchy</a:t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- Publish</a:t>
            </a:r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8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b="1" u="sng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NuPIC</a:t>
            </a:r>
            <a:endParaRPr lang="en-US" sz="18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- Grow open source community</a:t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- Support partners, e.g. IBM </a:t>
            </a:r>
            <a:r>
              <a:rPr lang="en-US" sz="18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Almaden</a:t>
            </a: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, CEPT</a:t>
            </a:r>
            <a:r>
              <a:rPr lang="en-US" sz="1800" b="1" dirty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b="1" dirty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u="sng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Grok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- Demonstrate </a:t>
            </a:r>
            <a:r>
              <a:rPr lang="en-US" sz="1800" b="1" dirty="0">
                <a:latin typeface="Tahoma" pitchFamily="34" charset="0"/>
                <a:ea typeface="Tahoma" pitchFamily="34" charset="0"/>
                <a:cs typeface="Tahoma" pitchFamily="34" charset="0"/>
              </a:rPr>
              <a:t>commercial value for </a:t>
            </a: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CLA</a:t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Attract resources (people and money)</a:t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Provide a “target” and market for HW</a:t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- Explore new application areas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b="1" dirty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b="1" dirty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8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28599" y="228600"/>
            <a:ext cx="7526079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Goals For 2014</a:t>
            </a:r>
            <a:endParaRPr lang="en-US" sz="1600" dirty="0" smtClean="0">
              <a:solidFill>
                <a:schemeClr val="bg2">
                  <a:lumMod val="40000"/>
                  <a:lumOff val="6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29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228600"/>
            <a:ext cx="7924800" cy="533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 Limits of Software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52400" y="1161153"/>
            <a:ext cx="5990823" cy="3284483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One layer, no hierarchy</a:t>
            </a:r>
          </a:p>
          <a:p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2000 mini-columns</a:t>
            </a:r>
          </a:p>
          <a:p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30 cells per mini-column</a:t>
            </a:r>
          </a:p>
          <a:p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Up to 128 dendrite segments per cell</a:t>
            </a:r>
          </a:p>
          <a:p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Up to 40 active synapses per segment</a:t>
            </a:r>
          </a:p>
          <a:p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T</a:t>
            </a: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housands of potential synapses per segment</a:t>
            </a:r>
          </a:p>
          <a:p>
            <a:pPr marL="0" indent="0">
              <a:buNone/>
            </a:pPr>
            <a:endParaRPr lang="en-US" sz="16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One millionth human cortex</a:t>
            </a:r>
          </a:p>
          <a:p>
            <a:pPr marL="0" indent="0">
              <a:buNone/>
            </a:pP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50 </a:t>
            </a:r>
            <a:r>
              <a:rPr lang="en-US" sz="1600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msec</a:t>
            </a: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per inference/training step   </a:t>
            </a: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(highly optimized)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750253" y="1180836"/>
            <a:ext cx="2205723" cy="1276998"/>
            <a:chOff x="5867401" y="3200400"/>
            <a:chExt cx="2895599" cy="1676400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873" y="3276600"/>
              <a:ext cx="2292728" cy="15477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6260808" y="3256066"/>
              <a:ext cx="2502192" cy="79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867401" y="3200400"/>
              <a:ext cx="457200" cy="167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47" y="1394857"/>
            <a:ext cx="1697405" cy="930835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>
            <a:off x="6685068" y="1699212"/>
            <a:ext cx="36173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 txBox="1">
            <a:spLocks/>
          </p:cNvSpPr>
          <p:nvPr/>
        </p:nvSpPr>
        <p:spPr>
          <a:xfrm>
            <a:off x="8065831" y="2076834"/>
            <a:ext cx="457200" cy="38100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40</a:t>
            </a: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6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 rot="16200000">
            <a:off x="8489974" y="1500648"/>
            <a:ext cx="457200" cy="38100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128</a:t>
            </a: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6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5099074" y="2148348"/>
            <a:ext cx="926205" cy="38100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2000 columns</a:t>
            </a: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6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6293053" y="1538748"/>
            <a:ext cx="457200" cy="38100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30</a:t>
            </a:r>
            <a:endParaRPr lang="en-US" sz="16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730096" y="4997429"/>
            <a:ext cx="3891419" cy="1324543"/>
          </a:xfrm>
          <a:prstGeom prst="rect">
            <a:avLst/>
          </a:prstGeom>
          <a:ln w="25400">
            <a:solidFill>
              <a:schemeClr val="bg1">
                <a:lumMod val="65000"/>
              </a:schemeClr>
            </a:solidFill>
            <a:prstDash val="solid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We need HW for the usual reasons.</a:t>
            </a:r>
          </a:p>
          <a:p>
            <a:pPr>
              <a:buFontTx/>
              <a:buChar char="-"/>
            </a:pP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Speed</a:t>
            </a:r>
          </a:p>
          <a:p>
            <a:pPr>
              <a:buFontTx/>
              <a:buChar char="-"/>
            </a:pP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Power</a:t>
            </a:r>
          </a:p>
          <a:p>
            <a:pPr>
              <a:buFontTx/>
              <a:buChar char="-"/>
            </a:pP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131282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9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Rectangle 794"/>
          <p:cNvSpPr/>
          <p:nvPr/>
        </p:nvSpPr>
        <p:spPr bwMode="auto">
          <a:xfrm>
            <a:off x="1293543" y="1074414"/>
            <a:ext cx="5660149" cy="7595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293543" y="510397"/>
            <a:ext cx="1796987" cy="5594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6" name="Straight Connector 795"/>
          <p:cNvCxnSpPr/>
          <p:nvPr/>
        </p:nvCxnSpPr>
        <p:spPr>
          <a:xfrm flipH="1" flipV="1">
            <a:off x="5624622" y="510397"/>
            <a:ext cx="1329071" cy="5594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90530" y="510397"/>
            <a:ext cx="25340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3212480" y="1075386"/>
            <a:ext cx="1168522" cy="75916"/>
            <a:chOff x="1293544" y="2842936"/>
            <a:chExt cx="5748761" cy="694162"/>
          </a:xfrm>
        </p:grpSpPr>
        <p:sp>
          <p:nvSpPr>
            <p:cNvPr id="893" name="Rectangle 892"/>
            <p:cNvSpPr/>
            <p:nvPr/>
          </p:nvSpPr>
          <p:spPr bwMode="auto">
            <a:xfrm>
              <a:off x="1293544" y="2842936"/>
              <a:ext cx="5745209" cy="694162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894" name="Straight Connector 893"/>
            <p:cNvCxnSpPr/>
            <p:nvPr/>
          </p:nvCxnSpPr>
          <p:spPr>
            <a:xfrm>
              <a:off x="1297095" y="3115341"/>
              <a:ext cx="574521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293852" y="3361547"/>
            <a:ext cx="1874801" cy="2088609"/>
            <a:chOff x="1293852" y="3361547"/>
            <a:chExt cx="1874801" cy="2088609"/>
          </a:xfrm>
        </p:grpSpPr>
        <p:grpSp>
          <p:nvGrpSpPr>
            <p:cNvPr id="33" name="Group 32"/>
            <p:cNvGrpSpPr/>
            <p:nvPr/>
          </p:nvGrpSpPr>
          <p:grpSpPr>
            <a:xfrm>
              <a:off x="2548018" y="3369732"/>
              <a:ext cx="51367" cy="2063348"/>
              <a:chOff x="2767746" y="4347876"/>
              <a:chExt cx="51367" cy="206334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767746" y="4347876"/>
                <a:ext cx="46092" cy="404345"/>
                <a:chOff x="1904544" y="5517394"/>
                <a:chExt cx="46092" cy="404345"/>
              </a:xfrm>
            </p:grpSpPr>
            <p:sp>
              <p:nvSpPr>
                <p:cNvPr id="916" name="Oval 915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917" name="Oval 916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918" name="Oval 917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919" name="Oval 918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920" name="Oval 919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921" name="Oval 920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094" name="Group 1093"/>
              <p:cNvGrpSpPr/>
              <p:nvPr/>
            </p:nvGrpSpPr>
            <p:grpSpPr>
              <a:xfrm>
                <a:off x="2771298" y="4783796"/>
                <a:ext cx="46092" cy="404345"/>
                <a:chOff x="1904544" y="5517394"/>
                <a:chExt cx="46092" cy="404345"/>
              </a:xfrm>
            </p:grpSpPr>
            <p:sp>
              <p:nvSpPr>
                <p:cNvPr id="1095" name="Oval 1094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096" name="Oval 1095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097" name="Oval 1096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098" name="Oval 1097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099" name="Oval 1098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00" name="Oval 1099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103" name="Oval 1102"/>
              <p:cNvSpPr/>
              <p:nvPr/>
            </p:nvSpPr>
            <p:spPr bwMode="auto">
              <a:xfrm rot="10800000">
                <a:off x="2769904" y="550357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04" name="Oval 1103"/>
              <p:cNvSpPr/>
              <p:nvPr/>
            </p:nvSpPr>
            <p:spPr bwMode="auto">
              <a:xfrm rot="10800000">
                <a:off x="2769904" y="536068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05" name="Oval 1104"/>
              <p:cNvSpPr/>
              <p:nvPr/>
            </p:nvSpPr>
            <p:spPr bwMode="auto">
              <a:xfrm rot="10800000">
                <a:off x="2770261" y="542980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06" name="Oval 1105"/>
              <p:cNvSpPr/>
              <p:nvPr/>
            </p:nvSpPr>
            <p:spPr bwMode="auto">
              <a:xfrm rot="10800000">
                <a:off x="2769888" y="5288035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07" name="Oval 1106"/>
              <p:cNvSpPr/>
              <p:nvPr/>
            </p:nvSpPr>
            <p:spPr bwMode="auto">
              <a:xfrm rot="10800000">
                <a:off x="2769904" y="5216493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108" name="Group 1107"/>
              <p:cNvGrpSpPr/>
              <p:nvPr/>
            </p:nvGrpSpPr>
            <p:grpSpPr>
              <a:xfrm>
                <a:off x="2772649" y="5577710"/>
                <a:ext cx="46092" cy="404345"/>
                <a:chOff x="1904544" y="5517394"/>
                <a:chExt cx="46092" cy="404345"/>
              </a:xfrm>
            </p:grpSpPr>
            <p:sp>
              <p:nvSpPr>
                <p:cNvPr id="1109" name="Oval 1108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10" name="Oval 1109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11" name="Oval 1110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12" name="Oval 1111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13" name="Oval 1112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14" name="Oval 1113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115" name="Group 1114"/>
              <p:cNvGrpSpPr/>
              <p:nvPr/>
            </p:nvGrpSpPr>
            <p:grpSpPr>
              <a:xfrm>
                <a:off x="2773021" y="6006879"/>
                <a:ext cx="46092" cy="404345"/>
                <a:chOff x="1904544" y="5517394"/>
                <a:chExt cx="46092" cy="404345"/>
              </a:xfrm>
            </p:grpSpPr>
            <p:sp>
              <p:nvSpPr>
                <p:cNvPr id="1116" name="Oval 1115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17" name="Oval 1116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18" name="Oval 1117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19" name="Oval 1118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20" name="Oval 1119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21" name="Oval 1120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1122" name="Group 1121"/>
            <p:cNvGrpSpPr/>
            <p:nvPr/>
          </p:nvGrpSpPr>
          <p:grpSpPr>
            <a:xfrm>
              <a:off x="2444973" y="3373729"/>
              <a:ext cx="51367" cy="2063348"/>
              <a:chOff x="2767746" y="4347876"/>
              <a:chExt cx="51367" cy="2063348"/>
            </a:xfrm>
          </p:grpSpPr>
          <p:grpSp>
            <p:nvGrpSpPr>
              <p:cNvPr id="1123" name="Group 1122"/>
              <p:cNvGrpSpPr/>
              <p:nvPr/>
            </p:nvGrpSpPr>
            <p:grpSpPr>
              <a:xfrm>
                <a:off x="2767746" y="4347876"/>
                <a:ext cx="46092" cy="404345"/>
                <a:chOff x="1904544" y="5517394"/>
                <a:chExt cx="46092" cy="404345"/>
              </a:xfrm>
            </p:grpSpPr>
            <p:sp>
              <p:nvSpPr>
                <p:cNvPr id="1150" name="Oval 1149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51" name="Oval 1150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52" name="Oval 1151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53" name="Oval 1152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54" name="Oval 1153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55" name="Oval 1154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124" name="Group 1123"/>
              <p:cNvGrpSpPr/>
              <p:nvPr/>
            </p:nvGrpSpPr>
            <p:grpSpPr>
              <a:xfrm>
                <a:off x="2771298" y="4783796"/>
                <a:ext cx="46092" cy="404345"/>
                <a:chOff x="1904544" y="5517394"/>
                <a:chExt cx="46092" cy="404345"/>
              </a:xfrm>
            </p:grpSpPr>
            <p:sp>
              <p:nvSpPr>
                <p:cNvPr id="1144" name="Oval 1143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45" name="Oval 1144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46" name="Oval 1145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47" name="Oval 1146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48" name="Oval 1147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49" name="Oval 1148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125" name="Oval 1124"/>
              <p:cNvSpPr/>
              <p:nvPr/>
            </p:nvSpPr>
            <p:spPr bwMode="auto">
              <a:xfrm rot="10800000">
                <a:off x="2769904" y="550357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6" name="Oval 1125"/>
              <p:cNvSpPr/>
              <p:nvPr/>
            </p:nvSpPr>
            <p:spPr bwMode="auto">
              <a:xfrm rot="10800000">
                <a:off x="2769904" y="536068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7" name="Oval 1126"/>
              <p:cNvSpPr/>
              <p:nvPr/>
            </p:nvSpPr>
            <p:spPr bwMode="auto">
              <a:xfrm rot="10800000">
                <a:off x="2770261" y="542980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8" name="Oval 1127"/>
              <p:cNvSpPr/>
              <p:nvPr/>
            </p:nvSpPr>
            <p:spPr bwMode="auto">
              <a:xfrm rot="10800000">
                <a:off x="2769888" y="5288035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9" name="Oval 1128"/>
              <p:cNvSpPr/>
              <p:nvPr/>
            </p:nvSpPr>
            <p:spPr bwMode="auto">
              <a:xfrm rot="10800000">
                <a:off x="2769904" y="5216493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130" name="Group 1129"/>
              <p:cNvGrpSpPr/>
              <p:nvPr/>
            </p:nvGrpSpPr>
            <p:grpSpPr>
              <a:xfrm>
                <a:off x="2772649" y="5577710"/>
                <a:ext cx="46092" cy="404345"/>
                <a:chOff x="1904544" y="5517394"/>
                <a:chExt cx="46092" cy="404345"/>
              </a:xfrm>
            </p:grpSpPr>
            <p:sp>
              <p:nvSpPr>
                <p:cNvPr id="1138" name="Oval 1137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39" name="Oval 1138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40" name="Oval 1139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41" name="Oval 1140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42" name="Oval 1141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43" name="Oval 1142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131" name="Group 1130"/>
              <p:cNvGrpSpPr/>
              <p:nvPr/>
            </p:nvGrpSpPr>
            <p:grpSpPr>
              <a:xfrm>
                <a:off x="2773021" y="6006879"/>
                <a:ext cx="46092" cy="404345"/>
                <a:chOff x="1904544" y="5517394"/>
                <a:chExt cx="46092" cy="404345"/>
              </a:xfrm>
            </p:grpSpPr>
            <p:sp>
              <p:nvSpPr>
                <p:cNvPr id="1132" name="Oval 1131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33" name="Oval 1132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34" name="Oval 1133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35" name="Oval 1134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36" name="Oval 1135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37" name="Oval 1136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1156" name="Group 1155"/>
            <p:cNvGrpSpPr/>
            <p:nvPr/>
          </p:nvGrpSpPr>
          <p:grpSpPr>
            <a:xfrm>
              <a:off x="2638377" y="3380817"/>
              <a:ext cx="51367" cy="2063348"/>
              <a:chOff x="2767746" y="4347876"/>
              <a:chExt cx="51367" cy="2063348"/>
            </a:xfrm>
          </p:grpSpPr>
          <p:grpSp>
            <p:nvGrpSpPr>
              <p:cNvPr id="1157" name="Group 1156"/>
              <p:cNvGrpSpPr/>
              <p:nvPr/>
            </p:nvGrpSpPr>
            <p:grpSpPr>
              <a:xfrm>
                <a:off x="2767746" y="4347876"/>
                <a:ext cx="46092" cy="404345"/>
                <a:chOff x="1904544" y="5517394"/>
                <a:chExt cx="46092" cy="404345"/>
              </a:xfrm>
            </p:grpSpPr>
            <p:sp>
              <p:nvSpPr>
                <p:cNvPr id="1184" name="Oval 1183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85" name="Oval 1184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86" name="Oval 1185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87" name="Oval 1186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88" name="Oval 1187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89" name="Oval 1188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158" name="Group 1157"/>
              <p:cNvGrpSpPr/>
              <p:nvPr/>
            </p:nvGrpSpPr>
            <p:grpSpPr>
              <a:xfrm>
                <a:off x="2771298" y="4783796"/>
                <a:ext cx="46092" cy="404345"/>
                <a:chOff x="1904544" y="5517394"/>
                <a:chExt cx="46092" cy="404345"/>
              </a:xfrm>
            </p:grpSpPr>
            <p:sp>
              <p:nvSpPr>
                <p:cNvPr id="1178" name="Oval 1177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79" name="Oval 1178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80" name="Oval 1179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81" name="Oval 1180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82" name="Oval 1181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83" name="Oval 1182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159" name="Oval 1158"/>
              <p:cNvSpPr/>
              <p:nvPr/>
            </p:nvSpPr>
            <p:spPr bwMode="auto">
              <a:xfrm rot="10800000">
                <a:off x="2769904" y="550357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0" name="Oval 1159"/>
              <p:cNvSpPr/>
              <p:nvPr/>
            </p:nvSpPr>
            <p:spPr bwMode="auto">
              <a:xfrm rot="10800000">
                <a:off x="2769904" y="536068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1" name="Oval 1160"/>
              <p:cNvSpPr/>
              <p:nvPr/>
            </p:nvSpPr>
            <p:spPr bwMode="auto">
              <a:xfrm rot="10800000">
                <a:off x="2770261" y="542980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2" name="Oval 1161"/>
              <p:cNvSpPr/>
              <p:nvPr/>
            </p:nvSpPr>
            <p:spPr bwMode="auto">
              <a:xfrm rot="10800000">
                <a:off x="2769888" y="5288035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3" name="Oval 1162"/>
              <p:cNvSpPr/>
              <p:nvPr/>
            </p:nvSpPr>
            <p:spPr bwMode="auto">
              <a:xfrm rot="10800000">
                <a:off x="2769904" y="5216493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164" name="Group 1163"/>
              <p:cNvGrpSpPr/>
              <p:nvPr/>
            </p:nvGrpSpPr>
            <p:grpSpPr>
              <a:xfrm>
                <a:off x="2772649" y="5577710"/>
                <a:ext cx="46092" cy="404345"/>
                <a:chOff x="1904544" y="5517394"/>
                <a:chExt cx="46092" cy="404345"/>
              </a:xfrm>
            </p:grpSpPr>
            <p:sp>
              <p:nvSpPr>
                <p:cNvPr id="1172" name="Oval 1171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73" name="Oval 1172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74" name="Oval 1173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75" name="Oval 1174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76" name="Oval 1175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77" name="Oval 1176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165" name="Group 1164"/>
              <p:cNvGrpSpPr/>
              <p:nvPr/>
            </p:nvGrpSpPr>
            <p:grpSpPr>
              <a:xfrm>
                <a:off x="2773021" y="6006879"/>
                <a:ext cx="46092" cy="404345"/>
                <a:chOff x="1904544" y="5517394"/>
                <a:chExt cx="46092" cy="404345"/>
              </a:xfrm>
            </p:grpSpPr>
            <p:sp>
              <p:nvSpPr>
                <p:cNvPr id="1166" name="Oval 1165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67" name="Oval 1166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68" name="Oval 1167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69" name="Oval 1168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70" name="Oval 1169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71" name="Oval 1170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1190" name="Group 1189"/>
            <p:cNvGrpSpPr/>
            <p:nvPr/>
          </p:nvGrpSpPr>
          <p:grpSpPr>
            <a:xfrm>
              <a:off x="2351120" y="3365544"/>
              <a:ext cx="51367" cy="2063348"/>
              <a:chOff x="2767746" y="4347876"/>
              <a:chExt cx="51367" cy="2063348"/>
            </a:xfrm>
          </p:grpSpPr>
          <p:grpSp>
            <p:nvGrpSpPr>
              <p:cNvPr id="1191" name="Group 1190"/>
              <p:cNvGrpSpPr/>
              <p:nvPr/>
            </p:nvGrpSpPr>
            <p:grpSpPr>
              <a:xfrm>
                <a:off x="2767746" y="4347876"/>
                <a:ext cx="46092" cy="404345"/>
                <a:chOff x="1904544" y="5517394"/>
                <a:chExt cx="46092" cy="404345"/>
              </a:xfrm>
            </p:grpSpPr>
            <p:sp>
              <p:nvSpPr>
                <p:cNvPr id="1218" name="Oval 1217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19" name="Oval 1218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20" name="Oval 1219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21" name="Oval 1220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22" name="Oval 1221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23" name="Oval 1222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192" name="Group 1191"/>
              <p:cNvGrpSpPr/>
              <p:nvPr/>
            </p:nvGrpSpPr>
            <p:grpSpPr>
              <a:xfrm>
                <a:off x="2771298" y="4783796"/>
                <a:ext cx="46092" cy="404345"/>
                <a:chOff x="1904544" y="5517394"/>
                <a:chExt cx="46092" cy="404345"/>
              </a:xfrm>
            </p:grpSpPr>
            <p:sp>
              <p:nvSpPr>
                <p:cNvPr id="1212" name="Oval 1211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13" name="Oval 1212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14" name="Oval 1213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15" name="Oval 1214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16" name="Oval 1215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17" name="Oval 1216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193" name="Oval 1192"/>
              <p:cNvSpPr/>
              <p:nvPr/>
            </p:nvSpPr>
            <p:spPr bwMode="auto">
              <a:xfrm rot="10800000">
                <a:off x="2769904" y="550357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94" name="Oval 1193"/>
              <p:cNvSpPr/>
              <p:nvPr/>
            </p:nvSpPr>
            <p:spPr bwMode="auto">
              <a:xfrm rot="10800000">
                <a:off x="2769904" y="536068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95" name="Oval 1194"/>
              <p:cNvSpPr/>
              <p:nvPr/>
            </p:nvSpPr>
            <p:spPr bwMode="auto">
              <a:xfrm rot="10800000">
                <a:off x="2770261" y="542980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96" name="Oval 1195"/>
              <p:cNvSpPr/>
              <p:nvPr/>
            </p:nvSpPr>
            <p:spPr bwMode="auto">
              <a:xfrm rot="10800000">
                <a:off x="2769888" y="5288035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97" name="Oval 1196"/>
              <p:cNvSpPr/>
              <p:nvPr/>
            </p:nvSpPr>
            <p:spPr bwMode="auto">
              <a:xfrm rot="10800000">
                <a:off x="2769904" y="5216493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198" name="Group 1197"/>
              <p:cNvGrpSpPr/>
              <p:nvPr/>
            </p:nvGrpSpPr>
            <p:grpSpPr>
              <a:xfrm>
                <a:off x="2772649" y="5577710"/>
                <a:ext cx="46092" cy="404345"/>
                <a:chOff x="1904544" y="5517394"/>
                <a:chExt cx="46092" cy="404345"/>
              </a:xfrm>
            </p:grpSpPr>
            <p:sp>
              <p:nvSpPr>
                <p:cNvPr id="1206" name="Oval 1205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07" name="Oval 1206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08" name="Oval 1207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09" name="Oval 1208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10" name="Oval 1209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11" name="Oval 1210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199" name="Group 1198"/>
              <p:cNvGrpSpPr/>
              <p:nvPr/>
            </p:nvGrpSpPr>
            <p:grpSpPr>
              <a:xfrm>
                <a:off x="2773021" y="6006879"/>
                <a:ext cx="46092" cy="404345"/>
                <a:chOff x="1904544" y="5517394"/>
                <a:chExt cx="46092" cy="404345"/>
              </a:xfrm>
            </p:grpSpPr>
            <p:sp>
              <p:nvSpPr>
                <p:cNvPr id="1200" name="Oval 1199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01" name="Oval 1200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02" name="Oval 1201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03" name="Oval 1202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04" name="Oval 1203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05" name="Oval 1204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1224" name="Group 1223"/>
            <p:cNvGrpSpPr/>
            <p:nvPr/>
          </p:nvGrpSpPr>
          <p:grpSpPr>
            <a:xfrm>
              <a:off x="2248075" y="3376629"/>
              <a:ext cx="51367" cy="2063348"/>
              <a:chOff x="2767746" y="4347876"/>
              <a:chExt cx="51367" cy="2063348"/>
            </a:xfrm>
          </p:grpSpPr>
          <p:grpSp>
            <p:nvGrpSpPr>
              <p:cNvPr id="1225" name="Group 1224"/>
              <p:cNvGrpSpPr/>
              <p:nvPr/>
            </p:nvGrpSpPr>
            <p:grpSpPr>
              <a:xfrm>
                <a:off x="2767746" y="4347876"/>
                <a:ext cx="46092" cy="404345"/>
                <a:chOff x="1904544" y="5517394"/>
                <a:chExt cx="46092" cy="404345"/>
              </a:xfrm>
            </p:grpSpPr>
            <p:sp>
              <p:nvSpPr>
                <p:cNvPr id="1252" name="Oval 1251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53" name="Oval 1252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54" name="Oval 1253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55" name="Oval 1254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56" name="Oval 1255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57" name="Oval 1256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226" name="Group 1225"/>
              <p:cNvGrpSpPr/>
              <p:nvPr/>
            </p:nvGrpSpPr>
            <p:grpSpPr>
              <a:xfrm>
                <a:off x="2771298" y="4783796"/>
                <a:ext cx="46092" cy="404345"/>
                <a:chOff x="1904544" y="5517394"/>
                <a:chExt cx="46092" cy="404345"/>
              </a:xfrm>
            </p:grpSpPr>
            <p:sp>
              <p:nvSpPr>
                <p:cNvPr id="1246" name="Oval 1245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47" name="Oval 1246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48" name="Oval 1247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49" name="Oval 1248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50" name="Oval 1249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51" name="Oval 1250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227" name="Oval 1226"/>
              <p:cNvSpPr/>
              <p:nvPr/>
            </p:nvSpPr>
            <p:spPr bwMode="auto">
              <a:xfrm rot="10800000">
                <a:off x="2769904" y="550357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28" name="Oval 1227"/>
              <p:cNvSpPr/>
              <p:nvPr/>
            </p:nvSpPr>
            <p:spPr bwMode="auto">
              <a:xfrm rot="10800000">
                <a:off x="2769904" y="536068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29" name="Oval 1228"/>
              <p:cNvSpPr/>
              <p:nvPr/>
            </p:nvSpPr>
            <p:spPr bwMode="auto">
              <a:xfrm rot="10800000">
                <a:off x="2770261" y="542980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0" name="Oval 1229"/>
              <p:cNvSpPr/>
              <p:nvPr/>
            </p:nvSpPr>
            <p:spPr bwMode="auto">
              <a:xfrm rot="10800000">
                <a:off x="2769888" y="5288035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1" name="Oval 1230"/>
              <p:cNvSpPr/>
              <p:nvPr/>
            </p:nvSpPr>
            <p:spPr bwMode="auto">
              <a:xfrm rot="10800000">
                <a:off x="2769904" y="5216493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232" name="Group 1231"/>
              <p:cNvGrpSpPr/>
              <p:nvPr/>
            </p:nvGrpSpPr>
            <p:grpSpPr>
              <a:xfrm>
                <a:off x="2772649" y="5577710"/>
                <a:ext cx="46092" cy="404345"/>
                <a:chOff x="1904544" y="5517394"/>
                <a:chExt cx="46092" cy="404345"/>
              </a:xfrm>
            </p:grpSpPr>
            <p:sp>
              <p:nvSpPr>
                <p:cNvPr id="1240" name="Oval 1239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41" name="Oval 1240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42" name="Oval 1241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43" name="Oval 1242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44" name="Oval 1243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45" name="Oval 1244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233" name="Group 1232"/>
              <p:cNvGrpSpPr/>
              <p:nvPr/>
            </p:nvGrpSpPr>
            <p:grpSpPr>
              <a:xfrm>
                <a:off x="2773021" y="6006879"/>
                <a:ext cx="46092" cy="404345"/>
                <a:chOff x="1904544" y="5517394"/>
                <a:chExt cx="46092" cy="404345"/>
              </a:xfrm>
            </p:grpSpPr>
            <p:sp>
              <p:nvSpPr>
                <p:cNvPr id="1234" name="Oval 1233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35" name="Oval 1234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36" name="Oval 1235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37" name="Oval 1236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38" name="Oval 1237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39" name="Oval 1238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1258" name="Group 1257"/>
            <p:cNvGrpSpPr/>
            <p:nvPr/>
          </p:nvGrpSpPr>
          <p:grpSpPr>
            <a:xfrm>
              <a:off x="2070906" y="3379911"/>
              <a:ext cx="51367" cy="2063348"/>
              <a:chOff x="2767746" y="4347876"/>
              <a:chExt cx="51367" cy="2063348"/>
            </a:xfrm>
          </p:grpSpPr>
          <p:grpSp>
            <p:nvGrpSpPr>
              <p:cNvPr id="1259" name="Group 1258"/>
              <p:cNvGrpSpPr/>
              <p:nvPr/>
            </p:nvGrpSpPr>
            <p:grpSpPr>
              <a:xfrm>
                <a:off x="2767746" y="4347876"/>
                <a:ext cx="46092" cy="404345"/>
                <a:chOff x="1904544" y="5517394"/>
                <a:chExt cx="46092" cy="404345"/>
              </a:xfrm>
            </p:grpSpPr>
            <p:sp>
              <p:nvSpPr>
                <p:cNvPr id="1286" name="Oval 1285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87" name="Oval 1286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88" name="Oval 1287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89" name="Oval 1288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90" name="Oval 1289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91" name="Oval 1290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260" name="Group 1259"/>
              <p:cNvGrpSpPr/>
              <p:nvPr/>
            </p:nvGrpSpPr>
            <p:grpSpPr>
              <a:xfrm>
                <a:off x="2771298" y="4783796"/>
                <a:ext cx="46092" cy="404345"/>
                <a:chOff x="1904544" y="5517394"/>
                <a:chExt cx="46092" cy="404345"/>
              </a:xfrm>
            </p:grpSpPr>
            <p:sp>
              <p:nvSpPr>
                <p:cNvPr id="1280" name="Oval 1279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81" name="Oval 1280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82" name="Oval 1281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83" name="Oval 1282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84" name="Oval 1283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85" name="Oval 1284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261" name="Oval 1260"/>
              <p:cNvSpPr/>
              <p:nvPr/>
            </p:nvSpPr>
            <p:spPr bwMode="auto">
              <a:xfrm rot="10800000">
                <a:off x="2769904" y="550357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62" name="Oval 1261"/>
              <p:cNvSpPr/>
              <p:nvPr/>
            </p:nvSpPr>
            <p:spPr bwMode="auto">
              <a:xfrm rot="10800000">
                <a:off x="2769904" y="536068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63" name="Oval 1262"/>
              <p:cNvSpPr/>
              <p:nvPr/>
            </p:nvSpPr>
            <p:spPr bwMode="auto">
              <a:xfrm rot="10800000">
                <a:off x="2770261" y="542980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64" name="Oval 1263"/>
              <p:cNvSpPr/>
              <p:nvPr/>
            </p:nvSpPr>
            <p:spPr bwMode="auto">
              <a:xfrm rot="10800000">
                <a:off x="2769888" y="5288035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65" name="Oval 1264"/>
              <p:cNvSpPr/>
              <p:nvPr/>
            </p:nvSpPr>
            <p:spPr bwMode="auto">
              <a:xfrm rot="10800000">
                <a:off x="2769904" y="5216493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266" name="Group 1265"/>
              <p:cNvGrpSpPr/>
              <p:nvPr/>
            </p:nvGrpSpPr>
            <p:grpSpPr>
              <a:xfrm>
                <a:off x="2772649" y="5577710"/>
                <a:ext cx="46092" cy="404345"/>
                <a:chOff x="1904544" y="5517394"/>
                <a:chExt cx="46092" cy="404345"/>
              </a:xfrm>
            </p:grpSpPr>
            <p:sp>
              <p:nvSpPr>
                <p:cNvPr id="1274" name="Oval 1273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75" name="Oval 1274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76" name="Oval 1275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77" name="Oval 1276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78" name="Oval 1277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79" name="Oval 1278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267" name="Group 1266"/>
              <p:cNvGrpSpPr/>
              <p:nvPr/>
            </p:nvGrpSpPr>
            <p:grpSpPr>
              <a:xfrm>
                <a:off x="2773021" y="6006879"/>
                <a:ext cx="46092" cy="404345"/>
                <a:chOff x="1904544" y="5517394"/>
                <a:chExt cx="46092" cy="404345"/>
              </a:xfrm>
            </p:grpSpPr>
            <p:sp>
              <p:nvSpPr>
                <p:cNvPr id="1268" name="Oval 1267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69" name="Oval 1268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70" name="Oval 1269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71" name="Oval 1270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72" name="Oval 1271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73" name="Oval 1272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1292" name="Group 1291"/>
            <p:cNvGrpSpPr/>
            <p:nvPr/>
          </p:nvGrpSpPr>
          <p:grpSpPr>
            <a:xfrm>
              <a:off x="1967861" y="3362644"/>
              <a:ext cx="51367" cy="2063348"/>
              <a:chOff x="2767746" y="4347876"/>
              <a:chExt cx="51367" cy="2063348"/>
            </a:xfrm>
          </p:grpSpPr>
          <p:grpSp>
            <p:nvGrpSpPr>
              <p:cNvPr id="1293" name="Group 1292"/>
              <p:cNvGrpSpPr/>
              <p:nvPr/>
            </p:nvGrpSpPr>
            <p:grpSpPr>
              <a:xfrm>
                <a:off x="2767746" y="4347876"/>
                <a:ext cx="46092" cy="404345"/>
                <a:chOff x="1904544" y="5517394"/>
                <a:chExt cx="46092" cy="404345"/>
              </a:xfrm>
            </p:grpSpPr>
            <p:sp>
              <p:nvSpPr>
                <p:cNvPr id="1320" name="Oval 1319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21" name="Oval 1320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22" name="Oval 1321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23" name="Oval 1322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24" name="Oval 1323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25" name="Oval 1324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294" name="Group 1293"/>
              <p:cNvGrpSpPr/>
              <p:nvPr/>
            </p:nvGrpSpPr>
            <p:grpSpPr>
              <a:xfrm>
                <a:off x="2771298" y="4783796"/>
                <a:ext cx="46092" cy="404345"/>
                <a:chOff x="1904544" y="5517394"/>
                <a:chExt cx="46092" cy="404345"/>
              </a:xfrm>
            </p:grpSpPr>
            <p:sp>
              <p:nvSpPr>
                <p:cNvPr id="1314" name="Oval 1313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15" name="Oval 1314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16" name="Oval 1315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17" name="Oval 1316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18" name="Oval 1317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19" name="Oval 1318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295" name="Oval 1294"/>
              <p:cNvSpPr/>
              <p:nvPr/>
            </p:nvSpPr>
            <p:spPr bwMode="auto">
              <a:xfrm rot="10800000">
                <a:off x="2769904" y="550357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96" name="Oval 1295"/>
              <p:cNvSpPr/>
              <p:nvPr/>
            </p:nvSpPr>
            <p:spPr bwMode="auto">
              <a:xfrm rot="10800000">
                <a:off x="2769904" y="536068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97" name="Oval 1296"/>
              <p:cNvSpPr/>
              <p:nvPr/>
            </p:nvSpPr>
            <p:spPr bwMode="auto">
              <a:xfrm rot="10800000">
                <a:off x="2770261" y="542980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98" name="Oval 1297"/>
              <p:cNvSpPr/>
              <p:nvPr/>
            </p:nvSpPr>
            <p:spPr bwMode="auto">
              <a:xfrm rot="10800000">
                <a:off x="2769888" y="5288035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99" name="Oval 1298"/>
              <p:cNvSpPr/>
              <p:nvPr/>
            </p:nvSpPr>
            <p:spPr bwMode="auto">
              <a:xfrm rot="10800000">
                <a:off x="2769904" y="5216493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300" name="Group 1299"/>
              <p:cNvGrpSpPr/>
              <p:nvPr/>
            </p:nvGrpSpPr>
            <p:grpSpPr>
              <a:xfrm>
                <a:off x="2772649" y="5577710"/>
                <a:ext cx="46092" cy="404345"/>
                <a:chOff x="1904544" y="5517394"/>
                <a:chExt cx="46092" cy="404345"/>
              </a:xfrm>
            </p:grpSpPr>
            <p:sp>
              <p:nvSpPr>
                <p:cNvPr id="1308" name="Oval 1307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09" name="Oval 1308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10" name="Oval 1309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11" name="Oval 1310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12" name="Oval 1311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13" name="Oval 1312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301" name="Group 1300"/>
              <p:cNvGrpSpPr/>
              <p:nvPr/>
            </p:nvGrpSpPr>
            <p:grpSpPr>
              <a:xfrm>
                <a:off x="2773021" y="6006879"/>
                <a:ext cx="46092" cy="404345"/>
                <a:chOff x="1904544" y="5517394"/>
                <a:chExt cx="46092" cy="404345"/>
              </a:xfrm>
            </p:grpSpPr>
            <p:sp>
              <p:nvSpPr>
                <p:cNvPr id="1302" name="Oval 1301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03" name="Oval 1302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04" name="Oval 1303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05" name="Oval 1304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06" name="Oval 1305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07" name="Oval 1306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1326" name="Group 1325"/>
            <p:cNvGrpSpPr/>
            <p:nvPr/>
          </p:nvGrpSpPr>
          <p:grpSpPr>
            <a:xfrm>
              <a:off x="2161265" y="3369732"/>
              <a:ext cx="51367" cy="2063348"/>
              <a:chOff x="2767746" y="4347876"/>
              <a:chExt cx="51367" cy="2063348"/>
            </a:xfrm>
          </p:grpSpPr>
          <p:grpSp>
            <p:nvGrpSpPr>
              <p:cNvPr id="1327" name="Group 1326"/>
              <p:cNvGrpSpPr/>
              <p:nvPr/>
            </p:nvGrpSpPr>
            <p:grpSpPr>
              <a:xfrm>
                <a:off x="2767746" y="4347876"/>
                <a:ext cx="46092" cy="404345"/>
                <a:chOff x="1904544" y="5517394"/>
                <a:chExt cx="46092" cy="404345"/>
              </a:xfrm>
            </p:grpSpPr>
            <p:sp>
              <p:nvSpPr>
                <p:cNvPr id="1354" name="Oval 1353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55" name="Oval 1354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56" name="Oval 1355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57" name="Oval 1356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58" name="Oval 1357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59" name="Oval 1358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328" name="Group 1327"/>
              <p:cNvGrpSpPr/>
              <p:nvPr/>
            </p:nvGrpSpPr>
            <p:grpSpPr>
              <a:xfrm>
                <a:off x="2771298" y="4783796"/>
                <a:ext cx="46092" cy="404345"/>
                <a:chOff x="1904544" y="5517394"/>
                <a:chExt cx="46092" cy="404345"/>
              </a:xfrm>
            </p:grpSpPr>
            <p:sp>
              <p:nvSpPr>
                <p:cNvPr id="1348" name="Oval 1347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49" name="Oval 1348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50" name="Oval 1349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51" name="Oval 1350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52" name="Oval 1351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53" name="Oval 1352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329" name="Oval 1328"/>
              <p:cNvSpPr/>
              <p:nvPr/>
            </p:nvSpPr>
            <p:spPr bwMode="auto">
              <a:xfrm rot="10800000">
                <a:off x="2769904" y="550357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0" name="Oval 1329"/>
              <p:cNvSpPr/>
              <p:nvPr/>
            </p:nvSpPr>
            <p:spPr bwMode="auto">
              <a:xfrm rot="10800000">
                <a:off x="2769904" y="536068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1" name="Oval 1330"/>
              <p:cNvSpPr/>
              <p:nvPr/>
            </p:nvSpPr>
            <p:spPr bwMode="auto">
              <a:xfrm rot="10800000">
                <a:off x="2770261" y="542980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2" name="Oval 1331"/>
              <p:cNvSpPr/>
              <p:nvPr/>
            </p:nvSpPr>
            <p:spPr bwMode="auto">
              <a:xfrm rot="10800000">
                <a:off x="2769888" y="5288035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3" name="Oval 1332"/>
              <p:cNvSpPr/>
              <p:nvPr/>
            </p:nvSpPr>
            <p:spPr bwMode="auto">
              <a:xfrm rot="10800000">
                <a:off x="2769904" y="5216493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334" name="Group 1333"/>
              <p:cNvGrpSpPr/>
              <p:nvPr/>
            </p:nvGrpSpPr>
            <p:grpSpPr>
              <a:xfrm>
                <a:off x="2772649" y="5577710"/>
                <a:ext cx="46092" cy="404345"/>
                <a:chOff x="1904544" y="5517394"/>
                <a:chExt cx="46092" cy="404345"/>
              </a:xfrm>
            </p:grpSpPr>
            <p:sp>
              <p:nvSpPr>
                <p:cNvPr id="1342" name="Oval 1341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43" name="Oval 1342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44" name="Oval 1343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45" name="Oval 1344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46" name="Oval 1345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47" name="Oval 1346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335" name="Group 1334"/>
              <p:cNvGrpSpPr/>
              <p:nvPr/>
            </p:nvGrpSpPr>
            <p:grpSpPr>
              <a:xfrm>
                <a:off x="2773021" y="6006879"/>
                <a:ext cx="46092" cy="404345"/>
                <a:chOff x="1904544" y="5517394"/>
                <a:chExt cx="46092" cy="404345"/>
              </a:xfrm>
            </p:grpSpPr>
            <p:sp>
              <p:nvSpPr>
                <p:cNvPr id="1336" name="Oval 1335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37" name="Oval 1336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38" name="Oval 1337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39" name="Oval 1338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40" name="Oval 1339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41" name="Oval 1340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1360" name="Group 1359"/>
            <p:cNvGrpSpPr/>
            <p:nvPr/>
          </p:nvGrpSpPr>
          <p:grpSpPr>
            <a:xfrm>
              <a:off x="1874008" y="3375723"/>
              <a:ext cx="51367" cy="2063348"/>
              <a:chOff x="2767746" y="4347876"/>
              <a:chExt cx="51367" cy="2063348"/>
            </a:xfrm>
          </p:grpSpPr>
          <p:grpSp>
            <p:nvGrpSpPr>
              <p:cNvPr id="1361" name="Group 1360"/>
              <p:cNvGrpSpPr/>
              <p:nvPr/>
            </p:nvGrpSpPr>
            <p:grpSpPr>
              <a:xfrm>
                <a:off x="2767746" y="4347876"/>
                <a:ext cx="46092" cy="404345"/>
                <a:chOff x="1904544" y="5517394"/>
                <a:chExt cx="46092" cy="404345"/>
              </a:xfrm>
            </p:grpSpPr>
            <p:sp>
              <p:nvSpPr>
                <p:cNvPr id="1388" name="Oval 1387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89" name="Oval 1388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90" name="Oval 1389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91" name="Oval 1390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92" name="Oval 1391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93" name="Oval 1392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362" name="Group 1361"/>
              <p:cNvGrpSpPr/>
              <p:nvPr/>
            </p:nvGrpSpPr>
            <p:grpSpPr>
              <a:xfrm>
                <a:off x="2771298" y="4783796"/>
                <a:ext cx="46092" cy="404345"/>
                <a:chOff x="1904544" y="5517394"/>
                <a:chExt cx="46092" cy="404345"/>
              </a:xfrm>
            </p:grpSpPr>
            <p:sp>
              <p:nvSpPr>
                <p:cNvPr id="1382" name="Oval 1381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83" name="Oval 1382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84" name="Oval 1383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85" name="Oval 1384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86" name="Oval 1385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87" name="Oval 1386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363" name="Oval 1362"/>
              <p:cNvSpPr/>
              <p:nvPr/>
            </p:nvSpPr>
            <p:spPr bwMode="auto">
              <a:xfrm rot="10800000">
                <a:off x="2769904" y="550357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64" name="Oval 1363"/>
              <p:cNvSpPr/>
              <p:nvPr/>
            </p:nvSpPr>
            <p:spPr bwMode="auto">
              <a:xfrm rot="10800000">
                <a:off x="2769904" y="536068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65" name="Oval 1364"/>
              <p:cNvSpPr/>
              <p:nvPr/>
            </p:nvSpPr>
            <p:spPr bwMode="auto">
              <a:xfrm rot="10800000">
                <a:off x="2770261" y="542980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66" name="Oval 1365"/>
              <p:cNvSpPr/>
              <p:nvPr/>
            </p:nvSpPr>
            <p:spPr bwMode="auto">
              <a:xfrm rot="10800000">
                <a:off x="2769888" y="5288035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67" name="Oval 1366"/>
              <p:cNvSpPr/>
              <p:nvPr/>
            </p:nvSpPr>
            <p:spPr bwMode="auto">
              <a:xfrm rot="10800000">
                <a:off x="2769904" y="5216493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368" name="Group 1367"/>
              <p:cNvGrpSpPr/>
              <p:nvPr/>
            </p:nvGrpSpPr>
            <p:grpSpPr>
              <a:xfrm>
                <a:off x="2772649" y="5577710"/>
                <a:ext cx="46092" cy="404345"/>
                <a:chOff x="1904544" y="5517394"/>
                <a:chExt cx="46092" cy="404345"/>
              </a:xfrm>
            </p:grpSpPr>
            <p:sp>
              <p:nvSpPr>
                <p:cNvPr id="1376" name="Oval 1375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77" name="Oval 1376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78" name="Oval 1377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79" name="Oval 1378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80" name="Oval 1379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81" name="Oval 1380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369" name="Group 1368"/>
              <p:cNvGrpSpPr/>
              <p:nvPr/>
            </p:nvGrpSpPr>
            <p:grpSpPr>
              <a:xfrm>
                <a:off x="2773021" y="6006879"/>
                <a:ext cx="46092" cy="404345"/>
                <a:chOff x="1904544" y="5517394"/>
                <a:chExt cx="46092" cy="404345"/>
              </a:xfrm>
            </p:grpSpPr>
            <p:sp>
              <p:nvSpPr>
                <p:cNvPr id="1370" name="Oval 1369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71" name="Oval 1370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72" name="Oval 1371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73" name="Oval 1372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74" name="Oval 1373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75" name="Oval 1374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1394" name="Group 1393"/>
            <p:cNvGrpSpPr/>
            <p:nvPr/>
          </p:nvGrpSpPr>
          <p:grpSpPr>
            <a:xfrm>
              <a:off x="1770963" y="3386808"/>
              <a:ext cx="51367" cy="2063348"/>
              <a:chOff x="2767746" y="4347876"/>
              <a:chExt cx="51367" cy="2063348"/>
            </a:xfrm>
          </p:grpSpPr>
          <p:grpSp>
            <p:nvGrpSpPr>
              <p:cNvPr id="1395" name="Group 1394"/>
              <p:cNvGrpSpPr/>
              <p:nvPr/>
            </p:nvGrpSpPr>
            <p:grpSpPr>
              <a:xfrm>
                <a:off x="2767746" y="4347876"/>
                <a:ext cx="46092" cy="404345"/>
                <a:chOff x="1904544" y="5517394"/>
                <a:chExt cx="46092" cy="404345"/>
              </a:xfrm>
            </p:grpSpPr>
            <p:sp>
              <p:nvSpPr>
                <p:cNvPr id="1422" name="Oval 1421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23" name="Oval 1422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24" name="Oval 1423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25" name="Oval 1424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26" name="Oval 1425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27" name="Oval 1426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396" name="Group 1395"/>
              <p:cNvGrpSpPr/>
              <p:nvPr/>
            </p:nvGrpSpPr>
            <p:grpSpPr>
              <a:xfrm>
                <a:off x="2771298" y="4783796"/>
                <a:ext cx="46092" cy="404345"/>
                <a:chOff x="1904544" y="5517394"/>
                <a:chExt cx="46092" cy="404345"/>
              </a:xfrm>
            </p:grpSpPr>
            <p:sp>
              <p:nvSpPr>
                <p:cNvPr id="1416" name="Oval 1415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17" name="Oval 1416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18" name="Oval 1417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19" name="Oval 1418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20" name="Oval 1419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21" name="Oval 1420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397" name="Oval 1396"/>
              <p:cNvSpPr/>
              <p:nvPr/>
            </p:nvSpPr>
            <p:spPr bwMode="auto">
              <a:xfrm rot="10800000">
                <a:off x="2769904" y="550357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8" name="Oval 1397"/>
              <p:cNvSpPr/>
              <p:nvPr/>
            </p:nvSpPr>
            <p:spPr bwMode="auto">
              <a:xfrm rot="10800000">
                <a:off x="2769904" y="536068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9" name="Oval 1398"/>
              <p:cNvSpPr/>
              <p:nvPr/>
            </p:nvSpPr>
            <p:spPr bwMode="auto">
              <a:xfrm rot="10800000">
                <a:off x="2770261" y="542980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0" name="Oval 1399"/>
              <p:cNvSpPr/>
              <p:nvPr/>
            </p:nvSpPr>
            <p:spPr bwMode="auto">
              <a:xfrm rot="10800000">
                <a:off x="2769888" y="5288035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1" name="Oval 1400"/>
              <p:cNvSpPr/>
              <p:nvPr/>
            </p:nvSpPr>
            <p:spPr bwMode="auto">
              <a:xfrm rot="10800000">
                <a:off x="2769904" y="5216493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402" name="Group 1401"/>
              <p:cNvGrpSpPr/>
              <p:nvPr/>
            </p:nvGrpSpPr>
            <p:grpSpPr>
              <a:xfrm>
                <a:off x="2772649" y="5577710"/>
                <a:ext cx="46092" cy="404345"/>
                <a:chOff x="1904544" y="5517394"/>
                <a:chExt cx="46092" cy="404345"/>
              </a:xfrm>
            </p:grpSpPr>
            <p:sp>
              <p:nvSpPr>
                <p:cNvPr id="1410" name="Oval 1409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11" name="Oval 1410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12" name="Oval 1411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13" name="Oval 1412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14" name="Oval 1413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15" name="Oval 1414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403" name="Group 1402"/>
              <p:cNvGrpSpPr/>
              <p:nvPr/>
            </p:nvGrpSpPr>
            <p:grpSpPr>
              <a:xfrm>
                <a:off x="2773021" y="6006879"/>
                <a:ext cx="46092" cy="404345"/>
                <a:chOff x="1904544" y="5517394"/>
                <a:chExt cx="46092" cy="404345"/>
              </a:xfrm>
            </p:grpSpPr>
            <p:sp>
              <p:nvSpPr>
                <p:cNvPr id="1404" name="Oval 1403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05" name="Oval 1404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06" name="Oval 1405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07" name="Oval 1406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08" name="Oval 1407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09" name="Oval 1408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1428" name="Group 1427"/>
            <p:cNvGrpSpPr/>
            <p:nvPr/>
          </p:nvGrpSpPr>
          <p:grpSpPr>
            <a:xfrm>
              <a:off x="1593795" y="3365735"/>
              <a:ext cx="51367" cy="2063348"/>
              <a:chOff x="2767746" y="4347876"/>
              <a:chExt cx="51367" cy="2063348"/>
            </a:xfrm>
          </p:grpSpPr>
          <p:grpSp>
            <p:nvGrpSpPr>
              <p:cNvPr id="1429" name="Group 1428"/>
              <p:cNvGrpSpPr/>
              <p:nvPr/>
            </p:nvGrpSpPr>
            <p:grpSpPr>
              <a:xfrm>
                <a:off x="2767746" y="4347876"/>
                <a:ext cx="46092" cy="404345"/>
                <a:chOff x="1904544" y="5517394"/>
                <a:chExt cx="46092" cy="404345"/>
              </a:xfrm>
            </p:grpSpPr>
            <p:sp>
              <p:nvSpPr>
                <p:cNvPr id="1456" name="Oval 1455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57" name="Oval 1456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58" name="Oval 1457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59" name="Oval 1458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60" name="Oval 1459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61" name="Oval 1460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430" name="Group 1429"/>
              <p:cNvGrpSpPr/>
              <p:nvPr/>
            </p:nvGrpSpPr>
            <p:grpSpPr>
              <a:xfrm>
                <a:off x="2771298" y="4783796"/>
                <a:ext cx="46092" cy="404345"/>
                <a:chOff x="1904544" y="5517394"/>
                <a:chExt cx="46092" cy="404345"/>
              </a:xfrm>
            </p:grpSpPr>
            <p:sp>
              <p:nvSpPr>
                <p:cNvPr id="1450" name="Oval 1449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51" name="Oval 1450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52" name="Oval 1451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53" name="Oval 1452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54" name="Oval 1453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55" name="Oval 1454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431" name="Oval 1430"/>
              <p:cNvSpPr/>
              <p:nvPr/>
            </p:nvSpPr>
            <p:spPr bwMode="auto">
              <a:xfrm rot="10800000">
                <a:off x="2769904" y="550357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32" name="Oval 1431"/>
              <p:cNvSpPr/>
              <p:nvPr/>
            </p:nvSpPr>
            <p:spPr bwMode="auto">
              <a:xfrm rot="10800000">
                <a:off x="2769904" y="536068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33" name="Oval 1432"/>
              <p:cNvSpPr/>
              <p:nvPr/>
            </p:nvSpPr>
            <p:spPr bwMode="auto">
              <a:xfrm rot="10800000">
                <a:off x="2770261" y="542980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34" name="Oval 1433"/>
              <p:cNvSpPr/>
              <p:nvPr/>
            </p:nvSpPr>
            <p:spPr bwMode="auto">
              <a:xfrm rot="10800000">
                <a:off x="2769888" y="5288035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35" name="Oval 1434"/>
              <p:cNvSpPr/>
              <p:nvPr/>
            </p:nvSpPr>
            <p:spPr bwMode="auto">
              <a:xfrm rot="10800000">
                <a:off x="2769904" y="5216493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436" name="Group 1435"/>
              <p:cNvGrpSpPr/>
              <p:nvPr/>
            </p:nvGrpSpPr>
            <p:grpSpPr>
              <a:xfrm>
                <a:off x="2772649" y="5577710"/>
                <a:ext cx="46092" cy="404345"/>
                <a:chOff x="1904544" y="5517394"/>
                <a:chExt cx="46092" cy="404345"/>
              </a:xfrm>
            </p:grpSpPr>
            <p:sp>
              <p:nvSpPr>
                <p:cNvPr id="1444" name="Oval 1443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45" name="Oval 1444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46" name="Oval 1445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47" name="Oval 1446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48" name="Oval 1447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49" name="Oval 1448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437" name="Group 1436"/>
              <p:cNvGrpSpPr/>
              <p:nvPr/>
            </p:nvGrpSpPr>
            <p:grpSpPr>
              <a:xfrm>
                <a:off x="2773021" y="6006879"/>
                <a:ext cx="46092" cy="404345"/>
                <a:chOff x="1904544" y="5517394"/>
                <a:chExt cx="46092" cy="404345"/>
              </a:xfrm>
            </p:grpSpPr>
            <p:sp>
              <p:nvSpPr>
                <p:cNvPr id="1438" name="Oval 1437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39" name="Oval 1438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40" name="Oval 1439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41" name="Oval 1440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42" name="Oval 1441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43" name="Oval 1442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1462" name="Group 1461"/>
            <p:cNvGrpSpPr/>
            <p:nvPr/>
          </p:nvGrpSpPr>
          <p:grpSpPr>
            <a:xfrm>
              <a:off x="1490750" y="3376820"/>
              <a:ext cx="51367" cy="2063348"/>
              <a:chOff x="2767746" y="4347876"/>
              <a:chExt cx="51367" cy="2063348"/>
            </a:xfrm>
          </p:grpSpPr>
          <p:grpSp>
            <p:nvGrpSpPr>
              <p:cNvPr id="1463" name="Group 1462"/>
              <p:cNvGrpSpPr/>
              <p:nvPr/>
            </p:nvGrpSpPr>
            <p:grpSpPr>
              <a:xfrm>
                <a:off x="2767746" y="4347876"/>
                <a:ext cx="46092" cy="404345"/>
                <a:chOff x="1904544" y="5517394"/>
                <a:chExt cx="46092" cy="404345"/>
              </a:xfrm>
            </p:grpSpPr>
            <p:sp>
              <p:nvSpPr>
                <p:cNvPr id="1490" name="Oval 1489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91" name="Oval 1490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92" name="Oval 1491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93" name="Oval 1492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94" name="Oval 1493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95" name="Oval 1494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464" name="Group 1463"/>
              <p:cNvGrpSpPr/>
              <p:nvPr/>
            </p:nvGrpSpPr>
            <p:grpSpPr>
              <a:xfrm>
                <a:off x="2771298" y="4783796"/>
                <a:ext cx="46092" cy="404345"/>
                <a:chOff x="1904544" y="5517394"/>
                <a:chExt cx="46092" cy="404345"/>
              </a:xfrm>
            </p:grpSpPr>
            <p:sp>
              <p:nvSpPr>
                <p:cNvPr id="1484" name="Oval 1483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85" name="Oval 1484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86" name="Oval 1485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87" name="Oval 1486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88" name="Oval 1487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89" name="Oval 1488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465" name="Oval 1464"/>
              <p:cNvSpPr/>
              <p:nvPr/>
            </p:nvSpPr>
            <p:spPr bwMode="auto">
              <a:xfrm rot="10800000">
                <a:off x="2769904" y="550357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66" name="Oval 1465"/>
              <p:cNvSpPr/>
              <p:nvPr/>
            </p:nvSpPr>
            <p:spPr bwMode="auto">
              <a:xfrm rot="10800000">
                <a:off x="2769904" y="536068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67" name="Oval 1466"/>
              <p:cNvSpPr/>
              <p:nvPr/>
            </p:nvSpPr>
            <p:spPr bwMode="auto">
              <a:xfrm rot="10800000">
                <a:off x="2770261" y="542980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68" name="Oval 1467"/>
              <p:cNvSpPr/>
              <p:nvPr/>
            </p:nvSpPr>
            <p:spPr bwMode="auto">
              <a:xfrm rot="10800000">
                <a:off x="2769888" y="5288035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69" name="Oval 1468"/>
              <p:cNvSpPr/>
              <p:nvPr/>
            </p:nvSpPr>
            <p:spPr bwMode="auto">
              <a:xfrm rot="10800000">
                <a:off x="2769904" y="5216493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470" name="Group 1469"/>
              <p:cNvGrpSpPr/>
              <p:nvPr/>
            </p:nvGrpSpPr>
            <p:grpSpPr>
              <a:xfrm>
                <a:off x="2772649" y="5577710"/>
                <a:ext cx="46092" cy="404345"/>
                <a:chOff x="1904544" y="5517394"/>
                <a:chExt cx="46092" cy="404345"/>
              </a:xfrm>
            </p:grpSpPr>
            <p:sp>
              <p:nvSpPr>
                <p:cNvPr id="1478" name="Oval 1477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79" name="Oval 1478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80" name="Oval 1479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81" name="Oval 1480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82" name="Oval 1481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83" name="Oval 1482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471" name="Group 1470"/>
              <p:cNvGrpSpPr/>
              <p:nvPr/>
            </p:nvGrpSpPr>
            <p:grpSpPr>
              <a:xfrm>
                <a:off x="2773021" y="6006879"/>
                <a:ext cx="46092" cy="404345"/>
                <a:chOff x="1904544" y="5517394"/>
                <a:chExt cx="46092" cy="404345"/>
              </a:xfrm>
            </p:grpSpPr>
            <p:sp>
              <p:nvSpPr>
                <p:cNvPr id="1472" name="Oval 1471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73" name="Oval 1472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74" name="Oval 1473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75" name="Oval 1474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76" name="Oval 1475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77" name="Oval 1476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1496" name="Group 1495"/>
            <p:cNvGrpSpPr/>
            <p:nvPr/>
          </p:nvGrpSpPr>
          <p:grpSpPr>
            <a:xfrm>
              <a:off x="1684154" y="3376820"/>
              <a:ext cx="51367" cy="2063348"/>
              <a:chOff x="2767746" y="4347876"/>
              <a:chExt cx="51367" cy="2063348"/>
            </a:xfrm>
          </p:grpSpPr>
          <p:grpSp>
            <p:nvGrpSpPr>
              <p:cNvPr id="1497" name="Group 1496"/>
              <p:cNvGrpSpPr/>
              <p:nvPr/>
            </p:nvGrpSpPr>
            <p:grpSpPr>
              <a:xfrm>
                <a:off x="2767746" y="4347876"/>
                <a:ext cx="46092" cy="404345"/>
                <a:chOff x="1904544" y="5517394"/>
                <a:chExt cx="46092" cy="404345"/>
              </a:xfrm>
            </p:grpSpPr>
            <p:sp>
              <p:nvSpPr>
                <p:cNvPr id="1524" name="Oval 1523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25" name="Oval 1524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26" name="Oval 1525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27" name="Oval 1526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28" name="Oval 1527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29" name="Oval 1528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498" name="Group 1497"/>
              <p:cNvGrpSpPr/>
              <p:nvPr/>
            </p:nvGrpSpPr>
            <p:grpSpPr>
              <a:xfrm>
                <a:off x="2771298" y="4783796"/>
                <a:ext cx="46092" cy="404345"/>
                <a:chOff x="1904544" y="5517394"/>
                <a:chExt cx="46092" cy="404345"/>
              </a:xfrm>
            </p:grpSpPr>
            <p:sp>
              <p:nvSpPr>
                <p:cNvPr id="1518" name="Oval 1517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19" name="Oval 1518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20" name="Oval 1519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21" name="Oval 1520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22" name="Oval 1521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23" name="Oval 1522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499" name="Oval 1498"/>
              <p:cNvSpPr/>
              <p:nvPr/>
            </p:nvSpPr>
            <p:spPr bwMode="auto">
              <a:xfrm rot="10800000">
                <a:off x="2769904" y="550357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0" name="Oval 1499"/>
              <p:cNvSpPr/>
              <p:nvPr/>
            </p:nvSpPr>
            <p:spPr bwMode="auto">
              <a:xfrm rot="10800000">
                <a:off x="2769904" y="536068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1" name="Oval 1500"/>
              <p:cNvSpPr/>
              <p:nvPr/>
            </p:nvSpPr>
            <p:spPr bwMode="auto">
              <a:xfrm rot="10800000">
                <a:off x="2770261" y="542980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2" name="Oval 1501"/>
              <p:cNvSpPr/>
              <p:nvPr/>
            </p:nvSpPr>
            <p:spPr bwMode="auto">
              <a:xfrm rot="10800000">
                <a:off x="2769888" y="5288035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3" name="Oval 1502"/>
              <p:cNvSpPr/>
              <p:nvPr/>
            </p:nvSpPr>
            <p:spPr bwMode="auto">
              <a:xfrm rot="10800000">
                <a:off x="2769904" y="5216493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504" name="Group 1503"/>
              <p:cNvGrpSpPr/>
              <p:nvPr/>
            </p:nvGrpSpPr>
            <p:grpSpPr>
              <a:xfrm>
                <a:off x="2772649" y="5577710"/>
                <a:ext cx="46092" cy="404345"/>
                <a:chOff x="1904544" y="5517394"/>
                <a:chExt cx="46092" cy="404345"/>
              </a:xfrm>
            </p:grpSpPr>
            <p:sp>
              <p:nvSpPr>
                <p:cNvPr id="1512" name="Oval 1511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13" name="Oval 1512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14" name="Oval 1513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15" name="Oval 1514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16" name="Oval 1515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17" name="Oval 1516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505" name="Group 1504"/>
              <p:cNvGrpSpPr/>
              <p:nvPr/>
            </p:nvGrpSpPr>
            <p:grpSpPr>
              <a:xfrm>
                <a:off x="2773021" y="6006879"/>
                <a:ext cx="46092" cy="404345"/>
                <a:chOff x="1904544" y="5517394"/>
                <a:chExt cx="46092" cy="404345"/>
              </a:xfrm>
            </p:grpSpPr>
            <p:sp>
              <p:nvSpPr>
                <p:cNvPr id="1506" name="Oval 1505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07" name="Oval 1506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08" name="Oval 1507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09" name="Oval 1508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10" name="Oval 1509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11" name="Oval 1510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1530" name="Group 1529"/>
            <p:cNvGrpSpPr/>
            <p:nvPr/>
          </p:nvGrpSpPr>
          <p:grpSpPr>
            <a:xfrm>
              <a:off x="1396897" y="3361547"/>
              <a:ext cx="51367" cy="2063348"/>
              <a:chOff x="2767746" y="4347876"/>
              <a:chExt cx="51367" cy="2063348"/>
            </a:xfrm>
          </p:grpSpPr>
          <p:grpSp>
            <p:nvGrpSpPr>
              <p:cNvPr id="1531" name="Group 1530"/>
              <p:cNvGrpSpPr/>
              <p:nvPr/>
            </p:nvGrpSpPr>
            <p:grpSpPr>
              <a:xfrm>
                <a:off x="2767746" y="4347876"/>
                <a:ext cx="46092" cy="404345"/>
                <a:chOff x="1904544" y="5517394"/>
                <a:chExt cx="46092" cy="404345"/>
              </a:xfrm>
            </p:grpSpPr>
            <p:sp>
              <p:nvSpPr>
                <p:cNvPr id="1558" name="Oval 1557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59" name="Oval 1558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60" name="Oval 1559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61" name="Oval 1560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62" name="Oval 1561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63" name="Oval 1562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532" name="Group 1531"/>
              <p:cNvGrpSpPr/>
              <p:nvPr/>
            </p:nvGrpSpPr>
            <p:grpSpPr>
              <a:xfrm>
                <a:off x="2771298" y="4783796"/>
                <a:ext cx="46092" cy="404345"/>
                <a:chOff x="1904544" y="5517394"/>
                <a:chExt cx="46092" cy="404345"/>
              </a:xfrm>
            </p:grpSpPr>
            <p:sp>
              <p:nvSpPr>
                <p:cNvPr id="1552" name="Oval 1551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53" name="Oval 1552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54" name="Oval 1553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55" name="Oval 1554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56" name="Oval 1555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57" name="Oval 1556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533" name="Oval 1532"/>
              <p:cNvSpPr/>
              <p:nvPr/>
            </p:nvSpPr>
            <p:spPr bwMode="auto">
              <a:xfrm rot="10800000">
                <a:off x="2769904" y="550357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34" name="Oval 1533"/>
              <p:cNvSpPr/>
              <p:nvPr/>
            </p:nvSpPr>
            <p:spPr bwMode="auto">
              <a:xfrm rot="10800000">
                <a:off x="2769904" y="536068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35" name="Oval 1534"/>
              <p:cNvSpPr/>
              <p:nvPr/>
            </p:nvSpPr>
            <p:spPr bwMode="auto">
              <a:xfrm rot="10800000">
                <a:off x="2770261" y="542980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36" name="Oval 1535"/>
              <p:cNvSpPr/>
              <p:nvPr/>
            </p:nvSpPr>
            <p:spPr bwMode="auto">
              <a:xfrm rot="10800000">
                <a:off x="2769888" y="5288035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37" name="Oval 1536"/>
              <p:cNvSpPr/>
              <p:nvPr/>
            </p:nvSpPr>
            <p:spPr bwMode="auto">
              <a:xfrm rot="10800000">
                <a:off x="2769904" y="5216493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538" name="Group 1537"/>
              <p:cNvGrpSpPr/>
              <p:nvPr/>
            </p:nvGrpSpPr>
            <p:grpSpPr>
              <a:xfrm>
                <a:off x="2772649" y="5577710"/>
                <a:ext cx="46092" cy="404345"/>
                <a:chOff x="1904544" y="5517394"/>
                <a:chExt cx="46092" cy="404345"/>
              </a:xfrm>
            </p:grpSpPr>
            <p:sp>
              <p:nvSpPr>
                <p:cNvPr id="1546" name="Oval 1545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47" name="Oval 1546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48" name="Oval 1547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49" name="Oval 1548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50" name="Oval 1549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51" name="Oval 1550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539" name="Group 1538"/>
              <p:cNvGrpSpPr/>
              <p:nvPr/>
            </p:nvGrpSpPr>
            <p:grpSpPr>
              <a:xfrm>
                <a:off x="2773021" y="6006879"/>
                <a:ext cx="46092" cy="404345"/>
                <a:chOff x="1904544" y="5517394"/>
                <a:chExt cx="46092" cy="404345"/>
              </a:xfrm>
            </p:grpSpPr>
            <p:sp>
              <p:nvSpPr>
                <p:cNvPr id="1540" name="Oval 1539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41" name="Oval 1540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42" name="Oval 1541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43" name="Oval 1542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44" name="Oval 1543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45" name="Oval 1544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1564" name="Group 1563"/>
            <p:cNvGrpSpPr/>
            <p:nvPr/>
          </p:nvGrpSpPr>
          <p:grpSpPr>
            <a:xfrm>
              <a:off x="1293852" y="3372632"/>
              <a:ext cx="51367" cy="2063348"/>
              <a:chOff x="2767746" y="4347876"/>
              <a:chExt cx="51367" cy="2063348"/>
            </a:xfrm>
          </p:grpSpPr>
          <p:grpSp>
            <p:nvGrpSpPr>
              <p:cNvPr id="1565" name="Group 1564"/>
              <p:cNvGrpSpPr/>
              <p:nvPr/>
            </p:nvGrpSpPr>
            <p:grpSpPr>
              <a:xfrm>
                <a:off x="2767746" y="4347876"/>
                <a:ext cx="46092" cy="404345"/>
                <a:chOff x="1904544" y="5517394"/>
                <a:chExt cx="46092" cy="404345"/>
              </a:xfrm>
            </p:grpSpPr>
            <p:sp>
              <p:nvSpPr>
                <p:cNvPr id="1592" name="Oval 1591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93" name="Oval 1592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94" name="Oval 1593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95" name="Oval 1594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96" name="Oval 1595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97" name="Oval 1596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566" name="Group 1565"/>
              <p:cNvGrpSpPr/>
              <p:nvPr/>
            </p:nvGrpSpPr>
            <p:grpSpPr>
              <a:xfrm>
                <a:off x="2771298" y="4783796"/>
                <a:ext cx="46092" cy="404345"/>
                <a:chOff x="1904544" y="5517394"/>
                <a:chExt cx="46092" cy="404345"/>
              </a:xfrm>
            </p:grpSpPr>
            <p:sp>
              <p:nvSpPr>
                <p:cNvPr id="1586" name="Oval 1585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87" name="Oval 1586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88" name="Oval 1587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89" name="Oval 1588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90" name="Oval 1589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91" name="Oval 1590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567" name="Oval 1566"/>
              <p:cNvSpPr/>
              <p:nvPr/>
            </p:nvSpPr>
            <p:spPr bwMode="auto">
              <a:xfrm rot="10800000">
                <a:off x="2769904" y="550357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8" name="Oval 1567"/>
              <p:cNvSpPr/>
              <p:nvPr/>
            </p:nvSpPr>
            <p:spPr bwMode="auto">
              <a:xfrm rot="10800000">
                <a:off x="2769904" y="536068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9" name="Oval 1568"/>
              <p:cNvSpPr/>
              <p:nvPr/>
            </p:nvSpPr>
            <p:spPr bwMode="auto">
              <a:xfrm rot="10800000">
                <a:off x="2770261" y="542980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0" name="Oval 1569"/>
              <p:cNvSpPr/>
              <p:nvPr/>
            </p:nvSpPr>
            <p:spPr bwMode="auto">
              <a:xfrm rot="10800000">
                <a:off x="2769888" y="5288035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1" name="Oval 1570"/>
              <p:cNvSpPr/>
              <p:nvPr/>
            </p:nvSpPr>
            <p:spPr bwMode="auto">
              <a:xfrm rot="10800000">
                <a:off x="2769904" y="5216493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572" name="Group 1571"/>
              <p:cNvGrpSpPr/>
              <p:nvPr/>
            </p:nvGrpSpPr>
            <p:grpSpPr>
              <a:xfrm>
                <a:off x="2772649" y="5577710"/>
                <a:ext cx="46092" cy="404345"/>
                <a:chOff x="1904544" y="5517394"/>
                <a:chExt cx="46092" cy="404345"/>
              </a:xfrm>
            </p:grpSpPr>
            <p:sp>
              <p:nvSpPr>
                <p:cNvPr id="1580" name="Oval 1579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81" name="Oval 1580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82" name="Oval 1581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83" name="Oval 1582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84" name="Oval 1583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85" name="Oval 1584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573" name="Group 1572"/>
              <p:cNvGrpSpPr/>
              <p:nvPr/>
            </p:nvGrpSpPr>
            <p:grpSpPr>
              <a:xfrm>
                <a:off x="2773021" y="6006879"/>
                <a:ext cx="46092" cy="404345"/>
                <a:chOff x="1904544" y="5517394"/>
                <a:chExt cx="46092" cy="404345"/>
              </a:xfrm>
            </p:grpSpPr>
            <p:sp>
              <p:nvSpPr>
                <p:cNvPr id="1574" name="Oval 1573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75" name="Oval 1574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76" name="Oval 1575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77" name="Oval 1576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78" name="Oval 1577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79" name="Oval 1578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1601" name="Group 1600"/>
            <p:cNvGrpSpPr/>
            <p:nvPr/>
          </p:nvGrpSpPr>
          <p:grpSpPr>
            <a:xfrm>
              <a:off x="3026927" y="3366233"/>
              <a:ext cx="51367" cy="2063348"/>
              <a:chOff x="2767746" y="4347876"/>
              <a:chExt cx="51367" cy="2063348"/>
            </a:xfrm>
          </p:grpSpPr>
          <p:grpSp>
            <p:nvGrpSpPr>
              <p:cNvPr id="1602" name="Group 1601"/>
              <p:cNvGrpSpPr/>
              <p:nvPr/>
            </p:nvGrpSpPr>
            <p:grpSpPr>
              <a:xfrm>
                <a:off x="2767746" y="4347876"/>
                <a:ext cx="46092" cy="404345"/>
                <a:chOff x="1904544" y="5517394"/>
                <a:chExt cx="46092" cy="404345"/>
              </a:xfrm>
            </p:grpSpPr>
            <p:sp>
              <p:nvSpPr>
                <p:cNvPr id="1629" name="Oval 1628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30" name="Oval 1629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31" name="Oval 1630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32" name="Oval 1631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33" name="Oval 1632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34" name="Oval 1633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603" name="Group 1602"/>
              <p:cNvGrpSpPr/>
              <p:nvPr/>
            </p:nvGrpSpPr>
            <p:grpSpPr>
              <a:xfrm>
                <a:off x="2771298" y="4783796"/>
                <a:ext cx="46092" cy="404345"/>
                <a:chOff x="1904544" y="5517394"/>
                <a:chExt cx="46092" cy="404345"/>
              </a:xfrm>
            </p:grpSpPr>
            <p:sp>
              <p:nvSpPr>
                <p:cNvPr id="1623" name="Oval 1622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24" name="Oval 1623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25" name="Oval 1624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26" name="Oval 1625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27" name="Oval 1626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28" name="Oval 1627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604" name="Oval 1603"/>
              <p:cNvSpPr/>
              <p:nvPr/>
            </p:nvSpPr>
            <p:spPr bwMode="auto">
              <a:xfrm rot="10800000">
                <a:off x="2769904" y="550357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05" name="Oval 1604"/>
              <p:cNvSpPr/>
              <p:nvPr/>
            </p:nvSpPr>
            <p:spPr bwMode="auto">
              <a:xfrm rot="10800000">
                <a:off x="2769904" y="536068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06" name="Oval 1605"/>
              <p:cNvSpPr/>
              <p:nvPr/>
            </p:nvSpPr>
            <p:spPr bwMode="auto">
              <a:xfrm rot="10800000">
                <a:off x="2770261" y="542980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07" name="Oval 1606"/>
              <p:cNvSpPr/>
              <p:nvPr/>
            </p:nvSpPr>
            <p:spPr bwMode="auto">
              <a:xfrm rot="10800000">
                <a:off x="2769888" y="5288035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08" name="Oval 1607"/>
              <p:cNvSpPr/>
              <p:nvPr/>
            </p:nvSpPr>
            <p:spPr bwMode="auto">
              <a:xfrm rot="10800000">
                <a:off x="2769904" y="5216493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609" name="Group 1608"/>
              <p:cNvGrpSpPr/>
              <p:nvPr/>
            </p:nvGrpSpPr>
            <p:grpSpPr>
              <a:xfrm>
                <a:off x="2772649" y="5577710"/>
                <a:ext cx="46092" cy="404345"/>
                <a:chOff x="1904544" y="5517394"/>
                <a:chExt cx="46092" cy="404345"/>
              </a:xfrm>
            </p:grpSpPr>
            <p:sp>
              <p:nvSpPr>
                <p:cNvPr id="1617" name="Oval 1616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18" name="Oval 1617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19" name="Oval 1618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20" name="Oval 1619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21" name="Oval 1620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22" name="Oval 1621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610" name="Group 1609"/>
              <p:cNvGrpSpPr/>
              <p:nvPr/>
            </p:nvGrpSpPr>
            <p:grpSpPr>
              <a:xfrm>
                <a:off x="2773021" y="6006879"/>
                <a:ext cx="46092" cy="404345"/>
                <a:chOff x="1904544" y="5517394"/>
                <a:chExt cx="46092" cy="404345"/>
              </a:xfrm>
            </p:grpSpPr>
            <p:sp>
              <p:nvSpPr>
                <p:cNvPr id="1611" name="Oval 1610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12" name="Oval 1611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13" name="Oval 1612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14" name="Oval 1613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15" name="Oval 1614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16" name="Oval 1615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1635" name="Group 1634"/>
            <p:cNvGrpSpPr/>
            <p:nvPr/>
          </p:nvGrpSpPr>
          <p:grpSpPr>
            <a:xfrm>
              <a:off x="2923882" y="3370230"/>
              <a:ext cx="51367" cy="2063348"/>
              <a:chOff x="2767746" y="4347876"/>
              <a:chExt cx="51367" cy="2063348"/>
            </a:xfrm>
          </p:grpSpPr>
          <p:grpSp>
            <p:nvGrpSpPr>
              <p:cNvPr id="1636" name="Group 1635"/>
              <p:cNvGrpSpPr/>
              <p:nvPr/>
            </p:nvGrpSpPr>
            <p:grpSpPr>
              <a:xfrm>
                <a:off x="2767746" y="4347876"/>
                <a:ext cx="46092" cy="404345"/>
                <a:chOff x="1904544" y="5517394"/>
                <a:chExt cx="46092" cy="404345"/>
              </a:xfrm>
            </p:grpSpPr>
            <p:sp>
              <p:nvSpPr>
                <p:cNvPr id="1663" name="Oval 1662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64" name="Oval 1663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65" name="Oval 1664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66" name="Oval 1665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67" name="Oval 1666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68" name="Oval 1667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637" name="Group 1636"/>
              <p:cNvGrpSpPr/>
              <p:nvPr/>
            </p:nvGrpSpPr>
            <p:grpSpPr>
              <a:xfrm>
                <a:off x="2771298" y="4783796"/>
                <a:ext cx="46092" cy="404345"/>
                <a:chOff x="1904544" y="5517394"/>
                <a:chExt cx="46092" cy="404345"/>
              </a:xfrm>
            </p:grpSpPr>
            <p:sp>
              <p:nvSpPr>
                <p:cNvPr id="1657" name="Oval 1656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58" name="Oval 1657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59" name="Oval 1658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60" name="Oval 1659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61" name="Oval 1660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62" name="Oval 1661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638" name="Oval 1637"/>
              <p:cNvSpPr/>
              <p:nvPr/>
            </p:nvSpPr>
            <p:spPr bwMode="auto">
              <a:xfrm rot="10800000">
                <a:off x="2769904" y="550357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39" name="Oval 1638"/>
              <p:cNvSpPr/>
              <p:nvPr/>
            </p:nvSpPr>
            <p:spPr bwMode="auto">
              <a:xfrm rot="10800000">
                <a:off x="2769904" y="536068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40" name="Oval 1639"/>
              <p:cNvSpPr/>
              <p:nvPr/>
            </p:nvSpPr>
            <p:spPr bwMode="auto">
              <a:xfrm rot="10800000">
                <a:off x="2770261" y="542980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41" name="Oval 1640"/>
              <p:cNvSpPr/>
              <p:nvPr/>
            </p:nvSpPr>
            <p:spPr bwMode="auto">
              <a:xfrm rot="10800000">
                <a:off x="2769888" y="5288035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42" name="Oval 1641"/>
              <p:cNvSpPr/>
              <p:nvPr/>
            </p:nvSpPr>
            <p:spPr bwMode="auto">
              <a:xfrm rot="10800000">
                <a:off x="2769904" y="5216493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643" name="Group 1642"/>
              <p:cNvGrpSpPr/>
              <p:nvPr/>
            </p:nvGrpSpPr>
            <p:grpSpPr>
              <a:xfrm>
                <a:off x="2772649" y="5577710"/>
                <a:ext cx="46092" cy="404345"/>
                <a:chOff x="1904544" y="5517394"/>
                <a:chExt cx="46092" cy="404345"/>
              </a:xfrm>
            </p:grpSpPr>
            <p:sp>
              <p:nvSpPr>
                <p:cNvPr id="1651" name="Oval 1650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52" name="Oval 1651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53" name="Oval 1652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54" name="Oval 1653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55" name="Oval 1654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56" name="Oval 1655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644" name="Group 1643"/>
              <p:cNvGrpSpPr/>
              <p:nvPr/>
            </p:nvGrpSpPr>
            <p:grpSpPr>
              <a:xfrm>
                <a:off x="2773021" y="6006879"/>
                <a:ext cx="46092" cy="404345"/>
                <a:chOff x="1904544" y="5517394"/>
                <a:chExt cx="46092" cy="404345"/>
              </a:xfrm>
            </p:grpSpPr>
            <p:sp>
              <p:nvSpPr>
                <p:cNvPr id="1645" name="Oval 1644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46" name="Oval 1645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47" name="Oval 1646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48" name="Oval 1647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49" name="Oval 1648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50" name="Oval 1649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1669" name="Group 1668"/>
            <p:cNvGrpSpPr/>
            <p:nvPr/>
          </p:nvGrpSpPr>
          <p:grpSpPr>
            <a:xfrm>
              <a:off x="3117286" y="3384406"/>
              <a:ext cx="51367" cy="2063348"/>
              <a:chOff x="2767746" y="4347876"/>
              <a:chExt cx="51367" cy="2063348"/>
            </a:xfrm>
          </p:grpSpPr>
          <p:grpSp>
            <p:nvGrpSpPr>
              <p:cNvPr id="1670" name="Group 1669"/>
              <p:cNvGrpSpPr/>
              <p:nvPr/>
            </p:nvGrpSpPr>
            <p:grpSpPr>
              <a:xfrm>
                <a:off x="2767746" y="4347876"/>
                <a:ext cx="46092" cy="404345"/>
                <a:chOff x="1904544" y="5517394"/>
                <a:chExt cx="46092" cy="404345"/>
              </a:xfrm>
            </p:grpSpPr>
            <p:sp>
              <p:nvSpPr>
                <p:cNvPr id="1697" name="Oval 1696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98" name="Oval 1697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99" name="Oval 1698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00" name="Oval 1699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01" name="Oval 1700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02" name="Oval 1701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671" name="Group 1670"/>
              <p:cNvGrpSpPr/>
              <p:nvPr/>
            </p:nvGrpSpPr>
            <p:grpSpPr>
              <a:xfrm>
                <a:off x="2771298" y="4783796"/>
                <a:ext cx="46092" cy="404345"/>
                <a:chOff x="1904544" y="5517394"/>
                <a:chExt cx="46092" cy="404345"/>
              </a:xfrm>
            </p:grpSpPr>
            <p:sp>
              <p:nvSpPr>
                <p:cNvPr id="1691" name="Oval 1690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92" name="Oval 1691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93" name="Oval 1692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94" name="Oval 1693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95" name="Oval 1694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96" name="Oval 1695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672" name="Oval 1671"/>
              <p:cNvSpPr/>
              <p:nvPr/>
            </p:nvSpPr>
            <p:spPr bwMode="auto">
              <a:xfrm rot="10800000">
                <a:off x="2769904" y="550357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73" name="Oval 1672"/>
              <p:cNvSpPr/>
              <p:nvPr/>
            </p:nvSpPr>
            <p:spPr bwMode="auto">
              <a:xfrm rot="10800000">
                <a:off x="2769904" y="536068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74" name="Oval 1673"/>
              <p:cNvSpPr/>
              <p:nvPr/>
            </p:nvSpPr>
            <p:spPr bwMode="auto">
              <a:xfrm rot="10800000">
                <a:off x="2770261" y="542980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75" name="Oval 1674"/>
              <p:cNvSpPr/>
              <p:nvPr/>
            </p:nvSpPr>
            <p:spPr bwMode="auto">
              <a:xfrm rot="10800000">
                <a:off x="2769888" y="5288035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76" name="Oval 1675"/>
              <p:cNvSpPr/>
              <p:nvPr/>
            </p:nvSpPr>
            <p:spPr bwMode="auto">
              <a:xfrm rot="10800000">
                <a:off x="2769904" y="5216493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677" name="Group 1676"/>
              <p:cNvGrpSpPr/>
              <p:nvPr/>
            </p:nvGrpSpPr>
            <p:grpSpPr>
              <a:xfrm>
                <a:off x="2772649" y="5577710"/>
                <a:ext cx="46092" cy="404345"/>
                <a:chOff x="1904544" y="5517394"/>
                <a:chExt cx="46092" cy="404345"/>
              </a:xfrm>
            </p:grpSpPr>
            <p:sp>
              <p:nvSpPr>
                <p:cNvPr id="1685" name="Oval 1684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86" name="Oval 1685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87" name="Oval 1686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88" name="Oval 1687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89" name="Oval 1688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90" name="Oval 1689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678" name="Group 1677"/>
              <p:cNvGrpSpPr/>
              <p:nvPr/>
            </p:nvGrpSpPr>
            <p:grpSpPr>
              <a:xfrm>
                <a:off x="2773021" y="6006879"/>
                <a:ext cx="46092" cy="404345"/>
                <a:chOff x="1904544" y="5517394"/>
                <a:chExt cx="46092" cy="404345"/>
              </a:xfrm>
            </p:grpSpPr>
            <p:sp>
              <p:nvSpPr>
                <p:cNvPr id="1679" name="Oval 1678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80" name="Oval 1679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81" name="Oval 1680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82" name="Oval 1681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83" name="Oval 1682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684" name="Oval 1683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1703" name="Group 1702"/>
            <p:cNvGrpSpPr/>
            <p:nvPr/>
          </p:nvGrpSpPr>
          <p:grpSpPr>
            <a:xfrm>
              <a:off x="2830029" y="3362045"/>
              <a:ext cx="51367" cy="2063348"/>
              <a:chOff x="2767746" y="4347876"/>
              <a:chExt cx="51367" cy="2063348"/>
            </a:xfrm>
          </p:grpSpPr>
          <p:grpSp>
            <p:nvGrpSpPr>
              <p:cNvPr id="1704" name="Group 1703"/>
              <p:cNvGrpSpPr/>
              <p:nvPr/>
            </p:nvGrpSpPr>
            <p:grpSpPr>
              <a:xfrm>
                <a:off x="2767746" y="4347876"/>
                <a:ext cx="46092" cy="404345"/>
                <a:chOff x="1904544" y="5517394"/>
                <a:chExt cx="46092" cy="404345"/>
              </a:xfrm>
            </p:grpSpPr>
            <p:sp>
              <p:nvSpPr>
                <p:cNvPr id="1731" name="Oval 1730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32" name="Oval 1731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33" name="Oval 1732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34" name="Oval 1733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35" name="Oval 1734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36" name="Oval 1735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705" name="Group 1704"/>
              <p:cNvGrpSpPr/>
              <p:nvPr/>
            </p:nvGrpSpPr>
            <p:grpSpPr>
              <a:xfrm>
                <a:off x="2771298" y="4783796"/>
                <a:ext cx="46092" cy="404345"/>
                <a:chOff x="1904544" y="5517394"/>
                <a:chExt cx="46092" cy="404345"/>
              </a:xfrm>
            </p:grpSpPr>
            <p:sp>
              <p:nvSpPr>
                <p:cNvPr id="1725" name="Oval 1724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26" name="Oval 1725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27" name="Oval 1726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28" name="Oval 1727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29" name="Oval 1728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30" name="Oval 1729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706" name="Oval 1705"/>
              <p:cNvSpPr/>
              <p:nvPr/>
            </p:nvSpPr>
            <p:spPr bwMode="auto">
              <a:xfrm rot="10800000">
                <a:off x="2769904" y="550357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07" name="Oval 1706"/>
              <p:cNvSpPr/>
              <p:nvPr/>
            </p:nvSpPr>
            <p:spPr bwMode="auto">
              <a:xfrm rot="10800000">
                <a:off x="2769904" y="536068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08" name="Oval 1707"/>
              <p:cNvSpPr/>
              <p:nvPr/>
            </p:nvSpPr>
            <p:spPr bwMode="auto">
              <a:xfrm rot="10800000">
                <a:off x="2770261" y="542980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09" name="Oval 1708"/>
              <p:cNvSpPr/>
              <p:nvPr/>
            </p:nvSpPr>
            <p:spPr bwMode="auto">
              <a:xfrm rot="10800000">
                <a:off x="2769888" y="5288035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10" name="Oval 1709"/>
              <p:cNvSpPr/>
              <p:nvPr/>
            </p:nvSpPr>
            <p:spPr bwMode="auto">
              <a:xfrm rot="10800000">
                <a:off x="2769904" y="5216493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711" name="Group 1710"/>
              <p:cNvGrpSpPr/>
              <p:nvPr/>
            </p:nvGrpSpPr>
            <p:grpSpPr>
              <a:xfrm>
                <a:off x="2772649" y="5577710"/>
                <a:ext cx="46092" cy="404345"/>
                <a:chOff x="1904544" y="5517394"/>
                <a:chExt cx="46092" cy="404345"/>
              </a:xfrm>
            </p:grpSpPr>
            <p:sp>
              <p:nvSpPr>
                <p:cNvPr id="1719" name="Oval 1718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20" name="Oval 1719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21" name="Oval 1720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22" name="Oval 1721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23" name="Oval 1722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24" name="Oval 1723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712" name="Group 1711"/>
              <p:cNvGrpSpPr/>
              <p:nvPr/>
            </p:nvGrpSpPr>
            <p:grpSpPr>
              <a:xfrm>
                <a:off x="2773021" y="6006879"/>
                <a:ext cx="46092" cy="404345"/>
                <a:chOff x="1904544" y="5517394"/>
                <a:chExt cx="46092" cy="404345"/>
              </a:xfrm>
            </p:grpSpPr>
            <p:sp>
              <p:nvSpPr>
                <p:cNvPr id="1713" name="Oval 1712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14" name="Oval 1713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15" name="Oval 1714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16" name="Oval 1715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17" name="Oval 1716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18" name="Oval 1717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1737" name="Group 1736"/>
            <p:cNvGrpSpPr/>
            <p:nvPr/>
          </p:nvGrpSpPr>
          <p:grpSpPr>
            <a:xfrm>
              <a:off x="2726984" y="3373130"/>
              <a:ext cx="51367" cy="2063348"/>
              <a:chOff x="2767746" y="4347876"/>
              <a:chExt cx="51367" cy="2063348"/>
            </a:xfrm>
          </p:grpSpPr>
          <p:grpSp>
            <p:nvGrpSpPr>
              <p:cNvPr id="1738" name="Group 1737"/>
              <p:cNvGrpSpPr/>
              <p:nvPr/>
            </p:nvGrpSpPr>
            <p:grpSpPr>
              <a:xfrm>
                <a:off x="2767746" y="4347876"/>
                <a:ext cx="46092" cy="404345"/>
                <a:chOff x="1904544" y="5517394"/>
                <a:chExt cx="46092" cy="404345"/>
              </a:xfrm>
            </p:grpSpPr>
            <p:sp>
              <p:nvSpPr>
                <p:cNvPr id="1765" name="Oval 1764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66" name="Oval 1765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67" name="Oval 1766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68" name="Oval 1767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69" name="Oval 1768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70" name="Oval 1769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739" name="Group 1738"/>
              <p:cNvGrpSpPr/>
              <p:nvPr/>
            </p:nvGrpSpPr>
            <p:grpSpPr>
              <a:xfrm>
                <a:off x="2771298" y="4783796"/>
                <a:ext cx="46092" cy="404345"/>
                <a:chOff x="1904544" y="5517394"/>
                <a:chExt cx="46092" cy="404345"/>
              </a:xfrm>
            </p:grpSpPr>
            <p:sp>
              <p:nvSpPr>
                <p:cNvPr id="1759" name="Oval 1758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60" name="Oval 1759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61" name="Oval 1760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62" name="Oval 1761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63" name="Oval 1762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64" name="Oval 1763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740" name="Oval 1739"/>
              <p:cNvSpPr/>
              <p:nvPr/>
            </p:nvSpPr>
            <p:spPr bwMode="auto">
              <a:xfrm rot="10800000">
                <a:off x="2769904" y="550357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41" name="Oval 1740"/>
              <p:cNvSpPr/>
              <p:nvPr/>
            </p:nvSpPr>
            <p:spPr bwMode="auto">
              <a:xfrm rot="10800000">
                <a:off x="2769904" y="536068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42" name="Oval 1741"/>
              <p:cNvSpPr/>
              <p:nvPr/>
            </p:nvSpPr>
            <p:spPr bwMode="auto">
              <a:xfrm rot="10800000">
                <a:off x="2770261" y="5429807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43" name="Oval 1742"/>
              <p:cNvSpPr/>
              <p:nvPr/>
            </p:nvSpPr>
            <p:spPr bwMode="auto">
              <a:xfrm rot="10800000">
                <a:off x="2769888" y="5288035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44" name="Oval 1743"/>
              <p:cNvSpPr/>
              <p:nvPr/>
            </p:nvSpPr>
            <p:spPr bwMode="auto">
              <a:xfrm rot="10800000">
                <a:off x="2769904" y="5216493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745" name="Group 1744"/>
              <p:cNvGrpSpPr/>
              <p:nvPr/>
            </p:nvGrpSpPr>
            <p:grpSpPr>
              <a:xfrm>
                <a:off x="2772649" y="5577710"/>
                <a:ext cx="46092" cy="404345"/>
                <a:chOff x="1904544" y="5517394"/>
                <a:chExt cx="46092" cy="404345"/>
              </a:xfrm>
            </p:grpSpPr>
            <p:sp>
              <p:nvSpPr>
                <p:cNvPr id="1753" name="Oval 1752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54" name="Oval 1753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55" name="Oval 1754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56" name="Oval 1755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57" name="Oval 1756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58" name="Oval 1757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746" name="Group 1745"/>
              <p:cNvGrpSpPr/>
              <p:nvPr/>
            </p:nvGrpSpPr>
            <p:grpSpPr>
              <a:xfrm>
                <a:off x="2773021" y="6006879"/>
                <a:ext cx="46092" cy="404345"/>
                <a:chOff x="1904544" y="5517394"/>
                <a:chExt cx="46092" cy="404345"/>
              </a:xfrm>
            </p:grpSpPr>
            <p:sp>
              <p:nvSpPr>
                <p:cNvPr id="1747" name="Oval 1746"/>
                <p:cNvSpPr/>
                <p:nvPr/>
              </p:nvSpPr>
              <p:spPr bwMode="auto">
                <a:xfrm rot="10800000">
                  <a:off x="1904544" y="5876020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48" name="Oval 1747"/>
                <p:cNvSpPr/>
                <p:nvPr/>
              </p:nvSpPr>
              <p:spPr bwMode="auto">
                <a:xfrm rot="10800000">
                  <a:off x="1904560" y="580447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49" name="Oval 1748"/>
                <p:cNvSpPr/>
                <p:nvPr/>
              </p:nvSpPr>
              <p:spPr bwMode="auto">
                <a:xfrm rot="10800000">
                  <a:off x="1904560" y="5661589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50" name="Oval 1749"/>
                <p:cNvSpPr/>
                <p:nvPr/>
              </p:nvSpPr>
              <p:spPr bwMode="auto">
                <a:xfrm rot="10800000">
                  <a:off x="1904917" y="5730708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51" name="Oval 1750"/>
                <p:cNvSpPr/>
                <p:nvPr/>
              </p:nvSpPr>
              <p:spPr bwMode="auto">
                <a:xfrm rot="10800000">
                  <a:off x="1904544" y="5588936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52" name="Oval 1751"/>
                <p:cNvSpPr/>
                <p:nvPr/>
              </p:nvSpPr>
              <p:spPr bwMode="auto">
                <a:xfrm rot="10800000">
                  <a:off x="1904560" y="5517394"/>
                  <a:ext cx="45719" cy="4571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</p:grpSp>
      <p:sp>
        <p:nvSpPr>
          <p:cNvPr id="1775" name="Content Placeholder 2"/>
          <p:cNvSpPr txBox="1">
            <a:spLocks/>
          </p:cNvSpPr>
          <p:nvPr/>
        </p:nvSpPr>
        <p:spPr>
          <a:xfrm>
            <a:off x="792532" y="1002519"/>
            <a:ext cx="731874" cy="30480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2.5 mm</a:t>
            </a:r>
          </a:p>
        </p:txBody>
      </p:sp>
      <p:sp>
        <p:nvSpPr>
          <p:cNvPr id="1776" name="Content Placeholder 2"/>
          <p:cNvSpPr txBox="1">
            <a:spLocks/>
          </p:cNvSpPr>
          <p:nvPr/>
        </p:nvSpPr>
        <p:spPr>
          <a:xfrm>
            <a:off x="7370135" y="695945"/>
            <a:ext cx="1167800" cy="373919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Region</a:t>
            </a:r>
          </a:p>
        </p:txBody>
      </p:sp>
      <p:sp>
        <p:nvSpPr>
          <p:cNvPr id="1777" name="Content Placeholder 2"/>
          <p:cNvSpPr txBox="1">
            <a:spLocks/>
          </p:cNvSpPr>
          <p:nvPr/>
        </p:nvSpPr>
        <p:spPr>
          <a:xfrm>
            <a:off x="7370135" y="1913931"/>
            <a:ext cx="1167800" cy="373919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Layers</a:t>
            </a:r>
          </a:p>
        </p:txBody>
      </p:sp>
      <p:sp>
        <p:nvSpPr>
          <p:cNvPr id="1778" name="Content Placeholder 2"/>
          <p:cNvSpPr txBox="1">
            <a:spLocks/>
          </p:cNvSpPr>
          <p:nvPr/>
        </p:nvSpPr>
        <p:spPr>
          <a:xfrm>
            <a:off x="7370135" y="3591699"/>
            <a:ext cx="1483242" cy="824789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Layers &amp;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Mini-columns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41896" y="1726584"/>
            <a:ext cx="6061433" cy="766770"/>
            <a:chOff x="941896" y="1726584"/>
            <a:chExt cx="6061433" cy="766770"/>
          </a:xfrm>
        </p:grpSpPr>
        <p:sp>
          <p:nvSpPr>
            <p:cNvPr id="1779" name="Content Placeholder 2"/>
            <p:cNvSpPr txBox="1">
              <a:spLocks/>
            </p:cNvSpPr>
            <p:nvPr/>
          </p:nvSpPr>
          <p:spPr>
            <a:xfrm>
              <a:off x="941896" y="1809365"/>
              <a:ext cx="365937" cy="251605"/>
            </a:xfrm>
            <a:prstGeom prst="rect">
              <a:avLst/>
            </a:prstGeom>
            <a:ln w="6350"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2/3</a:t>
              </a:r>
            </a:p>
          </p:txBody>
        </p:sp>
        <p:sp>
          <p:nvSpPr>
            <p:cNvPr id="1780" name="Content Placeholder 2"/>
            <p:cNvSpPr txBox="1">
              <a:spLocks/>
            </p:cNvSpPr>
            <p:nvPr/>
          </p:nvSpPr>
          <p:spPr>
            <a:xfrm>
              <a:off x="1037592" y="1968853"/>
              <a:ext cx="277329" cy="251605"/>
            </a:xfrm>
            <a:prstGeom prst="rect">
              <a:avLst/>
            </a:prstGeom>
            <a:ln w="6350"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</a:p>
          </p:txBody>
        </p:sp>
        <p:sp>
          <p:nvSpPr>
            <p:cNvPr id="1781" name="Content Placeholder 2"/>
            <p:cNvSpPr txBox="1">
              <a:spLocks/>
            </p:cNvSpPr>
            <p:nvPr/>
          </p:nvSpPr>
          <p:spPr>
            <a:xfrm>
              <a:off x="1027121" y="2107077"/>
              <a:ext cx="277329" cy="251605"/>
            </a:xfrm>
            <a:prstGeom prst="rect">
              <a:avLst/>
            </a:prstGeom>
            <a:ln w="6350"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8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5</a:t>
              </a:r>
              <a:endParaRPr lang="en-US" sz="800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782" name="Content Placeholder 2"/>
            <p:cNvSpPr txBox="1">
              <a:spLocks/>
            </p:cNvSpPr>
            <p:nvPr/>
          </p:nvSpPr>
          <p:spPr>
            <a:xfrm>
              <a:off x="1026968" y="2241749"/>
              <a:ext cx="277329" cy="251605"/>
            </a:xfrm>
            <a:prstGeom prst="rect">
              <a:avLst/>
            </a:prstGeom>
            <a:ln w="6350"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6</a:t>
              </a:r>
            </a:p>
          </p:txBody>
        </p:sp>
        <p:grpSp>
          <p:nvGrpSpPr>
            <p:cNvPr id="1785" name="Group 1784"/>
            <p:cNvGrpSpPr/>
            <p:nvPr/>
          </p:nvGrpSpPr>
          <p:grpSpPr>
            <a:xfrm>
              <a:off x="1254567" y="1726584"/>
              <a:ext cx="5748762" cy="694162"/>
              <a:chOff x="1293543" y="2842936"/>
              <a:chExt cx="5748762" cy="694162"/>
            </a:xfrm>
          </p:grpSpPr>
          <p:sp>
            <p:nvSpPr>
              <p:cNvPr id="1786" name="Rectangle 1785"/>
              <p:cNvSpPr/>
              <p:nvPr/>
            </p:nvSpPr>
            <p:spPr bwMode="auto">
              <a:xfrm>
                <a:off x="1293544" y="2842936"/>
                <a:ext cx="5745209" cy="694162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787" name="Straight Connector 1786"/>
              <p:cNvCxnSpPr/>
              <p:nvPr/>
            </p:nvCxnSpPr>
            <p:spPr>
              <a:xfrm>
                <a:off x="1293543" y="2962941"/>
                <a:ext cx="57452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8" name="Straight Connector 1787"/>
              <p:cNvCxnSpPr/>
              <p:nvPr/>
            </p:nvCxnSpPr>
            <p:spPr>
              <a:xfrm>
                <a:off x="1297095" y="3115341"/>
                <a:ext cx="57452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9" name="Straight Connector 1788"/>
              <p:cNvCxnSpPr/>
              <p:nvPr/>
            </p:nvCxnSpPr>
            <p:spPr>
              <a:xfrm>
                <a:off x="1297095" y="3271277"/>
                <a:ext cx="57452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0" name="Straight Connector 1789"/>
              <p:cNvCxnSpPr/>
              <p:nvPr/>
            </p:nvCxnSpPr>
            <p:spPr>
              <a:xfrm>
                <a:off x="1297095" y="3405949"/>
                <a:ext cx="574521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/>
          <p:cNvGrpSpPr/>
          <p:nvPr/>
        </p:nvGrpSpPr>
        <p:grpSpPr>
          <a:xfrm>
            <a:off x="835843" y="2901067"/>
            <a:ext cx="6160380" cy="2560365"/>
            <a:chOff x="835843" y="2901067"/>
            <a:chExt cx="6160380" cy="2560365"/>
          </a:xfrm>
        </p:grpSpPr>
        <p:grpSp>
          <p:nvGrpSpPr>
            <p:cNvPr id="49" name="Group 48"/>
            <p:cNvGrpSpPr/>
            <p:nvPr/>
          </p:nvGrpSpPr>
          <p:grpSpPr>
            <a:xfrm>
              <a:off x="1251129" y="2901067"/>
              <a:ext cx="5745094" cy="2560365"/>
              <a:chOff x="1251129" y="2901067"/>
              <a:chExt cx="5745094" cy="2560365"/>
            </a:xfrm>
          </p:grpSpPr>
          <p:sp>
            <p:nvSpPr>
              <p:cNvPr id="1082" name="Rectangle 1081"/>
              <p:cNvSpPr/>
              <p:nvPr/>
            </p:nvSpPr>
            <p:spPr bwMode="auto">
              <a:xfrm>
                <a:off x="1251130" y="2901067"/>
                <a:ext cx="5741543" cy="2560365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083" name="Straight Connector 1082"/>
              <p:cNvCxnSpPr/>
              <p:nvPr/>
            </p:nvCxnSpPr>
            <p:spPr>
              <a:xfrm>
                <a:off x="1251129" y="3343697"/>
                <a:ext cx="5741544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4" name="Straight Connector 1083"/>
              <p:cNvCxnSpPr/>
              <p:nvPr/>
            </p:nvCxnSpPr>
            <p:spPr>
              <a:xfrm>
                <a:off x="1254679" y="3905813"/>
                <a:ext cx="5741544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5" name="Straight Connector 1084"/>
              <p:cNvCxnSpPr/>
              <p:nvPr/>
            </p:nvCxnSpPr>
            <p:spPr>
              <a:xfrm>
                <a:off x="1254679" y="4480971"/>
                <a:ext cx="5741544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6" name="Straight Connector 1085"/>
              <p:cNvCxnSpPr/>
              <p:nvPr/>
            </p:nvCxnSpPr>
            <p:spPr>
              <a:xfrm>
                <a:off x="1254679" y="4977699"/>
                <a:ext cx="5741544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91" name="Content Placeholder 2"/>
            <p:cNvSpPr txBox="1">
              <a:spLocks/>
            </p:cNvSpPr>
            <p:nvPr/>
          </p:nvSpPr>
          <p:spPr>
            <a:xfrm>
              <a:off x="835843" y="3486093"/>
              <a:ext cx="367921" cy="251605"/>
            </a:xfrm>
            <a:prstGeom prst="rect">
              <a:avLst/>
            </a:prstGeom>
            <a:ln w="6350"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9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2/3</a:t>
              </a:r>
            </a:p>
          </p:txBody>
        </p:sp>
        <p:sp>
          <p:nvSpPr>
            <p:cNvPr id="1792" name="Content Placeholder 2"/>
            <p:cNvSpPr txBox="1">
              <a:spLocks/>
            </p:cNvSpPr>
            <p:nvPr/>
          </p:nvSpPr>
          <p:spPr>
            <a:xfrm>
              <a:off x="923905" y="4056241"/>
              <a:ext cx="277329" cy="251605"/>
            </a:xfrm>
            <a:prstGeom prst="rect">
              <a:avLst/>
            </a:prstGeom>
            <a:ln w="6350"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9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4</a:t>
              </a:r>
            </a:p>
          </p:txBody>
        </p:sp>
        <p:sp>
          <p:nvSpPr>
            <p:cNvPr id="1795" name="Content Placeholder 2"/>
            <p:cNvSpPr txBox="1">
              <a:spLocks/>
            </p:cNvSpPr>
            <p:nvPr/>
          </p:nvSpPr>
          <p:spPr>
            <a:xfrm>
              <a:off x="931336" y="4641036"/>
              <a:ext cx="277329" cy="251605"/>
            </a:xfrm>
            <a:prstGeom prst="rect">
              <a:avLst/>
            </a:prstGeom>
            <a:ln w="6350"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9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5</a:t>
              </a:r>
            </a:p>
          </p:txBody>
        </p:sp>
        <p:sp>
          <p:nvSpPr>
            <p:cNvPr id="1796" name="Content Placeholder 2"/>
            <p:cNvSpPr txBox="1">
              <a:spLocks/>
            </p:cNvSpPr>
            <p:nvPr/>
          </p:nvSpPr>
          <p:spPr>
            <a:xfrm>
              <a:off x="943327" y="5072973"/>
              <a:ext cx="277329" cy="251605"/>
            </a:xfrm>
            <a:prstGeom prst="rect">
              <a:avLst/>
            </a:prstGeom>
            <a:ln w="6350"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9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6</a:t>
              </a:r>
            </a:p>
          </p:txBody>
        </p:sp>
      </p:grpSp>
      <p:sp>
        <p:nvSpPr>
          <p:cNvPr id="1797" name="Content Placeholder 2"/>
          <p:cNvSpPr txBox="1">
            <a:spLocks/>
          </p:cNvSpPr>
          <p:nvPr/>
        </p:nvSpPr>
        <p:spPr>
          <a:xfrm>
            <a:off x="1081991" y="5763516"/>
            <a:ext cx="7455944" cy="107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AutoNum type="arabicParenR"/>
            </a:pPr>
            <a:r>
              <a:rPr lang="en-US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The cellular layer is unit of cortical computation.</a:t>
            </a:r>
          </a:p>
          <a:p>
            <a:pPr>
              <a:buFont typeface="Arial" pitchFamily="34" charset="0"/>
              <a:buAutoNum type="arabicParenR"/>
            </a:pP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Each </a:t>
            </a:r>
            <a:r>
              <a:rPr lang="en-US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layer implements a variant of </a:t>
            </a: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 CLA.</a:t>
            </a:r>
            <a:endParaRPr lang="en-US" sz="16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AutoNum type="arabicParenR"/>
            </a:pP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Mini-columns play critical role in how layers learn sequences.</a:t>
            </a:r>
            <a:endParaRPr lang="en-US" sz="16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4517917" y="3487492"/>
            <a:ext cx="1932502" cy="1886671"/>
            <a:chOff x="4517917" y="3487492"/>
            <a:chExt cx="1932502" cy="1886671"/>
          </a:xfrm>
        </p:grpSpPr>
        <p:sp>
          <p:nvSpPr>
            <p:cNvPr id="1802" name="Content Placeholder 2"/>
            <p:cNvSpPr txBox="1">
              <a:spLocks/>
            </p:cNvSpPr>
            <p:nvPr/>
          </p:nvSpPr>
          <p:spPr>
            <a:xfrm>
              <a:off x="4517917" y="3487492"/>
              <a:ext cx="1932502" cy="274656"/>
            </a:xfrm>
            <a:prstGeom prst="rect">
              <a:avLst/>
            </a:prstGeom>
            <a:ln w="6350"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Sequence memory</a:t>
              </a:r>
            </a:p>
          </p:txBody>
        </p:sp>
        <p:sp>
          <p:nvSpPr>
            <p:cNvPr id="1803" name="Content Placeholder 2"/>
            <p:cNvSpPr txBox="1">
              <a:spLocks/>
            </p:cNvSpPr>
            <p:nvPr/>
          </p:nvSpPr>
          <p:spPr>
            <a:xfrm>
              <a:off x="4517917" y="4036991"/>
              <a:ext cx="1932502" cy="274656"/>
            </a:xfrm>
            <a:prstGeom prst="rect">
              <a:avLst/>
            </a:prstGeom>
            <a:ln w="6350"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Sequence memory</a:t>
              </a:r>
            </a:p>
          </p:txBody>
        </p:sp>
        <p:sp>
          <p:nvSpPr>
            <p:cNvPr id="1804" name="Content Placeholder 2"/>
            <p:cNvSpPr txBox="1">
              <a:spLocks/>
            </p:cNvSpPr>
            <p:nvPr/>
          </p:nvSpPr>
          <p:spPr>
            <a:xfrm>
              <a:off x="4517917" y="4582897"/>
              <a:ext cx="1932502" cy="274656"/>
            </a:xfrm>
            <a:prstGeom prst="rect">
              <a:avLst/>
            </a:prstGeom>
            <a:ln w="6350"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Sequence memory</a:t>
              </a:r>
            </a:p>
          </p:txBody>
        </p:sp>
        <p:sp>
          <p:nvSpPr>
            <p:cNvPr id="1805" name="Content Placeholder 2"/>
            <p:cNvSpPr txBox="1">
              <a:spLocks/>
            </p:cNvSpPr>
            <p:nvPr/>
          </p:nvSpPr>
          <p:spPr>
            <a:xfrm>
              <a:off x="4517917" y="5099507"/>
              <a:ext cx="1932502" cy="274656"/>
            </a:xfrm>
            <a:prstGeom prst="rect">
              <a:avLst/>
            </a:prstGeom>
            <a:ln w="6350"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Sequence memory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377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7" grpId="0"/>
      <p:bldP spid="177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ontent Placeholder 2"/>
          <p:cNvSpPr txBox="1">
            <a:spLocks/>
          </p:cNvSpPr>
          <p:nvPr/>
        </p:nvSpPr>
        <p:spPr>
          <a:xfrm>
            <a:off x="884134" y="1386144"/>
            <a:ext cx="7274581" cy="4171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Start of supplemental material</a:t>
            </a:r>
            <a:endParaRPr lang="en-US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9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487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9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487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5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erebro-trimmed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0600"/>
            <a:ext cx="9144000" cy="48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3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228600"/>
            <a:ext cx="52578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Requirements for Online learning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524000" y="685800"/>
            <a:ext cx="5029200" cy="106680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Train on every new input</a:t>
            </a:r>
          </a:p>
          <a:p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If pattern does not repeat, forget it</a:t>
            </a:r>
          </a:p>
          <a:p>
            <a:r>
              <a:rPr lang="en-US" sz="1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If pattern repeats, reinforce it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24908" y="2362200"/>
            <a:ext cx="2438400" cy="1219200"/>
            <a:chOff x="224908" y="2667000"/>
            <a:chExt cx="2895600" cy="14478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08" y="2667000"/>
              <a:ext cx="2895600" cy="1447800"/>
            </a:xfrm>
            <a:prstGeom prst="rect">
              <a:avLst/>
            </a:prstGeom>
          </p:spPr>
        </p:pic>
        <p:sp>
          <p:nvSpPr>
            <p:cNvPr id="7" name="Arc 6"/>
            <p:cNvSpPr/>
            <p:nvPr/>
          </p:nvSpPr>
          <p:spPr>
            <a:xfrm>
              <a:off x="1383433" y="3188208"/>
              <a:ext cx="570847" cy="297833"/>
            </a:xfrm>
            <a:prstGeom prst="arc">
              <a:avLst>
                <a:gd name="adj1" fmla="val 11892235"/>
                <a:gd name="adj2" fmla="val 20996161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/>
            <p:cNvSpPr/>
            <p:nvPr/>
          </p:nvSpPr>
          <p:spPr>
            <a:xfrm rot="959761">
              <a:off x="1188323" y="3158376"/>
              <a:ext cx="258352" cy="297833"/>
            </a:xfrm>
            <a:prstGeom prst="arc">
              <a:avLst>
                <a:gd name="adj1" fmla="val 11068999"/>
                <a:gd name="adj2" fmla="val 19462093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>
              <a:off x="1220733" y="3213027"/>
              <a:ext cx="223375" cy="297833"/>
            </a:xfrm>
            <a:prstGeom prst="arc">
              <a:avLst>
                <a:gd name="adj1" fmla="val 7460757"/>
                <a:gd name="adj2" fmla="val 19202397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/>
            <p:cNvSpPr/>
            <p:nvPr/>
          </p:nvSpPr>
          <p:spPr>
            <a:xfrm rot="19356545">
              <a:off x="1378247" y="2996968"/>
              <a:ext cx="728732" cy="297833"/>
            </a:xfrm>
            <a:prstGeom prst="arc">
              <a:avLst>
                <a:gd name="adj1" fmla="val 11892235"/>
                <a:gd name="adj2" fmla="val 19948899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 rot="19164503">
              <a:off x="1411030" y="3233651"/>
              <a:ext cx="66156" cy="59248"/>
            </a:xfrm>
            <a:prstGeom prst="roundRect">
              <a:avLst/>
            </a:prstGeom>
            <a:solidFill>
              <a:srgbClr val="FFFF00">
                <a:alpha val="44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819401" y="2375566"/>
            <a:ext cx="2895599" cy="1676400"/>
            <a:chOff x="5867401" y="3200400"/>
            <a:chExt cx="2895599" cy="1676400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873" y="3276600"/>
              <a:ext cx="2292728" cy="15477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6260808" y="3256066"/>
              <a:ext cx="2502192" cy="79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867401" y="3200400"/>
              <a:ext cx="457200" cy="167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>
            <a:off x="2764953" y="3105912"/>
            <a:ext cx="43544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4295270" y="2009503"/>
            <a:ext cx="1260032" cy="797631"/>
            <a:chOff x="4295270" y="2009503"/>
            <a:chExt cx="1260032" cy="797631"/>
          </a:xfrm>
        </p:grpSpPr>
        <p:sp>
          <p:nvSpPr>
            <p:cNvPr id="16" name="Arc 15"/>
            <p:cNvSpPr/>
            <p:nvPr/>
          </p:nvSpPr>
          <p:spPr>
            <a:xfrm rot="19852063">
              <a:off x="4984455" y="2362200"/>
              <a:ext cx="570847" cy="297833"/>
            </a:xfrm>
            <a:prstGeom prst="arc">
              <a:avLst>
                <a:gd name="adj1" fmla="val 11892235"/>
                <a:gd name="adj2" fmla="val 20996161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rot="17773222">
              <a:off x="4737336" y="2224952"/>
              <a:ext cx="728732" cy="297833"/>
            </a:xfrm>
            <a:prstGeom prst="arc">
              <a:avLst>
                <a:gd name="adj1" fmla="val 11892235"/>
                <a:gd name="adj2" fmla="val 19948899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 rot="3315965">
              <a:off x="4238710" y="2346922"/>
              <a:ext cx="462287" cy="349167"/>
            </a:xfrm>
            <a:prstGeom prst="arc">
              <a:avLst>
                <a:gd name="adj1" fmla="val 11068999"/>
                <a:gd name="adj2" fmla="val 19462093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rot="4006520">
              <a:off x="4210195" y="2293851"/>
              <a:ext cx="728732" cy="297833"/>
            </a:xfrm>
            <a:prstGeom prst="arc">
              <a:avLst>
                <a:gd name="adj1" fmla="val 11892235"/>
                <a:gd name="adj2" fmla="val 19948899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Content Placeholder 2"/>
          <p:cNvSpPr txBox="1">
            <a:spLocks/>
          </p:cNvSpPr>
          <p:nvPr/>
        </p:nvSpPr>
        <p:spPr>
          <a:xfrm>
            <a:off x="2705020" y="5410200"/>
            <a:ext cx="4229180" cy="137160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Connection strength/weight is binary</a:t>
            </a:r>
          </a:p>
          <a:p>
            <a:pPr marL="0" indent="0">
              <a:buNone/>
            </a:pP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Connection </a:t>
            </a:r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permanence is a scalar</a:t>
            </a:r>
          </a:p>
          <a:p>
            <a:pPr marL="0" indent="0">
              <a:buNone/>
            </a:pPr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Training changes permanence</a:t>
            </a:r>
          </a:p>
          <a:p>
            <a:pPr marL="0" indent="0">
              <a:buNone/>
            </a:pPr>
            <a:r>
              <a:rPr lang="en-US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If permanence &gt; threshold then connected</a:t>
            </a:r>
          </a:p>
          <a:p>
            <a:pPr marL="0" indent="0">
              <a:buNone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5373969" y="1987936"/>
            <a:ext cx="3084230" cy="1898264"/>
            <a:chOff x="5373969" y="1987936"/>
            <a:chExt cx="3084230" cy="1898264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2368" b="51316"/>
            <a:stretch/>
          </p:blipFill>
          <p:spPr bwMode="auto">
            <a:xfrm rot="5400000">
              <a:off x="6782269" y="1530266"/>
              <a:ext cx="1218259" cy="2133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5" name="Straight Arrow Connector 24"/>
            <p:cNvCxnSpPr/>
            <p:nvPr/>
          </p:nvCxnSpPr>
          <p:spPr>
            <a:xfrm>
              <a:off x="5373969" y="2595711"/>
              <a:ext cx="43544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Content Placeholder 2"/>
            <p:cNvSpPr txBox="1">
              <a:spLocks/>
            </p:cNvSpPr>
            <p:nvPr/>
          </p:nvSpPr>
          <p:spPr>
            <a:xfrm>
              <a:off x="6236918" y="3276600"/>
              <a:ext cx="2145082" cy="609600"/>
            </a:xfrm>
            <a:prstGeom prst="rect">
              <a:avLst/>
            </a:prstGeom>
            <a:ln w="6350"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Learning is the formation of connections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14400" y="4487333"/>
            <a:ext cx="5943600" cy="770467"/>
            <a:chOff x="855134" y="5181600"/>
            <a:chExt cx="5943600" cy="770467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2269067" y="5486400"/>
              <a:ext cx="4267199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Content Placeholder 2"/>
            <p:cNvSpPr txBox="1">
              <a:spLocks/>
            </p:cNvSpPr>
            <p:nvPr/>
          </p:nvSpPr>
          <p:spPr>
            <a:xfrm>
              <a:off x="6383867" y="5486400"/>
              <a:ext cx="414867" cy="465667"/>
            </a:xfrm>
            <a:prstGeom prst="rect">
              <a:avLst/>
            </a:prstGeom>
            <a:ln w="6350"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1</a:t>
              </a:r>
            </a:p>
          </p:txBody>
        </p:sp>
        <p:sp>
          <p:nvSpPr>
            <p:cNvPr id="59" name="Content Placeholder 2"/>
            <p:cNvSpPr txBox="1">
              <a:spLocks/>
            </p:cNvSpPr>
            <p:nvPr/>
          </p:nvSpPr>
          <p:spPr>
            <a:xfrm>
              <a:off x="2133600" y="5486400"/>
              <a:ext cx="414867" cy="465667"/>
            </a:xfrm>
            <a:prstGeom prst="rect">
              <a:avLst/>
            </a:prstGeom>
            <a:ln w="6350"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0</a:t>
              </a:r>
              <a:endParaRPr lang="en-US" sz="1400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1" name="Content Placeholder 2"/>
            <p:cNvSpPr txBox="1">
              <a:spLocks/>
            </p:cNvSpPr>
            <p:nvPr/>
          </p:nvSpPr>
          <p:spPr>
            <a:xfrm>
              <a:off x="5838947" y="5181600"/>
              <a:ext cx="903576" cy="266700"/>
            </a:xfrm>
            <a:prstGeom prst="rect">
              <a:avLst/>
            </a:prstGeom>
            <a:ln w="6350"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connected</a:t>
              </a:r>
              <a:endParaRPr lang="en-US" sz="1050" baseline="30000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3" name="Content Placeholder 2"/>
            <p:cNvSpPr txBox="1">
              <a:spLocks/>
            </p:cNvSpPr>
            <p:nvPr/>
          </p:nvSpPr>
          <p:spPr>
            <a:xfrm>
              <a:off x="2159000" y="5181600"/>
              <a:ext cx="1117599" cy="266700"/>
            </a:xfrm>
            <a:prstGeom prst="rect">
              <a:avLst/>
            </a:prstGeom>
            <a:ln w="6350"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unconnected</a:t>
              </a:r>
              <a:endParaRPr lang="en-US" sz="1050" baseline="30000" dirty="0" smtClean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64" name="Straight Arrow Connector 63"/>
            <p:cNvCxnSpPr>
              <a:endCxn id="63" idx="3"/>
            </p:cNvCxnSpPr>
            <p:nvPr/>
          </p:nvCxnSpPr>
          <p:spPr>
            <a:xfrm flipV="1">
              <a:off x="3276599" y="5314950"/>
              <a:ext cx="0" cy="1714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Content Placeholder 2"/>
            <p:cNvSpPr txBox="1">
              <a:spLocks/>
            </p:cNvSpPr>
            <p:nvPr/>
          </p:nvSpPr>
          <p:spPr>
            <a:xfrm>
              <a:off x="855134" y="5310409"/>
              <a:ext cx="1204814" cy="489257"/>
            </a:xfrm>
            <a:prstGeom prst="rect">
              <a:avLst/>
            </a:prstGeom>
            <a:ln w="6350"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Connection</a:t>
              </a:r>
              <a:br>
                <a:rPr lang="en-US" sz="14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</a:br>
              <a:r>
                <a:rPr lang="en-US" sz="14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permanence</a:t>
              </a:r>
            </a:p>
          </p:txBody>
        </p:sp>
        <p:sp>
          <p:nvSpPr>
            <p:cNvPr id="75" name="Content Placeholder 2"/>
            <p:cNvSpPr txBox="1">
              <a:spLocks/>
            </p:cNvSpPr>
            <p:nvPr/>
          </p:nvSpPr>
          <p:spPr>
            <a:xfrm>
              <a:off x="3047999" y="5486400"/>
              <a:ext cx="533401" cy="465667"/>
            </a:xfrm>
            <a:prstGeom prst="rect">
              <a:avLst/>
            </a:prstGeom>
            <a:ln w="6350"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0.2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704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62940" y="1835280"/>
            <a:ext cx="36717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“</a:t>
            </a:r>
            <a:r>
              <a:rPr lang="en-US" sz="2800" dirty="0" smtClean="0">
                <a:solidFill>
                  <a:prstClr val="white"/>
                </a:solidFill>
              </a:rPr>
              <a:t>If </a:t>
            </a:r>
            <a:r>
              <a:rPr lang="en-US" sz="2800" dirty="0">
                <a:solidFill>
                  <a:prstClr val="white"/>
                </a:solidFill>
              </a:rPr>
              <a:t>you invent a breakthrough </a:t>
            </a:r>
            <a:r>
              <a:rPr lang="en-US" sz="2800" dirty="0" smtClean="0">
                <a:solidFill>
                  <a:prstClr val="white"/>
                </a:solidFill>
              </a:rPr>
              <a:t>so computers </a:t>
            </a:r>
            <a:r>
              <a:rPr lang="en-US" sz="2800" dirty="0">
                <a:solidFill>
                  <a:prstClr val="white"/>
                </a:solidFill>
              </a:rPr>
              <a:t>can </a:t>
            </a:r>
            <a:r>
              <a:rPr lang="en-US" sz="2800" dirty="0" smtClean="0">
                <a:solidFill>
                  <a:prstClr val="white"/>
                </a:solidFill>
              </a:rPr>
              <a:t>learn</a:t>
            </a:r>
            <a:r>
              <a:rPr lang="en-US" sz="2800" dirty="0">
                <a:solidFill>
                  <a:prstClr val="white"/>
                </a:solidFill>
              </a:rPr>
              <a:t>,</a:t>
            </a:r>
            <a:r>
              <a:rPr lang="en-US" sz="2800" dirty="0" smtClean="0">
                <a:solidFill>
                  <a:prstClr val="white"/>
                </a:solidFill>
              </a:rPr>
              <a:t> that </a:t>
            </a:r>
            <a:r>
              <a:rPr lang="en-US" sz="2800" dirty="0">
                <a:solidFill>
                  <a:prstClr val="white"/>
                </a:solidFill>
              </a:rPr>
              <a:t>is worth 10 </a:t>
            </a:r>
            <a:r>
              <a:rPr lang="en-US" sz="2800" dirty="0" err="1" smtClean="0">
                <a:solidFill>
                  <a:prstClr val="white"/>
                </a:solidFill>
              </a:rPr>
              <a:t>Microsofts</a:t>
            </a:r>
            <a:r>
              <a:rPr lang="en-US" sz="2400" dirty="0" smtClean="0">
                <a:solidFill>
                  <a:prstClr val="white"/>
                </a:solidFill>
              </a:rPr>
              <a:t>”</a:t>
            </a:r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73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46566" y="651458"/>
            <a:ext cx="36717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</a:rPr>
              <a:t>"</a:t>
            </a:r>
            <a:r>
              <a:rPr lang="en-US" sz="2800" dirty="0">
                <a:solidFill>
                  <a:prstClr val="black"/>
                </a:solidFill>
              </a:rPr>
              <a:t>If you invent a breakthrough </a:t>
            </a:r>
            <a:r>
              <a:rPr lang="en-US" sz="2800" dirty="0" smtClean="0">
                <a:solidFill>
                  <a:prstClr val="black"/>
                </a:solidFill>
              </a:rPr>
              <a:t>so </a:t>
            </a:r>
            <a:r>
              <a:rPr lang="en-US" sz="3200" dirty="0" smtClean="0">
                <a:solidFill>
                  <a:prstClr val="white">
                    <a:lumMod val="75000"/>
                  </a:prstClr>
                </a:solidFill>
              </a:rPr>
              <a:t>computers that learn</a:t>
            </a:r>
            <a:r>
              <a:rPr lang="en-US" sz="2800" dirty="0" smtClean="0">
                <a:solidFill>
                  <a:prstClr val="white"/>
                </a:solidFill>
              </a:rPr>
              <a:t/>
            </a:r>
            <a:br>
              <a:rPr lang="en-US" sz="2800" dirty="0" smtClean="0">
                <a:solidFill>
                  <a:prstClr val="white"/>
                </a:solidFill>
              </a:rPr>
            </a:br>
            <a:r>
              <a:rPr lang="en-US" sz="2800" dirty="0" smtClean="0">
                <a:solidFill>
                  <a:prstClr val="black"/>
                </a:solidFill>
              </a:rPr>
              <a:t> that </a:t>
            </a:r>
            <a:r>
              <a:rPr lang="en-US" sz="2800" dirty="0">
                <a:solidFill>
                  <a:prstClr val="black"/>
                </a:solidFill>
              </a:rPr>
              <a:t>is worth 10 </a:t>
            </a:r>
            <a:r>
              <a:rPr lang="en-US" sz="2800" dirty="0" smtClean="0">
                <a:solidFill>
                  <a:prstClr val="black"/>
                </a:solidFill>
              </a:rPr>
              <a:t>Micros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40533" y="3340939"/>
            <a:ext cx="5269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arenR"/>
            </a:pPr>
            <a:r>
              <a:rPr lang="en-US" sz="2400" dirty="0" smtClean="0">
                <a:solidFill>
                  <a:prstClr val="white"/>
                </a:solidFill>
              </a:rPr>
              <a:t>What principles will we use to build intelligent machines?</a:t>
            </a:r>
            <a:r>
              <a:rPr lang="en-US" sz="3200" dirty="0" smtClean="0">
                <a:solidFill>
                  <a:prstClr val="white"/>
                </a:solidFill>
              </a:rPr>
              <a:t/>
            </a:r>
            <a:br>
              <a:rPr lang="en-US" sz="3200" dirty="0" smtClean="0">
                <a:solidFill>
                  <a:prstClr val="white"/>
                </a:solidFill>
              </a:rPr>
            </a:br>
            <a:endParaRPr lang="en-US" sz="2400" dirty="0" smtClean="0">
              <a:solidFill>
                <a:prstClr val="white"/>
              </a:solidFill>
            </a:endParaRPr>
          </a:p>
          <a:p>
            <a:pPr marL="457200" indent="-457200">
              <a:buFontTx/>
              <a:buAutoNum type="arabicParenR"/>
            </a:pPr>
            <a:r>
              <a:rPr lang="en-US" sz="2400" dirty="0" smtClean="0">
                <a:solidFill>
                  <a:prstClr val="white"/>
                </a:solidFill>
              </a:rPr>
              <a:t>What applications will drive adoption in the near and long term?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99229" y="796080"/>
            <a:ext cx="527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Machine Intelligence</a:t>
            </a:r>
          </a:p>
        </p:txBody>
      </p:sp>
    </p:spTree>
    <p:extLst>
      <p:ext uri="{BB962C8B-B14F-4D97-AF65-F5344CB8AC3E}">
        <p14:creationId xmlns:p14="http://schemas.microsoft.com/office/powerpoint/2010/main" val="399361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06893" y="534956"/>
            <a:ext cx="2093686" cy="2005360"/>
            <a:chOff x="685757" y="1129464"/>
            <a:chExt cx="1596273" cy="1402584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757" y="1129464"/>
              <a:ext cx="1596273" cy="1402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10"/>
            <p:cNvSpPr/>
            <p:nvPr/>
          </p:nvSpPr>
          <p:spPr bwMode="auto">
            <a:xfrm>
              <a:off x="1339517" y="2178868"/>
              <a:ext cx="842210" cy="35318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  <a:latin typeface="Arial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294165" y="3340939"/>
            <a:ext cx="58220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arenR"/>
            </a:pPr>
            <a:r>
              <a:rPr lang="en-US" sz="2400" dirty="0" smtClean="0">
                <a:solidFill>
                  <a:prstClr val="white"/>
                </a:solidFill>
              </a:rPr>
              <a:t>Flexible </a:t>
            </a:r>
            <a:r>
              <a:rPr lang="en-US" dirty="0" smtClean="0">
                <a:solidFill>
                  <a:prstClr val="white"/>
                </a:solidFill>
              </a:rPr>
              <a:t>(universal learning machine)</a:t>
            </a:r>
            <a:endParaRPr lang="en-US" sz="2000" dirty="0" smtClean="0">
              <a:solidFill>
                <a:prstClr val="white"/>
              </a:solidFill>
            </a:endParaRPr>
          </a:p>
          <a:p>
            <a:pPr marL="457200" indent="-457200">
              <a:buFontTx/>
              <a:buAutoNum type="arabicParenR"/>
            </a:pPr>
            <a:endParaRPr lang="en-US" sz="2400" dirty="0">
              <a:solidFill>
                <a:prstClr val="white"/>
              </a:solidFill>
            </a:endParaRPr>
          </a:p>
          <a:p>
            <a:pPr marL="457200" indent="-457200">
              <a:buFontTx/>
              <a:buAutoNum type="arabicParenR"/>
            </a:pPr>
            <a:r>
              <a:rPr lang="en-US" sz="2400" dirty="0" smtClean="0">
                <a:solidFill>
                  <a:prstClr val="white"/>
                </a:solidFill>
              </a:rPr>
              <a:t>Robust</a:t>
            </a:r>
          </a:p>
          <a:p>
            <a:pPr marL="457200" indent="-457200">
              <a:buFontTx/>
              <a:buAutoNum type="arabicParenR"/>
            </a:pPr>
            <a:endParaRPr lang="en-US" sz="2400" dirty="0">
              <a:solidFill>
                <a:prstClr val="white"/>
              </a:solidFill>
            </a:endParaRPr>
          </a:p>
          <a:p>
            <a:pPr marL="457200" indent="-457200">
              <a:buFontTx/>
              <a:buAutoNum type="arabicParenR"/>
            </a:pPr>
            <a:r>
              <a:rPr lang="en-US" sz="2400" dirty="0" smtClean="0">
                <a:solidFill>
                  <a:prstClr val="white"/>
                </a:solidFill>
              </a:rPr>
              <a:t>If we knew how the neocortex worked, we would be in a race to build them.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67063" y="538497"/>
            <a:ext cx="3044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Machine intelligence will be built on the principles of the neocortex</a:t>
            </a:r>
          </a:p>
        </p:txBody>
      </p:sp>
    </p:spTree>
    <p:extLst>
      <p:ext uri="{BB962C8B-B14F-4D97-AF65-F5344CB8AC3E}">
        <p14:creationId xmlns:p14="http://schemas.microsoft.com/office/powerpoint/2010/main" val="279780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Rectangle 1081"/>
          <p:cNvSpPr/>
          <p:nvPr/>
        </p:nvSpPr>
        <p:spPr bwMode="auto">
          <a:xfrm>
            <a:off x="1548546" y="1192685"/>
            <a:ext cx="5741543" cy="256036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83" name="Straight Connector 1082"/>
          <p:cNvCxnSpPr/>
          <p:nvPr/>
        </p:nvCxnSpPr>
        <p:spPr>
          <a:xfrm>
            <a:off x="1548545" y="1635315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/>
          <p:cNvCxnSpPr/>
          <p:nvPr/>
        </p:nvCxnSpPr>
        <p:spPr>
          <a:xfrm>
            <a:off x="1552095" y="2772589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/>
          <p:cNvCxnSpPr/>
          <p:nvPr/>
        </p:nvCxnSpPr>
        <p:spPr>
          <a:xfrm>
            <a:off x="1552095" y="3269317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845434" y="1661350"/>
            <a:ext cx="51367" cy="2063348"/>
            <a:chOff x="2767746" y="4347876"/>
            <a:chExt cx="51367" cy="2063348"/>
          </a:xfrm>
        </p:grpSpPr>
        <p:grpSp>
          <p:nvGrpSpPr>
            <p:cNvPr id="32" name="Group 31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916" name="Oval 91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17" name="Oval 91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18" name="Oval 91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19" name="Oval 91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20" name="Oval 91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21" name="Oval 92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094" name="Group 1093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095" name="Oval 1094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6" name="Oval 1095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7" name="Oval 1096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8" name="Oval 1097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9" name="Oval 1098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00" name="Oval 1099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03" name="Oval 1102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04" name="Oval 1103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05" name="Oval 1104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06" name="Oval 1105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07" name="Oval 1106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108" name="Group 1107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109" name="Oval 1108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0" name="Oval 1109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1" name="Oval 1110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2" name="Oval 1111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3" name="Oval 1112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4" name="Oval 1113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15" name="Group 1114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116" name="Oval 111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7" name="Oval 111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8" name="Oval 111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9" name="Oval 111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0" name="Oval 111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1" name="Oval 112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122" name="Group 1121"/>
          <p:cNvGrpSpPr/>
          <p:nvPr/>
        </p:nvGrpSpPr>
        <p:grpSpPr>
          <a:xfrm>
            <a:off x="2742389" y="1665347"/>
            <a:ext cx="51367" cy="2063348"/>
            <a:chOff x="2767746" y="4347876"/>
            <a:chExt cx="51367" cy="2063348"/>
          </a:xfrm>
        </p:grpSpPr>
        <p:grpSp>
          <p:nvGrpSpPr>
            <p:cNvPr id="1123" name="Group 1122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150" name="Oval 114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1" name="Oval 115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2" name="Oval 115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3" name="Oval 115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4" name="Oval 115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5" name="Oval 115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24" name="Group 1123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144" name="Oval 114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5" name="Oval 114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6" name="Oval 114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7" name="Oval 114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8" name="Oval 114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9" name="Oval 114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25" name="Oval 1124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26" name="Oval 1125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27" name="Oval 1126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28" name="Oval 1127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29" name="Oval 1128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130" name="Group 1129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138" name="Oval 113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9" name="Oval 113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0" name="Oval 113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1" name="Oval 114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2" name="Oval 114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3" name="Oval 114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31" name="Group 1130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132" name="Oval 113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3" name="Oval 113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4" name="Oval 113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5" name="Oval 113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6" name="Oval 113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7" name="Oval 113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156" name="Group 1155"/>
          <p:cNvGrpSpPr/>
          <p:nvPr/>
        </p:nvGrpSpPr>
        <p:grpSpPr>
          <a:xfrm>
            <a:off x="2935793" y="1672435"/>
            <a:ext cx="51367" cy="2063348"/>
            <a:chOff x="2767746" y="4347876"/>
            <a:chExt cx="51367" cy="2063348"/>
          </a:xfrm>
        </p:grpSpPr>
        <p:grpSp>
          <p:nvGrpSpPr>
            <p:cNvPr id="1157" name="Group 1156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184" name="Oval 118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5" name="Oval 118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6" name="Oval 118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7" name="Oval 118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8" name="Oval 118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9" name="Oval 118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58" name="Group 1157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178" name="Oval 117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9" name="Oval 117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0" name="Oval 117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1" name="Oval 118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2" name="Oval 118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3" name="Oval 118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59" name="Oval 1158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60" name="Oval 1159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61" name="Oval 1160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62" name="Oval 1161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63" name="Oval 1162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164" name="Group 1163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172" name="Oval 117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3" name="Oval 117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4" name="Oval 117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5" name="Oval 117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6" name="Oval 117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7" name="Oval 117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65" name="Group 1164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166" name="Oval 116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7" name="Oval 116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8" name="Oval 116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9" name="Oval 116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0" name="Oval 116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1" name="Oval 117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190" name="Group 1189"/>
          <p:cNvGrpSpPr/>
          <p:nvPr/>
        </p:nvGrpSpPr>
        <p:grpSpPr>
          <a:xfrm>
            <a:off x="2648536" y="1657162"/>
            <a:ext cx="51367" cy="2063348"/>
            <a:chOff x="2767746" y="4347876"/>
            <a:chExt cx="51367" cy="2063348"/>
          </a:xfrm>
        </p:grpSpPr>
        <p:grpSp>
          <p:nvGrpSpPr>
            <p:cNvPr id="1191" name="Group 1190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218" name="Oval 121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9" name="Oval 121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20" name="Oval 121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21" name="Oval 122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22" name="Oval 122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23" name="Oval 122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92" name="Group 1191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212" name="Oval 121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3" name="Oval 121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4" name="Oval 121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5" name="Oval 121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6" name="Oval 121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7" name="Oval 121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93" name="Oval 1192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94" name="Oval 1193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95" name="Oval 1194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96" name="Oval 1195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97" name="Oval 1196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198" name="Group 1197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206" name="Oval 120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7" name="Oval 120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8" name="Oval 120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9" name="Oval 120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0" name="Oval 120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1" name="Oval 121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99" name="Group 1198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200" name="Oval 119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1" name="Oval 120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2" name="Oval 120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3" name="Oval 120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4" name="Oval 120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5" name="Oval 120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24" name="Group 1223"/>
          <p:cNvGrpSpPr/>
          <p:nvPr/>
        </p:nvGrpSpPr>
        <p:grpSpPr>
          <a:xfrm>
            <a:off x="2545491" y="1668247"/>
            <a:ext cx="51367" cy="2063348"/>
            <a:chOff x="2767746" y="4347876"/>
            <a:chExt cx="51367" cy="2063348"/>
          </a:xfrm>
        </p:grpSpPr>
        <p:grpSp>
          <p:nvGrpSpPr>
            <p:cNvPr id="1225" name="Group 1224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252" name="Oval 125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3" name="Oval 125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4" name="Oval 125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5" name="Oval 125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6" name="Oval 125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7" name="Oval 125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26" name="Group 1225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246" name="Oval 124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7" name="Oval 124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8" name="Oval 124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9" name="Oval 124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0" name="Oval 124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1" name="Oval 125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227" name="Oval 1226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28" name="Oval 1227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29" name="Oval 1228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30" name="Oval 1229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31" name="Oval 1230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232" name="Group 1231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240" name="Oval 123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1" name="Oval 124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2" name="Oval 124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3" name="Oval 124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4" name="Oval 124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5" name="Oval 124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33" name="Group 1232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234" name="Oval 123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5" name="Oval 123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6" name="Oval 123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7" name="Oval 123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8" name="Oval 123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9" name="Oval 123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58" name="Group 1257"/>
          <p:cNvGrpSpPr/>
          <p:nvPr/>
        </p:nvGrpSpPr>
        <p:grpSpPr>
          <a:xfrm>
            <a:off x="2368322" y="1671529"/>
            <a:ext cx="51367" cy="2063348"/>
            <a:chOff x="2767746" y="4347876"/>
            <a:chExt cx="51367" cy="2063348"/>
          </a:xfrm>
        </p:grpSpPr>
        <p:grpSp>
          <p:nvGrpSpPr>
            <p:cNvPr id="1259" name="Group 1258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286" name="Oval 128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7" name="Oval 128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8" name="Oval 128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9" name="Oval 128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90" name="Oval 128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91" name="Oval 129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60" name="Group 1259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280" name="Oval 127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1" name="Oval 128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2" name="Oval 128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3" name="Oval 128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4" name="Oval 128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5" name="Oval 128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261" name="Oval 1260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62" name="Oval 1261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63" name="Oval 1262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64" name="Oval 1263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65" name="Oval 1264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266" name="Group 1265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274" name="Oval 127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5" name="Oval 127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6" name="Oval 127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7" name="Oval 127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8" name="Oval 127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9" name="Oval 127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67" name="Group 1266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268" name="Oval 126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69" name="Oval 126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0" name="Oval 126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1" name="Oval 127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2" name="Oval 127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3" name="Oval 127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92" name="Group 1291"/>
          <p:cNvGrpSpPr/>
          <p:nvPr/>
        </p:nvGrpSpPr>
        <p:grpSpPr>
          <a:xfrm>
            <a:off x="2265277" y="1654262"/>
            <a:ext cx="51367" cy="2063348"/>
            <a:chOff x="2767746" y="4347876"/>
            <a:chExt cx="51367" cy="2063348"/>
          </a:xfrm>
        </p:grpSpPr>
        <p:grpSp>
          <p:nvGrpSpPr>
            <p:cNvPr id="1293" name="Group 1292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320" name="Oval 131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1" name="Oval 132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2" name="Oval 132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3" name="Oval 132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4" name="Oval 132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5" name="Oval 132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94" name="Group 1293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314" name="Oval 131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5" name="Oval 131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6" name="Oval 131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7" name="Oval 131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8" name="Oval 131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9" name="Oval 131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295" name="Oval 1294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6" name="Oval 1295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7" name="Oval 1296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8" name="Oval 1297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9" name="Oval 1298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00" name="Group 1299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308" name="Oval 130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9" name="Oval 130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0" name="Oval 130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1" name="Oval 131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2" name="Oval 131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3" name="Oval 131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01" name="Group 1300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302" name="Oval 130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3" name="Oval 130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4" name="Oval 130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5" name="Oval 130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6" name="Oval 130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7" name="Oval 130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326" name="Group 1325"/>
          <p:cNvGrpSpPr/>
          <p:nvPr/>
        </p:nvGrpSpPr>
        <p:grpSpPr>
          <a:xfrm>
            <a:off x="2458681" y="1661350"/>
            <a:ext cx="51367" cy="2063348"/>
            <a:chOff x="2767746" y="4347876"/>
            <a:chExt cx="51367" cy="2063348"/>
          </a:xfrm>
        </p:grpSpPr>
        <p:grpSp>
          <p:nvGrpSpPr>
            <p:cNvPr id="1327" name="Group 1326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354" name="Oval 135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5" name="Oval 135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6" name="Oval 135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7" name="Oval 135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8" name="Oval 135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9" name="Oval 135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28" name="Group 1327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348" name="Oval 134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9" name="Oval 134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0" name="Oval 134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1" name="Oval 135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2" name="Oval 135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3" name="Oval 135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329" name="Oval 1328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0" name="Oval 1329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1" name="Oval 1330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2" name="Oval 1331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3" name="Oval 1332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34" name="Group 1333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342" name="Oval 134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3" name="Oval 134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4" name="Oval 134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5" name="Oval 134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6" name="Oval 134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7" name="Oval 134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35" name="Group 1334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336" name="Oval 133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7" name="Oval 133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8" name="Oval 133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9" name="Oval 133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0" name="Oval 133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1" name="Oval 134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360" name="Group 1359"/>
          <p:cNvGrpSpPr/>
          <p:nvPr/>
        </p:nvGrpSpPr>
        <p:grpSpPr>
          <a:xfrm>
            <a:off x="2171424" y="1667341"/>
            <a:ext cx="51367" cy="2063348"/>
            <a:chOff x="2767746" y="4347876"/>
            <a:chExt cx="51367" cy="2063348"/>
          </a:xfrm>
        </p:grpSpPr>
        <p:grpSp>
          <p:nvGrpSpPr>
            <p:cNvPr id="1361" name="Group 1360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388" name="Oval 138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9" name="Oval 138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0" name="Oval 138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1" name="Oval 139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2" name="Oval 139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3" name="Oval 139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62" name="Group 1361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382" name="Oval 138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3" name="Oval 138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4" name="Oval 138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5" name="Oval 138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6" name="Oval 138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7" name="Oval 138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363" name="Oval 1362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64" name="Oval 1363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65" name="Oval 1364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66" name="Oval 1365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67" name="Oval 1366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68" name="Group 1367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376" name="Oval 137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7" name="Oval 137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8" name="Oval 137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9" name="Oval 137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0" name="Oval 137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1" name="Oval 138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69" name="Group 1368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370" name="Oval 136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1" name="Oval 137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2" name="Oval 137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3" name="Oval 137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4" name="Oval 137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5" name="Oval 137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394" name="Group 1393"/>
          <p:cNvGrpSpPr/>
          <p:nvPr/>
        </p:nvGrpSpPr>
        <p:grpSpPr>
          <a:xfrm>
            <a:off x="2068379" y="1678426"/>
            <a:ext cx="51367" cy="2063348"/>
            <a:chOff x="2767746" y="4347876"/>
            <a:chExt cx="51367" cy="2063348"/>
          </a:xfrm>
        </p:grpSpPr>
        <p:grpSp>
          <p:nvGrpSpPr>
            <p:cNvPr id="1395" name="Group 1394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422" name="Oval 142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3" name="Oval 142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4" name="Oval 142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5" name="Oval 142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6" name="Oval 142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7" name="Oval 142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96" name="Group 1395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416" name="Oval 141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7" name="Oval 141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8" name="Oval 141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9" name="Oval 141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0" name="Oval 141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1" name="Oval 142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397" name="Oval 1396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98" name="Oval 1397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99" name="Oval 1398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00" name="Oval 1399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01" name="Oval 1400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402" name="Group 1401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410" name="Oval 140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1" name="Oval 141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2" name="Oval 141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3" name="Oval 141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4" name="Oval 141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5" name="Oval 141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03" name="Group 1402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404" name="Oval 140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5" name="Oval 140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6" name="Oval 140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7" name="Oval 140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8" name="Oval 140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9" name="Oval 140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428" name="Group 1427"/>
          <p:cNvGrpSpPr/>
          <p:nvPr/>
        </p:nvGrpSpPr>
        <p:grpSpPr>
          <a:xfrm>
            <a:off x="1891211" y="1657353"/>
            <a:ext cx="51367" cy="2063348"/>
            <a:chOff x="2767746" y="4347876"/>
            <a:chExt cx="51367" cy="2063348"/>
          </a:xfrm>
        </p:grpSpPr>
        <p:grpSp>
          <p:nvGrpSpPr>
            <p:cNvPr id="1429" name="Group 1428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456" name="Oval 145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7" name="Oval 145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8" name="Oval 145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9" name="Oval 145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60" name="Oval 145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61" name="Oval 146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30" name="Group 1429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450" name="Oval 144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1" name="Oval 145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2" name="Oval 145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3" name="Oval 145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4" name="Oval 145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5" name="Oval 145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31" name="Oval 1430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32" name="Oval 1431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33" name="Oval 1432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34" name="Oval 1433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35" name="Oval 1434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436" name="Group 1435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444" name="Oval 144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5" name="Oval 144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6" name="Oval 144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7" name="Oval 144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8" name="Oval 144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9" name="Oval 144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37" name="Group 1436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438" name="Oval 143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39" name="Oval 143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0" name="Oval 143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1" name="Oval 144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2" name="Oval 144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3" name="Oval 144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462" name="Group 1461"/>
          <p:cNvGrpSpPr/>
          <p:nvPr/>
        </p:nvGrpSpPr>
        <p:grpSpPr>
          <a:xfrm>
            <a:off x="1788166" y="1668438"/>
            <a:ext cx="51367" cy="2063348"/>
            <a:chOff x="2767746" y="4347876"/>
            <a:chExt cx="51367" cy="2063348"/>
          </a:xfrm>
        </p:grpSpPr>
        <p:grpSp>
          <p:nvGrpSpPr>
            <p:cNvPr id="1463" name="Group 1462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490" name="Oval 148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1" name="Oval 149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2" name="Oval 149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3" name="Oval 149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4" name="Oval 149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5" name="Oval 149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64" name="Group 1463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484" name="Oval 148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5" name="Oval 148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6" name="Oval 148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7" name="Oval 148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8" name="Oval 148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9" name="Oval 148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65" name="Oval 1464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66" name="Oval 1465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67" name="Oval 1466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68" name="Oval 1467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69" name="Oval 1468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470" name="Group 1469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478" name="Oval 147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9" name="Oval 147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0" name="Oval 147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1" name="Oval 148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2" name="Oval 148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3" name="Oval 148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71" name="Group 1470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472" name="Oval 147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3" name="Oval 147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4" name="Oval 147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5" name="Oval 147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6" name="Oval 147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7" name="Oval 147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496" name="Group 1495"/>
          <p:cNvGrpSpPr/>
          <p:nvPr/>
        </p:nvGrpSpPr>
        <p:grpSpPr>
          <a:xfrm>
            <a:off x="1981570" y="1668438"/>
            <a:ext cx="51367" cy="2063348"/>
            <a:chOff x="2767746" y="4347876"/>
            <a:chExt cx="51367" cy="2063348"/>
          </a:xfrm>
        </p:grpSpPr>
        <p:grpSp>
          <p:nvGrpSpPr>
            <p:cNvPr id="1497" name="Group 1496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524" name="Oval 152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5" name="Oval 152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6" name="Oval 152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7" name="Oval 152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8" name="Oval 152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9" name="Oval 152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98" name="Group 1497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518" name="Oval 151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9" name="Oval 151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0" name="Oval 151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1" name="Oval 152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2" name="Oval 152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3" name="Oval 152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99" name="Oval 1498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00" name="Oval 1499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01" name="Oval 1500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02" name="Oval 1501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03" name="Oval 1502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04" name="Group 1503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512" name="Oval 151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3" name="Oval 151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4" name="Oval 151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5" name="Oval 151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6" name="Oval 151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7" name="Oval 151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05" name="Group 1504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506" name="Oval 150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7" name="Oval 150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8" name="Oval 150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9" name="Oval 150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0" name="Oval 150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1" name="Oval 151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530" name="Group 1529"/>
          <p:cNvGrpSpPr/>
          <p:nvPr/>
        </p:nvGrpSpPr>
        <p:grpSpPr>
          <a:xfrm>
            <a:off x="1694313" y="1653165"/>
            <a:ext cx="51367" cy="2063348"/>
            <a:chOff x="2767746" y="4347876"/>
            <a:chExt cx="51367" cy="2063348"/>
          </a:xfrm>
        </p:grpSpPr>
        <p:grpSp>
          <p:nvGrpSpPr>
            <p:cNvPr id="1531" name="Group 1530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558" name="Oval 155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9" name="Oval 155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0" name="Oval 155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1" name="Oval 156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2" name="Oval 156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3" name="Oval 156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32" name="Group 1531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552" name="Oval 155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3" name="Oval 155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4" name="Oval 155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5" name="Oval 155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6" name="Oval 155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7" name="Oval 155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533" name="Oval 1532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34" name="Oval 1533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35" name="Oval 1534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36" name="Oval 1535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37" name="Oval 1536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38" name="Group 1537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546" name="Oval 154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7" name="Oval 154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8" name="Oval 154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9" name="Oval 154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0" name="Oval 154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1" name="Oval 155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39" name="Group 1538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540" name="Oval 153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1" name="Oval 154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2" name="Oval 154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3" name="Oval 154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4" name="Oval 154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5" name="Oval 154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564" name="Group 1563"/>
          <p:cNvGrpSpPr/>
          <p:nvPr/>
        </p:nvGrpSpPr>
        <p:grpSpPr>
          <a:xfrm>
            <a:off x="1591268" y="1664250"/>
            <a:ext cx="51367" cy="2063348"/>
            <a:chOff x="2767746" y="4347876"/>
            <a:chExt cx="51367" cy="2063348"/>
          </a:xfrm>
        </p:grpSpPr>
        <p:grpSp>
          <p:nvGrpSpPr>
            <p:cNvPr id="1565" name="Group 1564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592" name="Oval 159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3" name="Oval 159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4" name="Oval 159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5" name="Oval 159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6" name="Oval 159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7" name="Oval 159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66" name="Group 1565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586" name="Oval 158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7" name="Oval 158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8" name="Oval 158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9" name="Oval 158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0" name="Oval 158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1" name="Oval 159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567" name="Oval 1566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68" name="Oval 1567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69" name="Oval 1568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70" name="Oval 1569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71" name="Oval 1570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72" name="Group 1571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580" name="Oval 157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1" name="Oval 158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2" name="Oval 158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3" name="Oval 158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4" name="Oval 158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5" name="Oval 158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73" name="Group 1572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574" name="Oval 157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5" name="Oval 157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6" name="Oval 157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7" name="Oval 157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8" name="Oval 157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9" name="Oval 157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703" name="Group 1702"/>
          <p:cNvGrpSpPr/>
          <p:nvPr/>
        </p:nvGrpSpPr>
        <p:grpSpPr>
          <a:xfrm>
            <a:off x="3127445" y="1653663"/>
            <a:ext cx="51367" cy="2063348"/>
            <a:chOff x="2767746" y="4347876"/>
            <a:chExt cx="51367" cy="2063348"/>
          </a:xfrm>
        </p:grpSpPr>
        <p:grpSp>
          <p:nvGrpSpPr>
            <p:cNvPr id="1704" name="Group 1703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731" name="Oval 1730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32" name="Oval 1731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33" name="Oval 1732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34" name="Oval 1733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35" name="Oval 1734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36" name="Oval 1735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705" name="Group 1704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725" name="Oval 1724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26" name="Oval 1725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27" name="Oval 1726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28" name="Oval 1727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29" name="Oval 1728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30" name="Oval 1729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706" name="Oval 1705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07" name="Oval 1706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08" name="Oval 1707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09" name="Oval 1708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10" name="Oval 1709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711" name="Group 1710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719" name="Oval 1718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20" name="Oval 1719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21" name="Oval 1720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22" name="Oval 1721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23" name="Oval 1722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24" name="Oval 1723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712" name="Group 1711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713" name="Oval 1712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14" name="Oval 1713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15" name="Oval 1714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16" name="Oval 1715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17" name="Oval 1716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18" name="Oval 1717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737" name="Group 1736"/>
          <p:cNvGrpSpPr/>
          <p:nvPr/>
        </p:nvGrpSpPr>
        <p:grpSpPr>
          <a:xfrm>
            <a:off x="3024400" y="1664748"/>
            <a:ext cx="51367" cy="2063348"/>
            <a:chOff x="2767746" y="4347876"/>
            <a:chExt cx="51367" cy="2063348"/>
          </a:xfrm>
        </p:grpSpPr>
        <p:grpSp>
          <p:nvGrpSpPr>
            <p:cNvPr id="1738" name="Group 1737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765" name="Oval 1764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6" name="Oval 1765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7" name="Oval 1766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8" name="Oval 1767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9" name="Oval 1768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70" name="Oval 1769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739" name="Group 1738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759" name="Oval 1758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0" name="Oval 1759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1" name="Oval 1760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2" name="Oval 1761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3" name="Oval 1762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4" name="Oval 1763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740" name="Oval 1739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41" name="Oval 1740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42" name="Oval 1741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43" name="Oval 1742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44" name="Oval 1743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745" name="Group 1744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753" name="Oval 1752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4" name="Oval 1753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5" name="Oval 1754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6" name="Oval 1755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7" name="Oval 1756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8" name="Oval 1757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746" name="Group 1745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747" name="Oval 1746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48" name="Oval 1747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49" name="Oval 1748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0" name="Oval 1749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1" name="Oval 1750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2" name="Oval 1751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1791" name="Content Placeholder 2"/>
          <p:cNvSpPr txBox="1">
            <a:spLocks/>
          </p:cNvSpPr>
          <p:nvPr/>
        </p:nvSpPr>
        <p:spPr>
          <a:xfrm>
            <a:off x="1133259" y="1777711"/>
            <a:ext cx="367921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2/3</a:t>
            </a:r>
          </a:p>
        </p:txBody>
      </p:sp>
      <p:sp>
        <p:nvSpPr>
          <p:cNvPr id="1792" name="Content Placeholder 2"/>
          <p:cNvSpPr txBox="1">
            <a:spLocks/>
          </p:cNvSpPr>
          <p:nvPr/>
        </p:nvSpPr>
        <p:spPr>
          <a:xfrm>
            <a:off x="1221321" y="2347859"/>
            <a:ext cx="277329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4</a:t>
            </a:r>
          </a:p>
        </p:txBody>
      </p:sp>
      <p:sp>
        <p:nvSpPr>
          <p:cNvPr id="1795" name="Content Placeholder 2"/>
          <p:cNvSpPr txBox="1">
            <a:spLocks/>
          </p:cNvSpPr>
          <p:nvPr/>
        </p:nvSpPr>
        <p:spPr>
          <a:xfrm>
            <a:off x="1228752" y="2932654"/>
            <a:ext cx="277329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5</a:t>
            </a:r>
          </a:p>
        </p:txBody>
      </p:sp>
      <p:sp>
        <p:nvSpPr>
          <p:cNvPr id="1796" name="Content Placeholder 2"/>
          <p:cNvSpPr txBox="1">
            <a:spLocks/>
          </p:cNvSpPr>
          <p:nvPr/>
        </p:nvSpPr>
        <p:spPr>
          <a:xfrm>
            <a:off x="1240743" y="3364591"/>
            <a:ext cx="277329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6</a:t>
            </a:r>
          </a:p>
        </p:txBody>
      </p:sp>
      <p:sp>
        <p:nvSpPr>
          <p:cNvPr id="712" name="Content Placeholder 2"/>
          <p:cNvSpPr txBox="1">
            <a:spLocks/>
          </p:cNvSpPr>
          <p:nvPr/>
        </p:nvSpPr>
        <p:spPr>
          <a:xfrm>
            <a:off x="344118" y="228600"/>
            <a:ext cx="6412175" cy="762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L4 and L2/3: Feedforward Inference</a:t>
            </a:r>
            <a:b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891211" y="2608597"/>
            <a:ext cx="1766331" cy="2034161"/>
            <a:chOff x="1891211" y="2608597"/>
            <a:chExt cx="1766331" cy="2034161"/>
          </a:xfrm>
        </p:grpSpPr>
        <p:cxnSp>
          <p:nvCxnSpPr>
            <p:cNvPr id="715" name="Straight Arrow Connector 714"/>
            <p:cNvCxnSpPr/>
            <p:nvPr/>
          </p:nvCxnSpPr>
          <p:spPr>
            <a:xfrm flipV="1">
              <a:off x="3654055" y="2608597"/>
              <a:ext cx="0" cy="176474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" name="Content Placeholder 2"/>
            <p:cNvSpPr txBox="1">
              <a:spLocks/>
            </p:cNvSpPr>
            <p:nvPr/>
          </p:nvSpPr>
          <p:spPr>
            <a:xfrm>
              <a:off x="1891211" y="4245809"/>
              <a:ext cx="1563566" cy="396949"/>
            </a:xfrm>
            <a:prstGeom prst="rect">
              <a:avLst/>
            </a:prstGeom>
            <a:ln w="6350"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9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Copy of motor commands</a:t>
              </a:r>
            </a:p>
          </p:txBody>
        </p:sp>
        <p:sp>
          <p:nvSpPr>
            <p:cNvPr id="718" name="Content Placeholder 2"/>
            <p:cNvSpPr txBox="1">
              <a:spLocks/>
            </p:cNvSpPr>
            <p:nvPr/>
          </p:nvSpPr>
          <p:spPr>
            <a:xfrm>
              <a:off x="1914071" y="3933691"/>
              <a:ext cx="1416912" cy="356352"/>
            </a:xfrm>
            <a:prstGeom prst="rect">
              <a:avLst/>
            </a:prstGeom>
            <a:ln w="6350">
              <a:noFill/>
              <a:prstDash val="sysDot"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itchFamily="34" charset="0"/>
                <a:buNone/>
              </a:pPr>
              <a:r>
                <a:rPr lang="en-US" sz="9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Sensor/afferent data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3355309" y="4043730"/>
              <a:ext cx="302233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Straight Connector 727"/>
            <p:cNvCxnSpPr/>
            <p:nvPr/>
          </p:nvCxnSpPr>
          <p:spPr>
            <a:xfrm flipH="1">
              <a:off x="3359322" y="4373337"/>
              <a:ext cx="298180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0" name="Content Placeholder 2"/>
          <p:cNvSpPr txBox="1">
            <a:spLocks/>
          </p:cNvSpPr>
          <p:nvPr/>
        </p:nvSpPr>
        <p:spPr>
          <a:xfrm>
            <a:off x="3465083" y="2364697"/>
            <a:ext cx="2002975" cy="30815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Learns sensory-motor transitions</a:t>
            </a:r>
          </a:p>
        </p:txBody>
      </p:sp>
      <p:sp>
        <p:nvSpPr>
          <p:cNvPr id="736" name="Content Placeholder 2"/>
          <p:cNvSpPr txBox="1">
            <a:spLocks/>
          </p:cNvSpPr>
          <p:nvPr/>
        </p:nvSpPr>
        <p:spPr>
          <a:xfrm>
            <a:off x="3451516" y="1801232"/>
            <a:ext cx="1845698" cy="30815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Learns high-order sequences</a:t>
            </a:r>
          </a:p>
        </p:txBody>
      </p:sp>
      <p:cxnSp>
        <p:nvCxnSpPr>
          <p:cNvPr id="740" name="Straight Arrow Connector 739"/>
          <p:cNvCxnSpPr/>
          <p:nvPr/>
        </p:nvCxnSpPr>
        <p:spPr>
          <a:xfrm>
            <a:off x="7103605" y="1967106"/>
            <a:ext cx="0" cy="2076622"/>
          </a:xfrm>
          <a:prstGeom prst="straightConnector1">
            <a:avLst/>
          </a:prstGeom>
          <a:ln w="1587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Arrow Connector 742"/>
          <p:cNvCxnSpPr/>
          <p:nvPr/>
        </p:nvCxnSpPr>
        <p:spPr>
          <a:xfrm>
            <a:off x="7103605" y="4046155"/>
            <a:ext cx="432373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6" name="Content Placeholder 2"/>
          <p:cNvSpPr txBox="1">
            <a:spLocks/>
          </p:cNvSpPr>
          <p:nvPr/>
        </p:nvSpPr>
        <p:spPr>
          <a:xfrm>
            <a:off x="5468058" y="1673460"/>
            <a:ext cx="734564" cy="844296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sz="900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Stable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Unique</a:t>
            </a:r>
            <a:endParaRPr lang="en-US" sz="900" dirty="0" smtClean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sz="900" dirty="0" smtClean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sz="900" dirty="0" smtClean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sz="900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Predicted</a:t>
            </a:r>
          </a:p>
        </p:txBody>
      </p:sp>
      <p:sp>
        <p:nvSpPr>
          <p:cNvPr id="750" name="Content Placeholder 2"/>
          <p:cNvSpPr txBox="1">
            <a:spLocks/>
          </p:cNvSpPr>
          <p:nvPr/>
        </p:nvSpPr>
        <p:spPr>
          <a:xfrm>
            <a:off x="6107163" y="1669381"/>
            <a:ext cx="979443" cy="892644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Pass through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changes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endParaRPr lang="en-US" sz="900" dirty="0" smtClean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endParaRPr lang="en-US" sz="900" dirty="0" smtClean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endParaRPr lang="en-US" sz="900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Un-predicted</a:t>
            </a:r>
          </a:p>
        </p:txBody>
      </p:sp>
      <p:cxnSp>
        <p:nvCxnSpPr>
          <p:cNvPr id="751" name="Straight Arrow Connector 750"/>
          <p:cNvCxnSpPr/>
          <p:nvPr/>
        </p:nvCxnSpPr>
        <p:spPr>
          <a:xfrm flipV="1">
            <a:off x="6564494" y="2003392"/>
            <a:ext cx="0" cy="401142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7" name="Straight Arrow Connector 756"/>
          <p:cNvCxnSpPr/>
          <p:nvPr/>
        </p:nvCxnSpPr>
        <p:spPr>
          <a:xfrm flipV="1">
            <a:off x="5792354" y="1994474"/>
            <a:ext cx="0" cy="401980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9" name="Content Placeholder 2"/>
          <p:cNvSpPr txBox="1">
            <a:spLocks/>
          </p:cNvSpPr>
          <p:nvPr/>
        </p:nvSpPr>
        <p:spPr>
          <a:xfrm>
            <a:off x="1941961" y="4968936"/>
            <a:ext cx="5997361" cy="1636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Layer 4 learns changes in input due to behavior.</a:t>
            </a:r>
          </a:p>
          <a:p>
            <a:pPr marL="0" indent="0">
              <a:buNone/>
            </a:pP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Layer 3 learns sequences of L4 remainders.</a:t>
            </a:r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4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buNone/>
            </a:pP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These are universal inference steps.</a:t>
            </a:r>
          </a:p>
          <a:p>
            <a:pPr marL="0" indent="0">
              <a:buNone/>
            </a:pPr>
            <a:r>
              <a:rPr lang="en-US" sz="16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They apply to all sensory modalities.</a:t>
            </a:r>
          </a:p>
        </p:txBody>
      </p:sp>
      <p:sp>
        <p:nvSpPr>
          <p:cNvPr id="760" name="Content Placeholder 2"/>
          <p:cNvSpPr txBox="1">
            <a:spLocks/>
          </p:cNvSpPr>
          <p:nvPr/>
        </p:nvSpPr>
        <p:spPr>
          <a:xfrm>
            <a:off x="7492779" y="3930008"/>
            <a:ext cx="1478422" cy="356352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Next higher region</a:t>
            </a:r>
          </a:p>
        </p:txBody>
      </p:sp>
      <p:sp>
        <p:nvSpPr>
          <p:cNvPr id="771" name="Content Placeholder 2"/>
          <p:cNvSpPr txBox="1">
            <a:spLocks/>
          </p:cNvSpPr>
          <p:nvPr/>
        </p:nvSpPr>
        <p:spPr>
          <a:xfrm>
            <a:off x="7436071" y="1685751"/>
            <a:ext cx="739211" cy="356352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A-B-C-D</a:t>
            </a:r>
            <a:b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X-B-C-Y</a:t>
            </a:r>
          </a:p>
        </p:txBody>
      </p:sp>
      <p:sp>
        <p:nvSpPr>
          <p:cNvPr id="772" name="Content Placeholder 2"/>
          <p:cNvSpPr txBox="1">
            <a:spLocks/>
          </p:cNvSpPr>
          <p:nvPr/>
        </p:nvSpPr>
        <p:spPr>
          <a:xfrm>
            <a:off x="8168082" y="1679396"/>
            <a:ext cx="864032" cy="356352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A-B-C- ? </a:t>
            </a:r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</a:t>
            </a: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X-B-C- ? </a:t>
            </a:r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</a:t>
            </a:r>
          </a:p>
        </p:txBody>
      </p:sp>
      <p:grpSp>
        <p:nvGrpSpPr>
          <p:cNvPr id="1599" name="Group 1598"/>
          <p:cNvGrpSpPr/>
          <p:nvPr/>
        </p:nvGrpSpPr>
        <p:grpSpPr>
          <a:xfrm>
            <a:off x="7601779" y="2235354"/>
            <a:ext cx="361422" cy="488673"/>
            <a:chOff x="7601779" y="2235354"/>
            <a:chExt cx="361422" cy="488673"/>
          </a:xfrm>
        </p:grpSpPr>
        <p:pic>
          <p:nvPicPr>
            <p:cNvPr id="2050" name="Picture 2" descr="http://0.tqn.com/d/painting/1/0/L/H/facepaint1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1779" y="2235354"/>
              <a:ext cx="361422" cy="488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" name="Straight Connector 48"/>
            <p:cNvCxnSpPr/>
            <p:nvPr/>
          </p:nvCxnSpPr>
          <p:spPr>
            <a:xfrm flipV="1">
              <a:off x="7782489" y="2502114"/>
              <a:ext cx="79893" cy="76692"/>
            </a:xfrm>
            <a:prstGeom prst="line">
              <a:avLst/>
            </a:prstGeom>
            <a:ln w="6350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7" name="Straight Connector 776"/>
            <p:cNvCxnSpPr/>
            <p:nvPr/>
          </p:nvCxnSpPr>
          <p:spPr>
            <a:xfrm flipV="1">
              <a:off x="7702596" y="2347859"/>
              <a:ext cx="119839" cy="161869"/>
            </a:xfrm>
            <a:prstGeom prst="line">
              <a:avLst/>
            </a:prstGeom>
            <a:ln w="6350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9" name="Straight Connector 778"/>
            <p:cNvCxnSpPr/>
            <p:nvPr/>
          </p:nvCxnSpPr>
          <p:spPr>
            <a:xfrm flipV="1">
              <a:off x="7782490" y="2359702"/>
              <a:ext cx="39945" cy="230659"/>
            </a:xfrm>
            <a:prstGeom prst="line">
              <a:avLst/>
            </a:prstGeom>
            <a:ln w="6350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2" name="Straight Connector 781"/>
            <p:cNvCxnSpPr/>
            <p:nvPr/>
          </p:nvCxnSpPr>
          <p:spPr>
            <a:xfrm>
              <a:off x="7862382" y="2516290"/>
              <a:ext cx="55274" cy="70482"/>
            </a:xfrm>
            <a:prstGeom prst="line">
              <a:avLst/>
            </a:prstGeom>
            <a:ln w="6350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5" name="Straight Connector 784"/>
            <p:cNvCxnSpPr/>
            <p:nvPr/>
          </p:nvCxnSpPr>
          <p:spPr>
            <a:xfrm flipV="1">
              <a:off x="7792938" y="2593324"/>
              <a:ext cx="115195" cy="65384"/>
            </a:xfrm>
            <a:prstGeom prst="line">
              <a:avLst/>
            </a:prstGeom>
            <a:ln w="6350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9" name="Straight Connector 788"/>
            <p:cNvCxnSpPr/>
            <p:nvPr/>
          </p:nvCxnSpPr>
          <p:spPr>
            <a:xfrm flipV="1">
              <a:off x="7712107" y="2475257"/>
              <a:ext cx="138428" cy="26014"/>
            </a:xfrm>
            <a:prstGeom prst="line">
              <a:avLst/>
            </a:prstGeom>
            <a:ln w="6350"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0" name="Straight Connector 719"/>
          <p:cNvCxnSpPr/>
          <p:nvPr/>
        </p:nvCxnSpPr>
        <p:spPr>
          <a:xfrm>
            <a:off x="1541721" y="2215842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72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" grpId="0"/>
      <p:bldP spid="736" grpId="0"/>
      <p:bldP spid="746" grpId="0"/>
      <p:bldP spid="750" grpId="0"/>
      <p:bldP spid="759" grpId="0"/>
      <p:bldP spid="760" grpId="0"/>
      <p:bldP spid="771" grpId="0"/>
      <p:bldP spid="77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Rectangle 1081"/>
          <p:cNvSpPr/>
          <p:nvPr/>
        </p:nvSpPr>
        <p:spPr bwMode="auto">
          <a:xfrm>
            <a:off x="1229586" y="1602534"/>
            <a:ext cx="5741543" cy="256036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83" name="Straight Connector 1082"/>
          <p:cNvCxnSpPr/>
          <p:nvPr/>
        </p:nvCxnSpPr>
        <p:spPr>
          <a:xfrm>
            <a:off x="1229585" y="2045164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/>
          <p:cNvCxnSpPr/>
          <p:nvPr/>
        </p:nvCxnSpPr>
        <p:spPr>
          <a:xfrm>
            <a:off x="1233135" y="2607280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/>
          <p:cNvCxnSpPr/>
          <p:nvPr/>
        </p:nvCxnSpPr>
        <p:spPr>
          <a:xfrm>
            <a:off x="1233135" y="3182438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/>
          <p:cNvCxnSpPr/>
          <p:nvPr/>
        </p:nvCxnSpPr>
        <p:spPr>
          <a:xfrm>
            <a:off x="1233135" y="3679166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526474" y="2071199"/>
            <a:ext cx="51367" cy="2063348"/>
            <a:chOff x="2767746" y="4347876"/>
            <a:chExt cx="51367" cy="2063348"/>
          </a:xfrm>
        </p:grpSpPr>
        <p:grpSp>
          <p:nvGrpSpPr>
            <p:cNvPr id="32" name="Group 31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916" name="Oval 91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17" name="Oval 91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18" name="Oval 91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19" name="Oval 91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20" name="Oval 91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21" name="Oval 92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094" name="Group 1093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095" name="Oval 1094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6" name="Oval 1095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7" name="Oval 1096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8" name="Oval 1097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9" name="Oval 1098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00" name="Oval 1099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03" name="Oval 1102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04" name="Oval 1103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05" name="Oval 1104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06" name="Oval 1105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07" name="Oval 1106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108" name="Group 1107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109" name="Oval 1108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0" name="Oval 1109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1" name="Oval 1110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2" name="Oval 1111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3" name="Oval 1112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4" name="Oval 1113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15" name="Group 1114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116" name="Oval 111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7" name="Oval 111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8" name="Oval 111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9" name="Oval 111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0" name="Oval 111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1" name="Oval 112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122" name="Group 1121"/>
          <p:cNvGrpSpPr/>
          <p:nvPr/>
        </p:nvGrpSpPr>
        <p:grpSpPr>
          <a:xfrm>
            <a:off x="2423429" y="2075196"/>
            <a:ext cx="51367" cy="2063348"/>
            <a:chOff x="2767746" y="4347876"/>
            <a:chExt cx="51367" cy="2063348"/>
          </a:xfrm>
        </p:grpSpPr>
        <p:grpSp>
          <p:nvGrpSpPr>
            <p:cNvPr id="1123" name="Group 1122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150" name="Oval 114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1" name="Oval 115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2" name="Oval 115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3" name="Oval 115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4" name="Oval 115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5" name="Oval 115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24" name="Group 1123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144" name="Oval 114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5" name="Oval 114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6" name="Oval 114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7" name="Oval 114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8" name="Oval 114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9" name="Oval 114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25" name="Oval 1124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26" name="Oval 1125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27" name="Oval 1126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28" name="Oval 1127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29" name="Oval 1128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130" name="Group 1129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138" name="Oval 113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9" name="Oval 113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0" name="Oval 113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1" name="Oval 114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2" name="Oval 114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3" name="Oval 114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31" name="Group 1130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132" name="Oval 113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3" name="Oval 113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4" name="Oval 113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5" name="Oval 113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6" name="Oval 113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7" name="Oval 113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156" name="Group 1155"/>
          <p:cNvGrpSpPr/>
          <p:nvPr/>
        </p:nvGrpSpPr>
        <p:grpSpPr>
          <a:xfrm>
            <a:off x="2616833" y="2082284"/>
            <a:ext cx="51367" cy="2063348"/>
            <a:chOff x="2767746" y="4347876"/>
            <a:chExt cx="51367" cy="2063348"/>
          </a:xfrm>
        </p:grpSpPr>
        <p:grpSp>
          <p:nvGrpSpPr>
            <p:cNvPr id="1157" name="Group 1156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184" name="Oval 118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5" name="Oval 118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6" name="Oval 118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7" name="Oval 118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8" name="Oval 118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9" name="Oval 118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58" name="Group 1157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178" name="Oval 117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9" name="Oval 117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0" name="Oval 117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1" name="Oval 118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2" name="Oval 118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3" name="Oval 118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59" name="Oval 1158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60" name="Oval 1159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61" name="Oval 1160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62" name="Oval 1161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63" name="Oval 1162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164" name="Group 1163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172" name="Oval 117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3" name="Oval 117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4" name="Oval 117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5" name="Oval 117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6" name="Oval 117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7" name="Oval 117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65" name="Group 1164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166" name="Oval 116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7" name="Oval 116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8" name="Oval 116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9" name="Oval 116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0" name="Oval 116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1" name="Oval 117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190" name="Group 1189"/>
          <p:cNvGrpSpPr/>
          <p:nvPr/>
        </p:nvGrpSpPr>
        <p:grpSpPr>
          <a:xfrm>
            <a:off x="2329576" y="2067011"/>
            <a:ext cx="51367" cy="2063348"/>
            <a:chOff x="2767746" y="4347876"/>
            <a:chExt cx="51367" cy="2063348"/>
          </a:xfrm>
        </p:grpSpPr>
        <p:grpSp>
          <p:nvGrpSpPr>
            <p:cNvPr id="1191" name="Group 1190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218" name="Oval 121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9" name="Oval 121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20" name="Oval 121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21" name="Oval 122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22" name="Oval 122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23" name="Oval 122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92" name="Group 1191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212" name="Oval 121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3" name="Oval 121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4" name="Oval 121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5" name="Oval 121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6" name="Oval 121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7" name="Oval 121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93" name="Oval 1192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94" name="Oval 1193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95" name="Oval 1194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96" name="Oval 1195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97" name="Oval 1196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198" name="Group 1197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206" name="Oval 120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7" name="Oval 120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8" name="Oval 120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9" name="Oval 120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0" name="Oval 120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1" name="Oval 121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99" name="Group 1198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200" name="Oval 119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1" name="Oval 120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2" name="Oval 120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3" name="Oval 120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4" name="Oval 120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5" name="Oval 120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24" name="Group 1223"/>
          <p:cNvGrpSpPr/>
          <p:nvPr/>
        </p:nvGrpSpPr>
        <p:grpSpPr>
          <a:xfrm>
            <a:off x="2226531" y="2078096"/>
            <a:ext cx="51367" cy="2063348"/>
            <a:chOff x="2767746" y="4347876"/>
            <a:chExt cx="51367" cy="2063348"/>
          </a:xfrm>
        </p:grpSpPr>
        <p:grpSp>
          <p:nvGrpSpPr>
            <p:cNvPr id="1225" name="Group 1224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252" name="Oval 125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3" name="Oval 125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4" name="Oval 125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5" name="Oval 125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6" name="Oval 125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7" name="Oval 125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26" name="Group 1225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246" name="Oval 124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7" name="Oval 124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8" name="Oval 124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9" name="Oval 124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0" name="Oval 124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1" name="Oval 125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227" name="Oval 1226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28" name="Oval 1227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29" name="Oval 1228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30" name="Oval 1229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31" name="Oval 1230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232" name="Group 1231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240" name="Oval 123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1" name="Oval 124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2" name="Oval 124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3" name="Oval 124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4" name="Oval 124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5" name="Oval 124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33" name="Group 1232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234" name="Oval 123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5" name="Oval 123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6" name="Oval 123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7" name="Oval 123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8" name="Oval 123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9" name="Oval 123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58" name="Group 1257"/>
          <p:cNvGrpSpPr/>
          <p:nvPr/>
        </p:nvGrpSpPr>
        <p:grpSpPr>
          <a:xfrm>
            <a:off x="2049362" y="2081378"/>
            <a:ext cx="51367" cy="2063348"/>
            <a:chOff x="2767746" y="4347876"/>
            <a:chExt cx="51367" cy="2063348"/>
          </a:xfrm>
        </p:grpSpPr>
        <p:grpSp>
          <p:nvGrpSpPr>
            <p:cNvPr id="1259" name="Group 1258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286" name="Oval 128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7" name="Oval 128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8" name="Oval 128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9" name="Oval 128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90" name="Oval 128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91" name="Oval 129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60" name="Group 1259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280" name="Oval 127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1" name="Oval 128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2" name="Oval 128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3" name="Oval 128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4" name="Oval 128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5" name="Oval 128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261" name="Oval 1260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62" name="Oval 1261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63" name="Oval 1262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64" name="Oval 1263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65" name="Oval 1264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266" name="Group 1265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274" name="Oval 127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5" name="Oval 127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6" name="Oval 127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7" name="Oval 127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8" name="Oval 127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9" name="Oval 127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67" name="Group 1266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268" name="Oval 126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69" name="Oval 126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0" name="Oval 126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1" name="Oval 127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2" name="Oval 127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3" name="Oval 127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92" name="Group 1291"/>
          <p:cNvGrpSpPr/>
          <p:nvPr/>
        </p:nvGrpSpPr>
        <p:grpSpPr>
          <a:xfrm>
            <a:off x="1946317" y="2064111"/>
            <a:ext cx="51367" cy="2063348"/>
            <a:chOff x="2767746" y="4347876"/>
            <a:chExt cx="51367" cy="2063348"/>
          </a:xfrm>
        </p:grpSpPr>
        <p:grpSp>
          <p:nvGrpSpPr>
            <p:cNvPr id="1293" name="Group 1292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320" name="Oval 131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1" name="Oval 132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2" name="Oval 132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3" name="Oval 132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4" name="Oval 132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5" name="Oval 132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94" name="Group 1293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314" name="Oval 131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5" name="Oval 131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6" name="Oval 131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7" name="Oval 131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8" name="Oval 131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9" name="Oval 131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295" name="Oval 1294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6" name="Oval 1295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7" name="Oval 1296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8" name="Oval 1297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9" name="Oval 1298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00" name="Group 1299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308" name="Oval 130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9" name="Oval 130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0" name="Oval 130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1" name="Oval 131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2" name="Oval 131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3" name="Oval 131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01" name="Group 1300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302" name="Oval 130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3" name="Oval 130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4" name="Oval 130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5" name="Oval 130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6" name="Oval 130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7" name="Oval 130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326" name="Group 1325"/>
          <p:cNvGrpSpPr/>
          <p:nvPr/>
        </p:nvGrpSpPr>
        <p:grpSpPr>
          <a:xfrm>
            <a:off x="2139721" y="2071199"/>
            <a:ext cx="51367" cy="2063348"/>
            <a:chOff x="2767746" y="4347876"/>
            <a:chExt cx="51367" cy="2063348"/>
          </a:xfrm>
        </p:grpSpPr>
        <p:grpSp>
          <p:nvGrpSpPr>
            <p:cNvPr id="1327" name="Group 1326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354" name="Oval 135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5" name="Oval 135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6" name="Oval 135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7" name="Oval 135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8" name="Oval 135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9" name="Oval 135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28" name="Group 1327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348" name="Oval 134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9" name="Oval 134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0" name="Oval 134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1" name="Oval 135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2" name="Oval 135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3" name="Oval 135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329" name="Oval 1328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0" name="Oval 1329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1" name="Oval 1330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2" name="Oval 1331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3" name="Oval 1332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34" name="Group 1333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342" name="Oval 134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3" name="Oval 134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4" name="Oval 134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5" name="Oval 134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6" name="Oval 134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7" name="Oval 134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35" name="Group 1334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336" name="Oval 133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7" name="Oval 133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8" name="Oval 133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9" name="Oval 133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0" name="Oval 133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1" name="Oval 134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360" name="Group 1359"/>
          <p:cNvGrpSpPr/>
          <p:nvPr/>
        </p:nvGrpSpPr>
        <p:grpSpPr>
          <a:xfrm>
            <a:off x="1852464" y="2077190"/>
            <a:ext cx="51367" cy="2063348"/>
            <a:chOff x="2767746" y="4347876"/>
            <a:chExt cx="51367" cy="2063348"/>
          </a:xfrm>
        </p:grpSpPr>
        <p:grpSp>
          <p:nvGrpSpPr>
            <p:cNvPr id="1361" name="Group 1360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388" name="Oval 138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9" name="Oval 138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0" name="Oval 138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1" name="Oval 139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2" name="Oval 139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3" name="Oval 139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62" name="Group 1361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382" name="Oval 138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3" name="Oval 138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4" name="Oval 138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5" name="Oval 138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6" name="Oval 138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7" name="Oval 138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363" name="Oval 1362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64" name="Oval 1363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65" name="Oval 1364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66" name="Oval 1365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67" name="Oval 1366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68" name="Group 1367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376" name="Oval 137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7" name="Oval 137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8" name="Oval 137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9" name="Oval 137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0" name="Oval 137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1" name="Oval 138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69" name="Group 1368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370" name="Oval 136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1" name="Oval 137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2" name="Oval 137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3" name="Oval 137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4" name="Oval 137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5" name="Oval 137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394" name="Group 1393"/>
          <p:cNvGrpSpPr/>
          <p:nvPr/>
        </p:nvGrpSpPr>
        <p:grpSpPr>
          <a:xfrm>
            <a:off x="1749419" y="2088275"/>
            <a:ext cx="51367" cy="2063348"/>
            <a:chOff x="2767746" y="4347876"/>
            <a:chExt cx="51367" cy="2063348"/>
          </a:xfrm>
        </p:grpSpPr>
        <p:grpSp>
          <p:nvGrpSpPr>
            <p:cNvPr id="1395" name="Group 1394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422" name="Oval 142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3" name="Oval 142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4" name="Oval 142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5" name="Oval 142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6" name="Oval 142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7" name="Oval 142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96" name="Group 1395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416" name="Oval 141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7" name="Oval 141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8" name="Oval 141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9" name="Oval 141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0" name="Oval 141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1" name="Oval 142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397" name="Oval 1396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98" name="Oval 1397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99" name="Oval 1398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00" name="Oval 1399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01" name="Oval 1400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402" name="Group 1401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410" name="Oval 140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1" name="Oval 141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2" name="Oval 141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3" name="Oval 141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4" name="Oval 141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5" name="Oval 141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03" name="Group 1402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404" name="Oval 140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5" name="Oval 140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6" name="Oval 140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7" name="Oval 140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8" name="Oval 140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9" name="Oval 140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428" name="Group 1427"/>
          <p:cNvGrpSpPr/>
          <p:nvPr/>
        </p:nvGrpSpPr>
        <p:grpSpPr>
          <a:xfrm>
            <a:off x="1572251" y="2067202"/>
            <a:ext cx="51367" cy="2063348"/>
            <a:chOff x="2767746" y="4347876"/>
            <a:chExt cx="51367" cy="2063348"/>
          </a:xfrm>
        </p:grpSpPr>
        <p:grpSp>
          <p:nvGrpSpPr>
            <p:cNvPr id="1429" name="Group 1428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456" name="Oval 145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7" name="Oval 145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8" name="Oval 145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9" name="Oval 145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60" name="Oval 145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61" name="Oval 146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30" name="Group 1429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450" name="Oval 144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1" name="Oval 145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2" name="Oval 145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3" name="Oval 145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4" name="Oval 145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5" name="Oval 145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31" name="Oval 1430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32" name="Oval 1431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33" name="Oval 1432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34" name="Oval 1433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35" name="Oval 1434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436" name="Group 1435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444" name="Oval 144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5" name="Oval 144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6" name="Oval 144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7" name="Oval 144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8" name="Oval 144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9" name="Oval 144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37" name="Group 1436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438" name="Oval 143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39" name="Oval 143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0" name="Oval 143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1" name="Oval 144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2" name="Oval 144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3" name="Oval 144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462" name="Group 1461"/>
          <p:cNvGrpSpPr/>
          <p:nvPr/>
        </p:nvGrpSpPr>
        <p:grpSpPr>
          <a:xfrm>
            <a:off x="1469206" y="2078287"/>
            <a:ext cx="51367" cy="2063348"/>
            <a:chOff x="2767746" y="4347876"/>
            <a:chExt cx="51367" cy="2063348"/>
          </a:xfrm>
        </p:grpSpPr>
        <p:grpSp>
          <p:nvGrpSpPr>
            <p:cNvPr id="1463" name="Group 1462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490" name="Oval 148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1" name="Oval 149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2" name="Oval 149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3" name="Oval 149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4" name="Oval 149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5" name="Oval 149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64" name="Group 1463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484" name="Oval 148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5" name="Oval 148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6" name="Oval 148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7" name="Oval 148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8" name="Oval 148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9" name="Oval 148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65" name="Oval 1464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66" name="Oval 1465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67" name="Oval 1466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68" name="Oval 1467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69" name="Oval 1468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470" name="Group 1469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478" name="Oval 147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9" name="Oval 147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0" name="Oval 147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1" name="Oval 148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2" name="Oval 148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3" name="Oval 148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71" name="Group 1470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472" name="Oval 147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3" name="Oval 147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4" name="Oval 147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5" name="Oval 147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6" name="Oval 147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7" name="Oval 147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496" name="Group 1495"/>
          <p:cNvGrpSpPr/>
          <p:nvPr/>
        </p:nvGrpSpPr>
        <p:grpSpPr>
          <a:xfrm>
            <a:off x="1662610" y="2078287"/>
            <a:ext cx="51367" cy="2063348"/>
            <a:chOff x="2767746" y="4347876"/>
            <a:chExt cx="51367" cy="2063348"/>
          </a:xfrm>
        </p:grpSpPr>
        <p:grpSp>
          <p:nvGrpSpPr>
            <p:cNvPr id="1497" name="Group 1496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524" name="Oval 152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5" name="Oval 152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6" name="Oval 152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7" name="Oval 152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8" name="Oval 152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9" name="Oval 152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98" name="Group 1497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518" name="Oval 151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9" name="Oval 151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0" name="Oval 151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1" name="Oval 152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2" name="Oval 152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3" name="Oval 152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99" name="Oval 1498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00" name="Oval 1499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01" name="Oval 1500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02" name="Oval 1501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03" name="Oval 1502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04" name="Group 1503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512" name="Oval 151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3" name="Oval 151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4" name="Oval 151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5" name="Oval 151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6" name="Oval 151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7" name="Oval 151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05" name="Group 1504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506" name="Oval 150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7" name="Oval 150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8" name="Oval 150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9" name="Oval 150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0" name="Oval 150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1" name="Oval 151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530" name="Group 1529"/>
          <p:cNvGrpSpPr/>
          <p:nvPr/>
        </p:nvGrpSpPr>
        <p:grpSpPr>
          <a:xfrm>
            <a:off x="1375353" y="2063014"/>
            <a:ext cx="51367" cy="2063348"/>
            <a:chOff x="2767746" y="4347876"/>
            <a:chExt cx="51367" cy="2063348"/>
          </a:xfrm>
        </p:grpSpPr>
        <p:grpSp>
          <p:nvGrpSpPr>
            <p:cNvPr id="1531" name="Group 1530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558" name="Oval 155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9" name="Oval 155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0" name="Oval 155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1" name="Oval 156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2" name="Oval 156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3" name="Oval 156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32" name="Group 1531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552" name="Oval 155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3" name="Oval 155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4" name="Oval 155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5" name="Oval 155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6" name="Oval 155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7" name="Oval 155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533" name="Oval 1532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34" name="Oval 1533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35" name="Oval 1534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36" name="Oval 1535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37" name="Oval 1536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38" name="Group 1537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546" name="Oval 154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7" name="Oval 154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8" name="Oval 154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9" name="Oval 154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0" name="Oval 154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1" name="Oval 155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39" name="Group 1538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540" name="Oval 153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1" name="Oval 154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2" name="Oval 154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3" name="Oval 154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4" name="Oval 154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5" name="Oval 154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564" name="Group 1563"/>
          <p:cNvGrpSpPr/>
          <p:nvPr/>
        </p:nvGrpSpPr>
        <p:grpSpPr>
          <a:xfrm>
            <a:off x="1272308" y="2074099"/>
            <a:ext cx="51367" cy="2063348"/>
            <a:chOff x="2767746" y="4347876"/>
            <a:chExt cx="51367" cy="2063348"/>
          </a:xfrm>
        </p:grpSpPr>
        <p:grpSp>
          <p:nvGrpSpPr>
            <p:cNvPr id="1565" name="Group 1564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592" name="Oval 159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3" name="Oval 159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4" name="Oval 159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5" name="Oval 159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6" name="Oval 159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7" name="Oval 159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66" name="Group 1565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586" name="Oval 158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7" name="Oval 158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8" name="Oval 158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9" name="Oval 158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0" name="Oval 158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1" name="Oval 159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567" name="Oval 1566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68" name="Oval 1567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69" name="Oval 1568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70" name="Oval 1569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71" name="Oval 1570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72" name="Group 1571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580" name="Oval 157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1" name="Oval 158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2" name="Oval 158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3" name="Oval 158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4" name="Oval 158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5" name="Oval 158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73" name="Group 1572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574" name="Oval 157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5" name="Oval 157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6" name="Oval 157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7" name="Oval 157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8" name="Oval 157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9" name="Oval 157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737" name="Group 1736"/>
          <p:cNvGrpSpPr/>
          <p:nvPr/>
        </p:nvGrpSpPr>
        <p:grpSpPr>
          <a:xfrm>
            <a:off x="2705440" y="2074597"/>
            <a:ext cx="51367" cy="2063348"/>
            <a:chOff x="2767746" y="4347876"/>
            <a:chExt cx="51367" cy="2063348"/>
          </a:xfrm>
        </p:grpSpPr>
        <p:grpSp>
          <p:nvGrpSpPr>
            <p:cNvPr id="1738" name="Group 1737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765" name="Oval 1764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6" name="Oval 1765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7" name="Oval 1766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8" name="Oval 1767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9" name="Oval 1768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70" name="Oval 1769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739" name="Group 1738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759" name="Oval 1758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0" name="Oval 1759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1" name="Oval 1760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2" name="Oval 1761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3" name="Oval 1762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4" name="Oval 1763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740" name="Oval 1739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41" name="Oval 1740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42" name="Oval 1741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43" name="Oval 1742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44" name="Oval 1743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745" name="Group 1744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753" name="Oval 1752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4" name="Oval 1753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5" name="Oval 1754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6" name="Oval 1755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7" name="Oval 1756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8" name="Oval 1757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746" name="Group 1745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747" name="Oval 1746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48" name="Oval 1747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49" name="Oval 1748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0" name="Oval 1749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1" name="Oval 1750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2" name="Oval 1751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1791" name="Content Placeholder 2"/>
          <p:cNvSpPr txBox="1">
            <a:spLocks/>
          </p:cNvSpPr>
          <p:nvPr/>
        </p:nvSpPr>
        <p:spPr>
          <a:xfrm>
            <a:off x="814299" y="2187560"/>
            <a:ext cx="367921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2/3</a:t>
            </a:r>
          </a:p>
        </p:txBody>
      </p:sp>
      <p:sp>
        <p:nvSpPr>
          <p:cNvPr id="1792" name="Content Placeholder 2"/>
          <p:cNvSpPr txBox="1">
            <a:spLocks/>
          </p:cNvSpPr>
          <p:nvPr/>
        </p:nvSpPr>
        <p:spPr>
          <a:xfrm>
            <a:off x="902361" y="2757708"/>
            <a:ext cx="277329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4</a:t>
            </a:r>
          </a:p>
        </p:txBody>
      </p:sp>
      <p:sp>
        <p:nvSpPr>
          <p:cNvPr id="1795" name="Content Placeholder 2"/>
          <p:cNvSpPr txBox="1">
            <a:spLocks/>
          </p:cNvSpPr>
          <p:nvPr/>
        </p:nvSpPr>
        <p:spPr>
          <a:xfrm>
            <a:off x="909792" y="3342503"/>
            <a:ext cx="277329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5</a:t>
            </a:r>
          </a:p>
        </p:txBody>
      </p:sp>
      <p:sp>
        <p:nvSpPr>
          <p:cNvPr id="1796" name="Content Placeholder 2"/>
          <p:cNvSpPr txBox="1">
            <a:spLocks/>
          </p:cNvSpPr>
          <p:nvPr/>
        </p:nvSpPr>
        <p:spPr>
          <a:xfrm>
            <a:off x="921783" y="3774440"/>
            <a:ext cx="277329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6</a:t>
            </a:r>
          </a:p>
        </p:txBody>
      </p:sp>
      <p:sp>
        <p:nvSpPr>
          <p:cNvPr id="712" name="Content Placeholder 2"/>
          <p:cNvSpPr txBox="1">
            <a:spLocks/>
          </p:cNvSpPr>
          <p:nvPr/>
        </p:nvSpPr>
        <p:spPr>
          <a:xfrm>
            <a:off x="344118" y="228600"/>
            <a:ext cx="6412175" cy="762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L5 and L6: Feedback, Behavior and Attention</a:t>
            </a:r>
            <a:b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30" name="Content Placeholder 2"/>
          <p:cNvSpPr txBox="1">
            <a:spLocks/>
          </p:cNvSpPr>
          <p:nvPr/>
        </p:nvSpPr>
        <p:spPr>
          <a:xfrm>
            <a:off x="3146123" y="2774546"/>
            <a:ext cx="2002975" cy="30815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Learns sensory-motor transitions</a:t>
            </a:r>
          </a:p>
        </p:txBody>
      </p:sp>
      <p:sp>
        <p:nvSpPr>
          <p:cNvPr id="736" name="Content Placeholder 2"/>
          <p:cNvSpPr txBox="1">
            <a:spLocks/>
          </p:cNvSpPr>
          <p:nvPr/>
        </p:nvSpPr>
        <p:spPr>
          <a:xfrm>
            <a:off x="3132556" y="2211081"/>
            <a:ext cx="1845698" cy="30815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Learns high-order sequences</a:t>
            </a:r>
          </a:p>
        </p:txBody>
      </p:sp>
      <p:sp>
        <p:nvSpPr>
          <p:cNvPr id="760" name="Content Placeholder 2"/>
          <p:cNvSpPr txBox="1">
            <a:spLocks/>
          </p:cNvSpPr>
          <p:nvPr/>
        </p:nvSpPr>
        <p:spPr>
          <a:xfrm>
            <a:off x="6974678" y="2120589"/>
            <a:ext cx="2041731" cy="356352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Well </a:t>
            </a: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understood (CLA)</a:t>
            </a:r>
            <a:endParaRPr lang="en-US" sz="9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tested / commercial</a:t>
            </a:r>
          </a:p>
        </p:txBody>
      </p:sp>
      <p:sp>
        <p:nvSpPr>
          <p:cNvPr id="720" name="Content Placeholder 2"/>
          <p:cNvSpPr txBox="1">
            <a:spLocks/>
          </p:cNvSpPr>
          <p:nvPr/>
        </p:nvSpPr>
        <p:spPr>
          <a:xfrm>
            <a:off x="3147109" y="3309724"/>
            <a:ext cx="1431603" cy="30815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Recalls motor sequences</a:t>
            </a:r>
          </a:p>
        </p:txBody>
      </p:sp>
      <p:cxnSp>
        <p:nvCxnSpPr>
          <p:cNvPr id="723" name="Straight Arrow Connector 722"/>
          <p:cNvCxnSpPr/>
          <p:nvPr/>
        </p:nvCxnSpPr>
        <p:spPr>
          <a:xfrm>
            <a:off x="3783233" y="3897755"/>
            <a:ext cx="0" cy="687146"/>
          </a:xfrm>
          <a:prstGeom prst="straightConnector1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5" name="Content Placeholder 2"/>
          <p:cNvSpPr txBox="1">
            <a:spLocks/>
          </p:cNvSpPr>
          <p:nvPr/>
        </p:nvSpPr>
        <p:spPr>
          <a:xfrm>
            <a:off x="3183222" y="3783578"/>
            <a:ext cx="747812" cy="30815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Attention</a:t>
            </a:r>
          </a:p>
        </p:txBody>
      </p:sp>
      <p:cxnSp>
        <p:nvCxnSpPr>
          <p:cNvPr id="729" name="Straight Arrow Connector 728"/>
          <p:cNvCxnSpPr/>
          <p:nvPr/>
        </p:nvCxnSpPr>
        <p:spPr>
          <a:xfrm>
            <a:off x="4537230" y="3425382"/>
            <a:ext cx="0" cy="1173694"/>
          </a:xfrm>
          <a:prstGeom prst="straightConnector1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3" name="Content Placeholder 2"/>
          <p:cNvSpPr txBox="1">
            <a:spLocks/>
          </p:cNvSpPr>
          <p:nvPr/>
        </p:nvSpPr>
        <p:spPr>
          <a:xfrm>
            <a:off x="6974679" y="2691113"/>
            <a:ext cx="1885542" cy="356352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90% understood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testing in progress </a:t>
            </a:r>
          </a:p>
        </p:txBody>
      </p:sp>
      <p:sp>
        <p:nvSpPr>
          <p:cNvPr id="745" name="Content Placeholder 2"/>
          <p:cNvSpPr txBox="1">
            <a:spLocks/>
          </p:cNvSpPr>
          <p:nvPr/>
        </p:nvSpPr>
        <p:spPr>
          <a:xfrm>
            <a:off x="6979567" y="3282824"/>
            <a:ext cx="1478422" cy="356352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50% understood</a:t>
            </a:r>
          </a:p>
        </p:txBody>
      </p:sp>
      <p:sp>
        <p:nvSpPr>
          <p:cNvPr id="747" name="Content Placeholder 2"/>
          <p:cNvSpPr txBox="1">
            <a:spLocks/>
          </p:cNvSpPr>
          <p:nvPr/>
        </p:nvSpPr>
        <p:spPr>
          <a:xfrm>
            <a:off x="6971129" y="3739971"/>
            <a:ext cx="1478422" cy="356352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10% understood</a:t>
            </a:r>
          </a:p>
        </p:txBody>
      </p:sp>
      <p:sp>
        <p:nvSpPr>
          <p:cNvPr id="748" name="Content Placeholder 2"/>
          <p:cNvSpPr txBox="1">
            <a:spLocks/>
          </p:cNvSpPr>
          <p:nvPr/>
        </p:nvSpPr>
        <p:spPr>
          <a:xfrm rot="16200000">
            <a:off x="5732160" y="2335847"/>
            <a:ext cx="1181655" cy="30815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Feedforward</a:t>
            </a:r>
          </a:p>
        </p:txBody>
      </p:sp>
      <p:sp>
        <p:nvSpPr>
          <p:cNvPr id="749" name="Content Placeholder 2"/>
          <p:cNvSpPr txBox="1">
            <a:spLocks/>
          </p:cNvSpPr>
          <p:nvPr/>
        </p:nvSpPr>
        <p:spPr>
          <a:xfrm rot="16200000">
            <a:off x="5909231" y="3472674"/>
            <a:ext cx="836878" cy="30815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000" b="1" dirty="0" smtClean="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Feedback</a:t>
            </a:r>
          </a:p>
        </p:txBody>
      </p:sp>
      <p:sp>
        <p:nvSpPr>
          <p:cNvPr id="704" name="Content Placeholder 2"/>
          <p:cNvSpPr txBox="1">
            <a:spLocks/>
          </p:cNvSpPr>
          <p:nvPr/>
        </p:nvSpPr>
        <p:spPr>
          <a:xfrm>
            <a:off x="4224328" y="4615387"/>
            <a:ext cx="739211" cy="26141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Old brain</a:t>
            </a:r>
            <a:endParaRPr lang="en-US" sz="900" dirty="0" smtClean="0">
              <a:solidFill>
                <a:schemeClr val="bg1">
                  <a:lumMod val="6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17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0" grpId="0"/>
      <p:bldP spid="720" grpId="0"/>
      <p:bldP spid="725" grpId="0"/>
      <p:bldP spid="733" grpId="0"/>
      <p:bldP spid="745" grpId="0"/>
      <p:bldP spid="747" grpId="0"/>
      <p:bldP spid="70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Rectangle 1081"/>
          <p:cNvSpPr/>
          <p:nvPr/>
        </p:nvSpPr>
        <p:spPr bwMode="auto">
          <a:xfrm>
            <a:off x="1229586" y="1602534"/>
            <a:ext cx="5741543" cy="256036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83" name="Straight Connector 1082"/>
          <p:cNvCxnSpPr/>
          <p:nvPr/>
        </p:nvCxnSpPr>
        <p:spPr>
          <a:xfrm>
            <a:off x="1229585" y="2045164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/>
          <p:cNvCxnSpPr/>
          <p:nvPr/>
        </p:nvCxnSpPr>
        <p:spPr>
          <a:xfrm>
            <a:off x="1233135" y="2607280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/>
          <p:cNvCxnSpPr/>
          <p:nvPr/>
        </p:nvCxnSpPr>
        <p:spPr>
          <a:xfrm>
            <a:off x="1233135" y="3182438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/>
          <p:cNvCxnSpPr/>
          <p:nvPr/>
        </p:nvCxnSpPr>
        <p:spPr>
          <a:xfrm>
            <a:off x="1233135" y="3679166"/>
            <a:ext cx="574154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526474" y="2071199"/>
            <a:ext cx="51367" cy="2063348"/>
            <a:chOff x="2767746" y="4347876"/>
            <a:chExt cx="51367" cy="2063348"/>
          </a:xfrm>
        </p:grpSpPr>
        <p:grpSp>
          <p:nvGrpSpPr>
            <p:cNvPr id="32" name="Group 31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916" name="Oval 91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17" name="Oval 91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18" name="Oval 91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19" name="Oval 91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20" name="Oval 91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21" name="Oval 92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094" name="Group 1093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095" name="Oval 1094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6" name="Oval 1095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7" name="Oval 1096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8" name="Oval 1097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99" name="Oval 1098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00" name="Oval 1099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03" name="Oval 1102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04" name="Oval 1103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05" name="Oval 1104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06" name="Oval 1105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07" name="Oval 1106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108" name="Group 1107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109" name="Oval 1108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0" name="Oval 1109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1" name="Oval 1110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2" name="Oval 1111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3" name="Oval 1112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4" name="Oval 1113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15" name="Group 1114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116" name="Oval 111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7" name="Oval 111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8" name="Oval 111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9" name="Oval 111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0" name="Oval 111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1" name="Oval 112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122" name="Group 1121"/>
          <p:cNvGrpSpPr/>
          <p:nvPr/>
        </p:nvGrpSpPr>
        <p:grpSpPr>
          <a:xfrm>
            <a:off x="2423429" y="2075196"/>
            <a:ext cx="51367" cy="2063348"/>
            <a:chOff x="2767746" y="4347876"/>
            <a:chExt cx="51367" cy="2063348"/>
          </a:xfrm>
        </p:grpSpPr>
        <p:grpSp>
          <p:nvGrpSpPr>
            <p:cNvPr id="1123" name="Group 1122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150" name="Oval 114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1" name="Oval 115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2" name="Oval 115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3" name="Oval 115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4" name="Oval 115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5" name="Oval 115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24" name="Group 1123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144" name="Oval 114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5" name="Oval 114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6" name="Oval 114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7" name="Oval 114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8" name="Oval 114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9" name="Oval 114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25" name="Oval 1124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26" name="Oval 1125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27" name="Oval 1126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28" name="Oval 1127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29" name="Oval 1128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130" name="Group 1129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138" name="Oval 113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9" name="Oval 113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0" name="Oval 113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1" name="Oval 114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2" name="Oval 114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3" name="Oval 114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31" name="Group 1130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132" name="Oval 113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3" name="Oval 113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4" name="Oval 113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5" name="Oval 113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6" name="Oval 113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7" name="Oval 113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156" name="Group 1155"/>
          <p:cNvGrpSpPr/>
          <p:nvPr/>
        </p:nvGrpSpPr>
        <p:grpSpPr>
          <a:xfrm>
            <a:off x="2616833" y="2082284"/>
            <a:ext cx="51367" cy="2063348"/>
            <a:chOff x="2767746" y="4347876"/>
            <a:chExt cx="51367" cy="2063348"/>
          </a:xfrm>
        </p:grpSpPr>
        <p:grpSp>
          <p:nvGrpSpPr>
            <p:cNvPr id="1157" name="Group 1156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184" name="Oval 118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5" name="Oval 118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6" name="Oval 118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7" name="Oval 118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8" name="Oval 118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9" name="Oval 118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58" name="Group 1157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178" name="Oval 117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9" name="Oval 117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0" name="Oval 117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1" name="Oval 118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2" name="Oval 118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83" name="Oval 118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59" name="Oval 1158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60" name="Oval 1159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61" name="Oval 1160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62" name="Oval 1161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63" name="Oval 1162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164" name="Group 1163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172" name="Oval 117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3" name="Oval 117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4" name="Oval 117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5" name="Oval 117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6" name="Oval 117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7" name="Oval 117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65" name="Group 1164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166" name="Oval 116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7" name="Oval 116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8" name="Oval 116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9" name="Oval 116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0" name="Oval 116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1" name="Oval 117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190" name="Group 1189"/>
          <p:cNvGrpSpPr/>
          <p:nvPr/>
        </p:nvGrpSpPr>
        <p:grpSpPr>
          <a:xfrm>
            <a:off x="2329576" y="2067011"/>
            <a:ext cx="51367" cy="2063348"/>
            <a:chOff x="2767746" y="4347876"/>
            <a:chExt cx="51367" cy="2063348"/>
          </a:xfrm>
        </p:grpSpPr>
        <p:grpSp>
          <p:nvGrpSpPr>
            <p:cNvPr id="1191" name="Group 1190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218" name="Oval 121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9" name="Oval 121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20" name="Oval 121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21" name="Oval 122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22" name="Oval 122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23" name="Oval 122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92" name="Group 1191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212" name="Oval 121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3" name="Oval 121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4" name="Oval 121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5" name="Oval 121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6" name="Oval 121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7" name="Oval 121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93" name="Oval 1192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94" name="Oval 1193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95" name="Oval 1194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96" name="Oval 1195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97" name="Oval 1196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198" name="Group 1197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206" name="Oval 120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7" name="Oval 120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8" name="Oval 120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9" name="Oval 120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0" name="Oval 120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1" name="Oval 121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99" name="Group 1198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200" name="Oval 119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1" name="Oval 120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2" name="Oval 120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3" name="Oval 120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4" name="Oval 120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05" name="Oval 120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24" name="Group 1223"/>
          <p:cNvGrpSpPr/>
          <p:nvPr/>
        </p:nvGrpSpPr>
        <p:grpSpPr>
          <a:xfrm>
            <a:off x="2226531" y="2078096"/>
            <a:ext cx="51367" cy="2063348"/>
            <a:chOff x="2767746" y="4347876"/>
            <a:chExt cx="51367" cy="2063348"/>
          </a:xfrm>
        </p:grpSpPr>
        <p:grpSp>
          <p:nvGrpSpPr>
            <p:cNvPr id="1225" name="Group 1224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252" name="Oval 125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3" name="Oval 125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4" name="Oval 125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5" name="Oval 125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6" name="Oval 125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7" name="Oval 125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26" name="Group 1225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246" name="Oval 124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7" name="Oval 124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8" name="Oval 124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9" name="Oval 124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0" name="Oval 124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1" name="Oval 125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227" name="Oval 1226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28" name="Oval 1227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29" name="Oval 1228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30" name="Oval 1229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31" name="Oval 1230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232" name="Group 1231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240" name="Oval 123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1" name="Oval 124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2" name="Oval 124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3" name="Oval 124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4" name="Oval 124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5" name="Oval 124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33" name="Group 1232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234" name="Oval 123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5" name="Oval 123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6" name="Oval 123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7" name="Oval 123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8" name="Oval 123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39" name="Oval 123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58" name="Group 1257"/>
          <p:cNvGrpSpPr/>
          <p:nvPr/>
        </p:nvGrpSpPr>
        <p:grpSpPr>
          <a:xfrm>
            <a:off x="2049362" y="2081378"/>
            <a:ext cx="51367" cy="2063348"/>
            <a:chOff x="2767746" y="4347876"/>
            <a:chExt cx="51367" cy="2063348"/>
          </a:xfrm>
        </p:grpSpPr>
        <p:grpSp>
          <p:nvGrpSpPr>
            <p:cNvPr id="1259" name="Group 1258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286" name="Oval 128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7" name="Oval 128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8" name="Oval 128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9" name="Oval 128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90" name="Oval 128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91" name="Oval 129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60" name="Group 1259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280" name="Oval 127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1" name="Oval 128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2" name="Oval 128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3" name="Oval 128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4" name="Oval 128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5" name="Oval 128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261" name="Oval 1260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62" name="Oval 1261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63" name="Oval 1262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64" name="Oval 1263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65" name="Oval 1264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266" name="Group 1265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274" name="Oval 127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5" name="Oval 127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6" name="Oval 127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7" name="Oval 127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8" name="Oval 127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9" name="Oval 127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67" name="Group 1266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268" name="Oval 126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69" name="Oval 126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0" name="Oval 126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1" name="Oval 127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2" name="Oval 127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3" name="Oval 127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292" name="Group 1291"/>
          <p:cNvGrpSpPr/>
          <p:nvPr/>
        </p:nvGrpSpPr>
        <p:grpSpPr>
          <a:xfrm>
            <a:off x="1946317" y="2064111"/>
            <a:ext cx="51367" cy="2063348"/>
            <a:chOff x="2767746" y="4347876"/>
            <a:chExt cx="51367" cy="2063348"/>
          </a:xfrm>
        </p:grpSpPr>
        <p:grpSp>
          <p:nvGrpSpPr>
            <p:cNvPr id="1293" name="Group 1292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320" name="Oval 131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1" name="Oval 132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2" name="Oval 132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3" name="Oval 132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4" name="Oval 132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5" name="Oval 132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94" name="Group 1293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314" name="Oval 131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5" name="Oval 131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6" name="Oval 131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7" name="Oval 131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8" name="Oval 131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9" name="Oval 131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295" name="Oval 1294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6" name="Oval 1295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7" name="Oval 1296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8" name="Oval 1297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99" name="Oval 1298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00" name="Group 1299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308" name="Oval 130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9" name="Oval 130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0" name="Oval 130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1" name="Oval 131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2" name="Oval 131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3" name="Oval 131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01" name="Group 1300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302" name="Oval 130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3" name="Oval 130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4" name="Oval 130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5" name="Oval 130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6" name="Oval 130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7" name="Oval 130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326" name="Group 1325"/>
          <p:cNvGrpSpPr/>
          <p:nvPr/>
        </p:nvGrpSpPr>
        <p:grpSpPr>
          <a:xfrm>
            <a:off x="2139721" y="2071199"/>
            <a:ext cx="51367" cy="2063348"/>
            <a:chOff x="2767746" y="4347876"/>
            <a:chExt cx="51367" cy="2063348"/>
          </a:xfrm>
        </p:grpSpPr>
        <p:grpSp>
          <p:nvGrpSpPr>
            <p:cNvPr id="1327" name="Group 1326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354" name="Oval 135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5" name="Oval 135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6" name="Oval 135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7" name="Oval 135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8" name="Oval 135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9" name="Oval 135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28" name="Group 1327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348" name="Oval 134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9" name="Oval 134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0" name="Oval 134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1" name="Oval 135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2" name="Oval 135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53" name="Oval 135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329" name="Oval 1328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0" name="Oval 1329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1" name="Oval 1330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2" name="Oval 1331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3" name="Oval 1332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34" name="Group 1333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342" name="Oval 134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3" name="Oval 134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4" name="Oval 134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5" name="Oval 134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6" name="Oval 134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7" name="Oval 134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35" name="Group 1334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336" name="Oval 133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7" name="Oval 133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8" name="Oval 133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39" name="Oval 133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0" name="Oval 133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41" name="Oval 134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360" name="Group 1359"/>
          <p:cNvGrpSpPr/>
          <p:nvPr/>
        </p:nvGrpSpPr>
        <p:grpSpPr>
          <a:xfrm>
            <a:off x="1852464" y="2077190"/>
            <a:ext cx="51367" cy="2063348"/>
            <a:chOff x="2767746" y="4347876"/>
            <a:chExt cx="51367" cy="2063348"/>
          </a:xfrm>
        </p:grpSpPr>
        <p:grpSp>
          <p:nvGrpSpPr>
            <p:cNvPr id="1361" name="Group 1360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388" name="Oval 138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9" name="Oval 138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0" name="Oval 138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1" name="Oval 139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2" name="Oval 139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3" name="Oval 139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62" name="Group 1361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382" name="Oval 138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3" name="Oval 138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4" name="Oval 138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5" name="Oval 138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6" name="Oval 138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7" name="Oval 138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363" name="Oval 1362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64" name="Oval 1363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65" name="Oval 1364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66" name="Oval 1365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67" name="Oval 1366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68" name="Group 1367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376" name="Oval 137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7" name="Oval 137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8" name="Oval 137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9" name="Oval 137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0" name="Oval 137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81" name="Oval 138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69" name="Group 1368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370" name="Oval 136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1" name="Oval 137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2" name="Oval 137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3" name="Oval 137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4" name="Oval 137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75" name="Oval 137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394" name="Group 1393"/>
          <p:cNvGrpSpPr/>
          <p:nvPr/>
        </p:nvGrpSpPr>
        <p:grpSpPr>
          <a:xfrm>
            <a:off x="1749419" y="2088275"/>
            <a:ext cx="51367" cy="2063348"/>
            <a:chOff x="2767746" y="4347876"/>
            <a:chExt cx="51367" cy="2063348"/>
          </a:xfrm>
        </p:grpSpPr>
        <p:grpSp>
          <p:nvGrpSpPr>
            <p:cNvPr id="1395" name="Group 1394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422" name="Oval 142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3" name="Oval 142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4" name="Oval 142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5" name="Oval 142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6" name="Oval 142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7" name="Oval 142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96" name="Group 1395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416" name="Oval 141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7" name="Oval 141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8" name="Oval 141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9" name="Oval 141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0" name="Oval 141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1" name="Oval 142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397" name="Oval 1396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98" name="Oval 1397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99" name="Oval 1398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00" name="Oval 1399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01" name="Oval 1400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402" name="Group 1401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410" name="Oval 140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1" name="Oval 141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2" name="Oval 141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3" name="Oval 141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4" name="Oval 141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5" name="Oval 141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03" name="Group 1402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404" name="Oval 140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5" name="Oval 140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6" name="Oval 140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7" name="Oval 140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8" name="Oval 140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9" name="Oval 140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428" name="Group 1427"/>
          <p:cNvGrpSpPr/>
          <p:nvPr/>
        </p:nvGrpSpPr>
        <p:grpSpPr>
          <a:xfrm>
            <a:off x="1572251" y="2067202"/>
            <a:ext cx="51367" cy="2063348"/>
            <a:chOff x="2767746" y="4347876"/>
            <a:chExt cx="51367" cy="2063348"/>
          </a:xfrm>
        </p:grpSpPr>
        <p:grpSp>
          <p:nvGrpSpPr>
            <p:cNvPr id="1429" name="Group 1428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456" name="Oval 145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7" name="Oval 145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8" name="Oval 145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9" name="Oval 145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60" name="Oval 145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61" name="Oval 146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30" name="Group 1429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450" name="Oval 144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1" name="Oval 145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2" name="Oval 145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3" name="Oval 145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4" name="Oval 145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55" name="Oval 145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31" name="Oval 1430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32" name="Oval 1431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33" name="Oval 1432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34" name="Oval 1433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35" name="Oval 1434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436" name="Group 1435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444" name="Oval 144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5" name="Oval 144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6" name="Oval 144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7" name="Oval 144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8" name="Oval 144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9" name="Oval 144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37" name="Group 1436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438" name="Oval 143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39" name="Oval 143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0" name="Oval 143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1" name="Oval 144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2" name="Oval 144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43" name="Oval 144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462" name="Group 1461"/>
          <p:cNvGrpSpPr/>
          <p:nvPr/>
        </p:nvGrpSpPr>
        <p:grpSpPr>
          <a:xfrm>
            <a:off x="1469206" y="2078287"/>
            <a:ext cx="51367" cy="2063348"/>
            <a:chOff x="2767746" y="4347876"/>
            <a:chExt cx="51367" cy="2063348"/>
          </a:xfrm>
        </p:grpSpPr>
        <p:grpSp>
          <p:nvGrpSpPr>
            <p:cNvPr id="1463" name="Group 1462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490" name="Oval 148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1" name="Oval 149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2" name="Oval 149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3" name="Oval 149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4" name="Oval 149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95" name="Oval 149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64" name="Group 1463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484" name="Oval 148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5" name="Oval 148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6" name="Oval 148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7" name="Oval 148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8" name="Oval 148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9" name="Oval 148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65" name="Oval 1464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66" name="Oval 1465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67" name="Oval 1466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68" name="Oval 1467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69" name="Oval 1468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470" name="Group 1469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478" name="Oval 147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9" name="Oval 147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0" name="Oval 147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1" name="Oval 148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2" name="Oval 148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83" name="Oval 148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71" name="Group 1470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472" name="Oval 147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3" name="Oval 147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4" name="Oval 147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5" name="Oval 147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6" name="Oval 147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77" name="Oval 147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496" name="Group 1495"/>
          <p:cNvGrpSpPr/>
          <p:nvPr/>
        </p:nvGrpSpPr>
        <p:grpSpPr>
          <a:xfrm>
            <a:off x="1662610" y="2078287"/>
            <a:ext cx="51367" cy="2063348"/>
            <a:chOff x="2767746" y="4347876"/>
            <a:chExt cx="51367" cy="2063348"/>
          </a:xfrm>
        </p:grpSpPr>
        <p:grpSp>
          <p:nvGrpSpPr>
            <p:cNvPr id="1497" name="Group 1496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524" name="Oval 152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5" name="Oval 152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6" name="Oval 152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7" name="Oval 152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8" name="Oval 152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9" name="Oval 152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498" name="Group 1497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518" name="Oval 151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9" name="Oval 151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0" name="Oval 151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1" name="Oval 152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2" name="Oval 152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3" name="Oval 152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99" name="Oval 1498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00" name="Oval 1499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01" name="Oval 1500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02" name="Oval 1501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03" name="Oval 1502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04" name="Group 1503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512" name="Oval 151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3" name="Oval 151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4" name="Oval 151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5" name="Oval 151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6" name="Oval 151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7" name="Oval 151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05" name="Group 1504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506" name="Oval 150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7" name="Oval 150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8" name="Oval 150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09" name="Oval 150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0" name="Oval 150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1" name="Oval 151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530" name="Group 1529"/>
          <p:cNvGrpSpPr/>
          <p:nvPr/>
        </p:nvGrpSpPr>
        <p:grpSpPr>
          <a:xfrm>
            <a:off x="1375353" y="2063014"/>
            <a:ext cx="51367" cy="2063348"/>
            <a:chOff x="2767746" y="4347876"/>
            <a:chExt cx="51367" cy="2063348"/>
          </a:xfrm>
        </p:grpSpPr>
        <p:grpSp>
          <p:nvGrpSpPr>
            <p:cNvPr id="1531" name="Group 1530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558" name="Oval 1557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9" name="Oval 1558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0" name="Oval 1559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1" name="Oval 1560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2" name="Oval 1561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3" name="Oval 1562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32" name="Group 1531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552" name="Oval 155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3" name="Oval 155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4" name="Oval 155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5" name="Oval 155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6" name="Oval 155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7" name="Oval 155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533" name="Oval 1532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34" name="Oval 1533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35" name="Oval 1534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36" name="Oval 1535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37" name="Oval 1536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38" name="Group 1537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546" name="Oval 154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7" name="Oval 154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8" name="Oval 154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9" name="Oval 154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0" name="Oval 154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1" name="Oval 155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39" name="Group 1538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540" name="Oval 153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1" name="Oval 154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2" name="Oval 154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3" name="Oval 154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4" name="Oval 154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45" name="Oval 154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564" name="Group 1563"/>
          <p:cNvGrpSpPr/>
          <p:nvPr/>
        </p:nvGrpSpPr>
        <p:grpSpPr>
          <a:xfrm>
            <a:off x="1272308" y="2074099"/>
            <a:ext cx="51367" cy="2063348"/>
            <a:chOff x="2767746" y="4347876"/>
            <a:chExt cx="51367" cy="2063348"/>
          </a:xfrm>
        </p:grpSpPr>
        <p:grpSp>
          <p:nvGrpSpPr>
            <p:cNvPr id="1565" name="Group 1564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592" name="Oval 1591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3" name="Oval 1592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4" name="Oval 1593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5" name="Oval 1594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6" name="Oval 1595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7" name="Oval 1596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66" name="Group 1565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586" name="Oval 1585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7" name="Oval 1586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8" name="Oval 1587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9" name="Oval 1588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0" name="Oval 1589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1" name="Oval 1590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567" name="Oval 1566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68" name="Oval 1567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69" name="Oval 1568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70" name="Oval 1569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71" name="Oval 1570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572" name="Group 1571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580" name="Oval 1579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1" name="Oval 1580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2" name="Oval 1581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3" name="Oval 1582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4" name="Oval 1583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5" name="Oval 1584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73" name="Group 1572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574" name="Oval 1573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5" name="Oval 1574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6" name="Oval 1575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7" name="Oval 1576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8" name="Oval 1577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9" name="Oval 1578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737" name="Group 1736"/>
          <p:cNvGrpSpPr/>
          <p:nvPr/>
        </p:nvGrpSpPr>
        <p:grpSpPr>
          <a:xfrm>
            <a:off x="2705440" y="2074597"/>
            <a:ext cx="51367" cy="2063348"/>
            <a:chOff x="2767746" y="4347876"/>
            <a:chExt cx="51367" cy="2063348"/>
          </a:xfrm>
        </p:grpSpPr>
        <p:grpSp>
          <p:nvGrpSpPr>
            <p:cNvPr id="1738" name="Group 1737"/>
            <p:cNvGrpSpPr/>
            <p:nvPr/>
          </p:nvGrpSpPr>
          <p:grpSpPr>
            <a:xfrm>
              <a:off x="2767746" y="4347876"/>
              <a:ext cx="46092" cy="404345"/>
              <a:chOff x="1904544" y="5517394"/>
              <a:chExt cx="46092" cy="404345"/>
            </a:xfrm>
          </p:grpSpPr>
          <p:sp>
            <p:nvSpPr>
              <p:cNvPr id="1765" name="Oval 1764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6" name="Oval 1765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7" name="Oval 1766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8" name="Oval 1767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9" name="Oval 1768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70" name="Oval 1769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739" name="Group 1738"/>
            <p:cNvGrpSpPr/>
            <p:nvPr/>
          </p:nvGrpSpPr>
          <p:grpSpPr>
            <a:xfrm>
              <a:off x="2771298" y="4783796"/>
              <a:ext cx="46092" cy="404345"/>
              <a:chOff x="1904544" y="5517394"/>
              <a:chExt cx="46092" cy="404345"/>
            </a:xfrm>
          </p:grpSpPr>
          <p:sp>
            <p:nvSpPr>
              <p:cNvPr id="1759" name="Oval 1758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0" name="Oval 1759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1" name="Oval 1760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2" name="Oval 1761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3" name="Oval 1762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4" name="Oval 1763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740" name="Oval 1739"/>
            <p:cNvSpPr/>
            <p:nvPr/>
          </p:nvSpPr>
          <p:spPr bwMode="auto">
            <a:xfrm rot="10800000">
              <a:off x="2769904" y="550357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41" name="Oval 1740"/>
            <p:cNvSpPr/>
            <p:nvPr/>
          </p:nvSpPr>
          <p:spPr bwMode="auto">
            <a:xfrm rot="10800000">
              <a:off x="2769904" y="5360688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42" name="Oval 1741"/>
            <p:cNvSpPr/>
            <p:nvPr/>
          </p:nvSpPr>
          <p:spPr bwMode="auto">
            <a:xfrm rot="10800000">
              <a:off x="2770261" y="5429807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43" name="Oval 1742"/>
            <p:cNvSpPr/>
            <p:nvPr/>
          </p:nvSpPr>
          <p:spPr bwMode="auto">
            <a:xfrm rot="10800000">
              <a:off x="2769888" y="5288035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44" name="Oval 1743"/>
            <p:cNvSpPr/>
            <p:nvPr/>
          </p:nvSpPr>
          <p:spPr bwMode="auto">
            <a:xfrm rot="10800000">
              <a:off x="2769904" y="5216493"/>
              <a:ext cx="45719" cy="457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745" name="Group 1744"/>
            <p:cNvGrpSpPr/>
            <p:nvPr/>
          </p:nvGrpSpPr>
          <p:grpSpPr>
            <a:xfrm>
              <a:off x="2772649" y="5577710"/>
              <a:ext cx="46092" cy="404345"/>
              <a:chOff x="1904544" y="5517394"/>
              <a:chExt cx="46092" cy="404345"/>
            </a:xfrm>
          </p:grpSpPr>
          <p:sp>
            <p:nvSpPr>
              <p:cNvPr id="1753" name="Oval 1752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4" name="Oval 1753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5" name="Oval 1754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6" name="Oval 1755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7" name="Oval 1756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8" name="Oval 1757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746" name="Group 1745"/>
            <p:cNvGrpSpPr/>
            <p:nvPr/>
          </p:nvGrpSpPr>
          <p:grpSpPr>
            <a:xfrm>
              <a:off x="2773021" y="6006879"/>
              <a:ext cx="46092" cy="404345"/>
              <a:chOff x="1904544" y="5517394"/>
              <a:chExt cx="46092" cy="404345"/>
            </a:xfrm>
          </p:grpSpPr>
          <p:sp>
            <p:nvSpPr>
              <p:cNvPr id="1747" name="Oval 1746"/>
              <p:cNvSpPr/>
              <p:nvPr/>
            </p:nvSpPr>
            <p:spPr bwMode="auto">
              <a:xfrm rot="10800000">
                <a:off x="1904544" y="5876020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48" name="Oval 1747"/>
              <p:cNvSpPr/>
              <p:nvPr/>
            </p:nvSpPr>
            <p:spPr bwMode="auto">
              <a:xfrm rot="10800000">
                <a:off x="1904560" y="580447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49" name="Oval 1748"/>
              <p:cNvSpPr/>
              <p:nvPr/>
            </p:nvSpPr>
            <p:spPr bwMode="auto">
              <a:xfrm rot="10800000">
                <a:off x="1904560" y="5661589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0" name="Oval 1749"/>
              <p:cNvSpPr/>
              <p:nvPr/>
            </p:nvSpPr>
            <p:spPr bwMode="auto">
              <a:xfrm rot="10800000">
                <a:off x="1904917" y="5730708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1" name="Oval 1750"/>
              <p:cNvSpPr/>
              <p:nvPr/>
            </p:nvSpPr>
            <p:spPr bwMode="auto">
              <a:xfrm rot="10800000">
                <a:off x="1904544" y="5588936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52" name="Oval 1751"/>
              <p:cNvSpPr/>
              <p:nvPr/>
            </p:nvSpPr>
            <p:spPr bwMode="auto">
              <a:xfrm rot="10800000">
                <a:off x="1904560" y="551739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1791" name="Content Placeholder 2"/>
          <p:cNvSpPr txBox="1">
            <a:spLocks/>
          </p:cNvSpPr>
          <p:nvPr/>
        </p:nvSpPr>
        <p:spPr>
          <a:xfrm>
            <a:off x="814299" y="2187560"/>
            <a:ext cx="367921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2/3</a:t>
            </a:r>
          </a:p>
        </p:txBody>
      </p:sp>
      <p:sp>
        <p:nvSpPr>
          <p:cNvPr id="1792" name="Content Placeholder 2"/>
          <p:cNvSpPr txBox="1">
            <a:spLocks/>
          </p:cNvSpPr>
          <p:nvPr/>
        </p:nvSpPr>
        <p:spPr>
          <a:xfrm>
            <a:off x="902361" y="2757708"/>
            <a:ext cx="277329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4</a:t>
            </a:r>
          </a:p>
        </p:txBody>
      </p:sp>
      <p:sp>
        <p:nvSpPr>
          <p:cNvPr id="1795" name="Content Placeholder 2"/>
          <p:cNvSpPr txBox="1">
            <a:spLocks/>
          </p:cNvSpPr>
          <p:nvPr/>
        </p:nvSpPr>
        <p:spPr>
          <a:xfrm>
            <a:off x="909792" y="3342503"/>
            <a:ext cx="277329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5</a:t>
            </a:r>
          </a:p>
        </p:txBody>
      </p:sp>
      <p:sp>
        <p:nvSpPr>
          <p:cNvPr id="1796" name="Content Placeholder 2"/>
          <p:cNvSpPr txBox="1">
            <a:spLocks/>
          </p:cNvSpPr>
          <p:nvPr/>
        </p:nvSpPr>
        <p:spPr>
          <a:xfrm>
            <a:off x="921783" y="3774440"/>
            <a:ext cx="277329" cy="251605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6</a:t>
            </a:r>
          </a:p>
        </p:txBody>
      </p:sp>
      <p:sp>
        <p:nvSpPr>
          <p:cNvPr id="712" name="Content Placeholder 2"/>
          <p:cNvSpPr txBox="1">
            <a:spLocks/>
          </p:cNvSpPr>
          <p:nvPr/>
        </p:nvSpPr>
        <p:spPr>
          <a:xfrm>
            <a:off x="344118" y="228600"/>
            <a:ext cx="6412175" cy="762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L3: Existing CLA Learns High-order Sequences</a:t>
            </a:r>
            <a: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20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US" sz="18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8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36" name="Content Placeholder 2"/>
          <p:cNvSpPr txBox="1">
            <a:spLocks/>
          </p:cNvSpPr>
          <p:nvPr/>
        </p:nvSpPr>
        <p:spPr>
          <a:xfrm>
            <a:off x="3132556" y="2211081"/>
            <a:ext cx="1845698" cy="30815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Learns high-order sequences</a:t>
            </a:r>
          </a:p>
        </p:txBody>
      </p:sp>
      <p:sp>
        <p:nvSpPr>
          <p:cNvPr id="704" name="Rectangle 703"/>
          <p:cNvSpPr/>
          <p:nvPr/>
        </p:nvSpPr>
        <p:spPr>
          <a:xfrm>
            <a:off x="1190300" y="2005749"/>
            <a:ext cx="5784380" cy="62551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Content Placeholder 2"/>
          <p:cNvSpPr txBox="1">
            <a:spLocks/>
          </p:cNvSpPr>
          <p:nvPr/>
        </p:nvSpPr>
        <p:spPr>
          <a:xfrm>
            <a:off x="3146123" y="2774546"/>
            <a:ext cx="2002975" cy="30815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Learns sensory-motor transitions</a:t>
            </a:r>
          </a:p>
        </p:txBody>
      </p:sp>
      <p:sp>
        <p:nvSpPr>
          <p:cNvPr id="706" name="Content Placeholder 2"/>
          <p:cNvSpPr txBox="1">
            <a:spLocks/>
          </p:cNvSpPr>
          <p:nvPr/>
        </p:nvSpPr>
        <p:spPr>
          <a:xfrm>
            <a:off x="3147109" y="3309724"/>
            <a:ext cx="1431603" cy="30815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Recalls motor sequences</a:t>
            </a:r>
          </a:p>
        </p:txBody>
      </p:sp>
      <p:sp>
        <p:nvSpPr>
          <p:cNvPr id="707" name="Content Placeholder 2"/>
          <p:cNvSpPr txBox="1">
            <a:spLocks/>
          </p:cNvSpPr>
          <p:nvPr/>
        </p:nvSpPr>
        <p:spPr>
          <a:xfrm>
            <a:off x="3183222" y="3783578"/>
            <a:ext cx="747812" cy="308150"/>
          </a:xfrm>
          <a:prstGeom prst="rect">
            <a:avLst/>
          </a:prstGeom>
          <a:ln w="6350">
            <a:noFill/>
            <a:prstDash val="sysDot"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370594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33309</TotalTime>
  <Words>2056</Words>
  <Application>Microsoft Office PowerPoint</Application>
  <PresentationFormat>On-screen Show (4:3)</PresentationFormat>
  <Paragraphs>863</Paragraphs>
  <Slides>67</Slides>
  <Notes>52</Notes>
  <HiddenSlides>1</HiddenSlides>
  <MMClips>1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1_Office Theme</vt:lpstr>
      <vt:lpstr>Office Theme</vt:lpstr>
      <vt:lpstr>1_Black</vt:lpstr>
      <vt:lpstr>2_Black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= 1</vt:lpstr>
      <vt:lpstr>Time =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Numenta,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Numenta Platform for  Intelligent Computing</dc:title>
  <dc:creator>Matthew Taylor</dc:creator>
  <cp:lastModifiedBy>Jeff Hawkins</cp:lastModifiedBy>
  <cp:revision>405</cp:revision>
  <dcterms:created xsi:type="dcterms:W3CDTF">2013-07-18T14:19:58Z</dcterms:created>
  <dcterms:modified xsi:type="dcterms:W3CDTF">2014-03-14T23:24:41Z</dcterms:modified>
</cp:coreProperties>
</file>